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9" r:id="rId3"/>
    <p:sldId id="270" r:id="rId4"/>
    <p:sldId id="271" r:id="rId5"/>
    <p:sldId id="268" r:id="rId6"/>
    <p:sldId id="272" r:id="rId7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4C89"/>
    <a:srgbClr val="32427C"/>
    <a:srgbClr val="1A143C"/>
    <a:srgbClr val="2F2561"/>
    <a:srgbClr val="000000"/>
    <a:srgbClr val="F2F2F2"/>
    <a:srgbClr val="69036C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9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0A72D-EDAD-C238-C233-C7FEC348A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C33E3B-6A5B-0D4A-0E99-16CC5B1038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4A8E5-4236-4DD9-72C9-903448983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426B7-B7DC-E798-CD6D-F9F169928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9FA59-FEA2-F664-282F-70CE0963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146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D32FB-8E97-01E7-C343-D33FC3C0F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C41D67-2068-66AC-2A72-2105ACD4D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D055-5CAB-DB13-72E8-495F5743C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7D3E2-D4B4-4CBE-350B-4C3A25D77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0E294-79B0-B636-7E45-FB07570D6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929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503A28-FBE0-514E-2339-5DFCEC6DBC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A51E08-B474-09C8-ED5A-F2917F7B0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5233C-5C8F-68EF-759C-2BDDABD5E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B6297-6541-3F72-0B88-EE515DE33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596B8-332F-784D-4B73-E36C17B90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4810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5A126-B848-4559-ED3A-08EDD1B8A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DF9C6-4E9A-67B4-8A73-ADD501238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73EF0-7BEE-8C50-4903-11D1DF010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A6956-FA81-593C-3196-F24D0643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940EB-FA18-E689-54FA-E997CD7F4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1413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EF423-B6B5-9900-0E39-4FA5B6155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68EB73-D05F-76D1-ADB4-63E6BB0CE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C6E79-4701-4430-9528-8F5FC6CF8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DC59A-FFA3-2E4E-5FAD-0C4865F09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C4C00-DE77-5F74-B4C0-0C38B6947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9298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A1C18-2E90-5247-314F-15C5481EE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9B9AC-D078-A4D5-C14A-3A7B84F3CB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BC5C5B-DA8F-4871-19EC-C712542C5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C79921-D08F-6741-943A-F2F70F7C6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51BC3-7051-5545-014B-5D15F48B4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641A0-E40C-E941-5C78-9BD80CE2E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483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0DFB1-949A-356D-2C2A-E1DB77725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46480-14ED-5385-46F3-50998668C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9203E7-85A9-B3EF-B362-AF9E4A448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887B02-25A0-BED0-B903-7D403EE2C5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A0A39F-229A-6B01-7BD7-06B07F937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081A82-7112-9DC0-0271-8BB2F7CB8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62638A-EEE3-0E48-5F7E-4DC7CBA49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CFE6DE-E270-BDE7-E410-367570172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603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13065-12D6-DBA6-0D67-1FC5A5005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3628C4-E30B-F48D-8DD2-F7D38DFAD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E228B7-8446-84F6-ECE6-717396239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7C0BE1-E7CF-54C8-1644-E0C89E55B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503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237EC7-34A1-E98E-D324-71CD3A128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E9E62C-2C68-6621-233B-8F88B6B1D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968DB0-5C8F-BF2D-79EA-9165E0179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8222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DDF2D-EFC9-776D-D6D8-15D03EBC9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E7AF2-4880-FEA7-3EE9-2A219E711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78340E-4AB8-9EFB-DC37-279359980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B1C9A0-13F5-D17D-0A1C-1E347DABC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C0969B-849A-18C5-F912-0AEEB5DD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6A342-A705-78A2-3A07-9A2F7781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046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21D88-092A-B858-9B0A-6ECA72B0A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6E543E-CC34-B462-DF74-A890860AD5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AD115E-189C-690A-4867-92419C47B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AD52BE-22D5-4695-E646-868394C8B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D329E9-1F8C-CB16-33E1-1EA4D1026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6EC283-6F8D-06DF-6D42-9BF2A4080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347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87C726-FD8D-97C7-5C8C-B1718F70A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F9AF5-0FA5-E10D-2ABC-62D7CA21E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229A14-72B0-5031-F829-F2E01C181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FE034-9823-87F0-2C89-9CAFF6194B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558E9-1DEC-D225-D32E-7C12B7214E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111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&#1495;&#1497;Smadargg@gmail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intin6.neocities.org/variable%20type%20quiz.%20f.%20html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intin6.neocities.org/%D7%AA%D7%94%D7%9C%D7%99%D7%9A%20%D7%9E%D7%A2%D7%A8%D7%9A%20%D7%94%D7%9E%D7%97%D7%A7%D7%A8" TargetMode="External"/><Relationship Id="rId4" Type="http://schemas.openxmlformats.org/officeDocument/2006/relationships/hyperlink" Target="https://tintin6.neocities.org/dashbord%20analysing%20artic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9A7973-FBB3-4EB8-E766-5DFE2F7CA4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49D71DA-99EC-6F32-9A34-C0C5D3DDB665}"/>
              </a:ext>
            </a:extLst>
          </p:cNvPr>
          <p:cNvSpPr>
            <a:spLocks/>
          </p:cNvSpPr>
          <p:nvPr/>
        </p:nvSpPr>
        <p:spPr>
          <a:xfrm>
            <a:off x="-2" y="5935619"/>
            <a:ext cx="12192001" cy="922381"/>
          </a:xfrm>
          <a:prstGeom prst="rect">
            <a:avLst/>
          </a:prstGeom>
          <a:gradFill flip="none" rotWithShape="1">
            <a:gsLst>
              <a:gs pos="0">
                <a:srgbClr val="342B61">
                  <a:shade val="30000"/>
                  <a:satMod val="115000"/>
                </a:srgbClr>
              </a:gs>
              <a:gs pos="50000">
                <a:srgbClr val="342B61">
                  <a:shade val="67500"/>
                  <a:satMod val="115000"/>
                </a:srgbClr>
              </a:gs>
              <a:gs pos="100000">
                <a:srgbClr val="342B61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04" dirty="0"/>
          </a:p>
        </p:txBody>
      </p:sp>
      <p:sp>
        <p:nvSpPr>
          <p:cNvPr id="8" name="TextBox 30">
            <a:extLst>
              <a:ext uri="{FF2B5EF4-FFF2-40B4-BE49-F238E27FC236}">
                <a16:creationId xmlns:a16="http://schemas.microsoft.com/office/drawing/2014/main" id="{53DB1932-0C09-3211-A40F-DDF00541D5A9}"/>
              </a:ext>
            </a:extLst>
          </p:cNvPr>
          <p:cNvSpPr txBox="1">
            <a:spLocks/>
          </p:cNvSpPr>
          <p:nvPr/>
        </p:nvSpPr>
        <p:spPr>
          <a:xfrm>
            <a:off x="312528" y="6015000"/>
            <a:ext cx="11566945" cy="738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4800" spc="-45" dirty="0">
                <a:solidFill>
                  <a:schemeClr val="bg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sym typeface="Assistant"/>
                <a:rtl/>
              </a:rPr>
              <a:t>הכנס השנתי ה-</a:t>
            </a:r>
            <a:r>
              <a:rPr lang="en-US" sz="4800" spc="-45" dirty="0">
                <a:solidFill>
                  <a:schemeClr val="bg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sym typeface="Assistant"/>
              </a:rPr>
              <a:t>23</a:t>
            </a:r>
            <a:r>
              <a:rPr lang="he-IL" sz="4800" spc="-45" dirty="0">
                <a:solidFill>
                  <a:schemeClr val="bg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sym typeface="Assistant"/>
                <a:rtl/>
              </a:rPr>
              <a:t> של מיט”ל</a:t>
            </a:r>
          </a:p>
        </p:txBody>
      </p:sp>
      <p:sp>
        <p:nvSpPr>
          <p:cNvPr id="11" name="TextBox 30">
            <a:extLst>
              <a:ext uri="{FF2B5EF4-FFF2-40B4-BE49-F238E27FC236}">
                <a16:creationId xmlns:a16="http://schemas.microsoft.com/office/drawing/2014/main" id="{1027E5A4-0D23-4F1C-436B-F3245F38A765}"/>
              </a:ext>
            </a:extLst>
          </p:cNvPr>
          <p:cNvSpPr txBox="1">
            <a:spLocks/>
          </p:cNvSpPr>
          <p:nvPr/>
        </p:nvSpPr>
        <p:spPr>
          <a:xfrm>
            <a:off x="1416311" y="4473157"/>
            <a:ext cx="6103170" cy="12926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2800" b="1" i="1" spc="-45" dirty="0">
                <a:solidFill>
                  <a:schemeClr val="accent6">
                    <a:lumMod val="7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ssistant" pitchFamily="2" charset="-79"/>
                <a:sym typeface="Assistant"/>
                <a:rtl/>
              </a:rPr>
              <a:t>ד"ר סמדר גלעד </a:t>
            </a:r>
            <a:r>
              <a:rPr lang="he-IL" sz="2800" b="1" i="1" spc="-45" dirty="0">
                <a:solidFill>
                  <a:srgbClr val="467886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ssistant" pitchFamily="2" charset="-79"/>
                <a:sym typeface="Assistan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  <a:rtl/>
              </a:rPr>
              <a:t>חי</a:t>
            </a:r>
            <a:endParaRPr lang="en-US" sz="2800" b="1" i="1" spc="-45" dirty="0">
              <a:solidFill>
                <a:srgbClr val="467886"/>
              </a:solidFill>
              <a:latin typeface="ADLaM Display" panose="02010000000000000000" pitchFamily="2" charset="0"/>
              <a:ea typeface="ADLaM Display" panose="02010000000000000000" pitchFamily="2" charset="0"/>
              <a:cs typeface="Assistant" pitchFamily="2" charset="-79"/>
              <a:sym typeface="Assistant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  <a:rtl/>
            </a:endParaRPr>
          </a:p>
          <a:p>
            <a:pPr algn="ctr" rtl="1"/>
            <a:r>
              <a:rPr lang="en-US" sz="2800" b="1" i="1" spc="-45" dirty="0">
                <a:solidFill>
                  <a:schemeClr val="accent6">
                    <a:lumMod val="7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ssistant" pitchFamily="2" charset="-79"/>
                <a:sym typeface="Assistan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  <a:rtl/>
              </a:rPr>
              <a:t>Smadargg@gmail.com</a:t>
            </a:r>
            <a:r>
              <a:rPr lang="en-US" sz="2800" b="1" i="1" spc="-45" dirty="0">
                <a:solidFill>
                  <a:schemeClr val="accent6">
                    <a:lumMod val="7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ssistant" pitchFamily="2" charset="-79"/>
                <a:sym typeface="Assistant"/>
                <a:rtl/>
              </a:rPr>
              <a:t> </a:t>
            </a:r>
          </a:p>
          <a:p>
            <a:pPr algn="ctr" rtl="1"/>
            <a:r>
              <a:rPr lang="he-IL" sz="2800" b="1" i="1" spc="-45" dirty="0">
                <a:solidFill>
                  <a:schemeClr val="accent6">
                    <a:lumMod val="7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ssistant" pitchFamily="2" charset="-79"/>
                <a:sym typeface="Assistant"/>
                <a:rtl/>
              </a:rPr>
              <a:t>מכון מופ"ת </a:t>
            </a:r>
            <a:r>
              <a:rPr lang="en-US" sz="2800" b="1" i="1" spc="-45" dirty="0">
                <a:solidFill>
                  <a:schemeClr val="accent6">
                    <a:lumMod val="7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  <a:sym typeface="Assistant"/>
                <a:rtl/>
              </a:rPr>
              <a:t>;</a:t>
            </a:r>
            <a:r>
              <a:rPr lang="he-IL" sz="2800" b="1" i="1" spc="-45" dirty="0">
                <a:solidFill>
                  <a:schemeClr val="accent6">
                    <a:lumMod val="7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ssistant" pitchFamily="2" charset="-79"/>
                <a:sym typeface="Assistant"/>
                <a:rtl/>
              </a:rPr>
              <a:t> מכללת אורנים</a:t>
            </a:r>
            <a:endParaRPr lang="he-IL" sz="2800" i="1" spc="-45" dirty="0">
              <a:solidFill>
                <a:schemeClr val="accent6">
                  <a:lumMod val="75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ssistant" pitchFamily="2" charset="-79"/>
              <a:rtl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8383A29-6DFB-E768-452F-98EC7EA42B15}"/>
              </a:ext>
            </a:extLst>
          </p:cNvPr>
          <p:cNvGrpSpPr/>
          <p:nvPr/>
        </p:nvGrpSpPr>
        <p:grpSpPr>
          <a:xfrm flipH="1">
            <a:off x="312527" y="236834"/>
            <a:ext cx="2229671" cy="1408416"/>
            <a:chOff x="28073399" y="14166485"/>
            <a:chExt cx="7959003" cy="5074219"/>
          </a:xfrm>
        </p:grpSpPr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76AE1B82-2589-2DD7-6841-9A0646A89828}"/>
                </a:ext>
              </a:extLst>
            </p:cNvPr>
            <p:cNvSpPr/>
            <p:nvPr/>
          </p:nvSpPr>
          <p:spPr>
            <a:xfrm flipH="1">
              <a:off x="32092350" y="14906691"/>
              <a:ext cx="3940052" cy="2839408"/>
            </a:xfrm>
            <a:custGeom>
              <a:avLst/>
              <a:gdLst/>
              <a:ahLst/>
              <a:cxnLst/>
              <a:rect l="l" t="t" r="r" b="b"/>
              <a:pathLst>
                <a:path w="2153105" h="1463827">
                  <a:moveTo>
                    <a:pt x="0" y="0"/>
                  </a:moveTo>
                  <a:lnTo>
                    <a:pt x="2153105" y="0"/>
                  </a:lnTo>
                  <a:lnTo>
                    <a:pt x="2153105" y="1463827"/>
                  </a:lnTo>
                  <a:lnTo>
                    <a:pt x="0" y="146382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he-IL" sz="3150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EC8428A8-41DB-28BC-98BA-C7997A63D2B7}"/>
                </a:ext>
              </a:extLst>
            </p:cNvPr>
            <p:cNvSpPr/>
            <p:nvPr/>
          </p:nvSpPr>
          <p:spPr>
            <a:xfrm flipH="1">
              <a:off x="28073399" y="14166485"/>
              <a:ext cx="3199559" cy="5074219"/>
            </a:xfrm>
            <a:custGeom>
              <a:avLst/>
              <a:gdLst/>
              <a:ahLst/>
              <a:cxnLst/>
              <a:rect l="l" t="t" r="r" b="b"/>
              <a:pathLst>
                <a:path w="2395573" h="3538475">
                  <a:moveTo>
                    <a:pt x="0" y="0"/>
                  </a:moveTo>
                  <a:lnTo>
                    <a:pt x="2395573" y="0"/>
                  </a:lnTo>
                  <a:lnTo>
                    <a:pt x="2395573" y="3538474"/>
                  </a:lnTo>
                  <a:lnTo>
                    <a:pt x="0" y="353847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/>
              </a:stretch>
            </a:blipFill>
          </p:spPr>
          <p:txBody>
            <a:bodyPr/>
            <a:lstStyle/>
            <a:p>
              <a:endParaRPr lang="he-IL" sz="315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72A8679-856C-D3DB-DE63-D9682D1CE4B7}"/>
              </a:ext>
            </a:extLst>
          </p:cNvPr>
          <p:cNvGrpSpPr/>
          <p:nvPr/>
        </p:nvGrpSpPr>
        <p:grpSpPr>
          <a:xfrm flipH="1">
            <a:off x="0" y="0"/>
            <a:ext cx="12192000" cy="2298701"/>
            <a:chOff x="3478201" y="664761"/>
            <a:chExt cx="6652505" cy="2298701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5E4F626-52C2-02D3-CFF5-9847C4CFFEFA}"/>
                </a:ext>
              </a:extLst>
            </p:cNvPr>
            <p:cNvSpPr/>
            <p:nvPr/>
          </p:nvSpPr>
          <p:spPr>
            <a:xfrm>
              <a:off x="3478201" y="664762"/>
              <a:ext cx="6652505" cy="2298700"/>
            </a:xfrm>
            <a:custGeom>
              <a:avLst/>
              <a:gdLst>
                <a:gd name="connsiteX0" fmla="*/ 0 w 6652505"/>
                <a:gd name="connsiteY0" fmla="*/ 2938378 h 2938377"/>
                <a:gd name="connsiteX1" fmla="*/ 6652506 w 6652505"/>
                <a:gd name="connsiteY1" fmla="*/ 247257 h 2938377"/>
                <a:gd name="connsiteX2" fmla="*/ 6652506 w 6652505"/>
                <a:gd name="connsiteY2" fmla="*/ 0 h 2938377"/>
                <a:gd name="connsiteX3" fmla="*/ 0 w 6652505"/>
                <a:gd name="connsiteY3" fmla="*/ 0 h 2938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52505" h="2938377">
                  <a:moveTo>
                    <a:pt x="0" y="2938378"/>
                  </a:moveTo>
                  <a:cubicBezTo>
                    <a:pt x="914863" y="1681784"/>
                    <a:pt x="3959971" y="279317"/>
                    <a:pt x="6652506" y="247257"/>
                  </a:cubicBezTo>
                  <a:lnTo>
                    <a:pt x="66525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427C"/>
            </a:solidFill>
            <a:ln w="11567" cap="flat">
              <a:noFill/>
              <a:prstDash val="solid"/>
              <a:miter/>
            </a:ln>
          </p:spPr>
          <p:txBody>
            <a:bodyPr rtlCol="1" anchor="ctr"/>
            <a:lstStyle/>
            <a:p>
              <a:endParaRPr lang="he-IL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30CC9F7-7B1E-B9FF-FB19-DE53772B62C2}"/>
                </a:ext>
              </a:extLst>
            </p:cNvPr>
            <p:cNvSpPr/>
            <p:nvPr/>
          </p:nvSpPr>
          <p:spPr>
            <a:xfrm>
              <a:off x="3478201" y="664761"/>
              <a:ext cx="6652505" cy="1400203"/>
            </a:xfrm>
            <a:custGeom>
              <a:avLst/>
              <a:gdLst>
                <a:gd name="connsiteX0" fmla="*/ 0 w 6652505"/>
                <a:gd name="connsiteY0" fmla="*/ 1749029 h 1749029"/>
                <a:gd name="connsiteX1" fmla="*/ 6652506 w 6652505"/>
                <a:gd name="connsiteY1" fmla="*/ 213976 h 1749029"/>
                <a:gd name="connsiteX2" fmla="*/ 6652506 w 6652505"/>
                <a:gd name="connsiteY2" fmla="*/ 0 h 1749029"/>
                <a:gd name="connsiteX3" fmla="*/ 0 w 6652505"/>
                <a:gd name="connsiteY3" fmla="*/ 0 h 1749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52505" h="1749029">
                  <a:moveTo>
                    <a:pt x="0" y="1749029"/>
                  </a:moveTo>
                  <a:cubicBezTo>
                    <a:pt x="1366175" y="747064"/>
                    <a:pt x="3968022" y="-42596"/>
                    <a:pt x="6652506" y="213976"/>
                  </a:cubicBezTo>
                  <a:lnTo>
                    <a:pt x="66525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F2561"/>
            </a:solidFill>
            <a:ln w="11567" cap="flat">
              <a:noFill/>
              <a:prstDash val="solid"/>
              <a:miter/>
            </a:ln>
          </p:spPr>
          <p:txBody>
            <a:bodyPr rtlCol="1" anchor="ctr"/>
            <a:lstStyle/>
            <a:p>
              <a:endParaRPr lang="he-IL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EA13BF0-1A12-9EE2-E984-4BABD3D667F5}"/>
                </a:ext>
              </a:extLst>
            </p:cNvPr>
            <p:cNvSpPr/>
            <p:nvPr/>
          </p:nvSpPr>
          <p:spPr>
            <a:xfrm>
              <a:off x="3478201" y="664762"/>
              <a:ext cx="6652505" cy="458026"/>
            </a:xfrm>
            <a:custGeom>
              <a:avLst/>
              <a:gdLst>
                <a:gd name="connsiteX0" fmla="*/ 0 w 6652505"/>
                <a:gd name="connsiteY0" fmla="*/ 0 h 1493811"/>
                <a:gd name="connsiteX1" fmla="*/ 6652506 w 6652505"/>
                <a:gd name="connsiteY1" fmla="*/ 1493812 h 1493811"/>
                <a:gd name="connsiteX2" fmla="*/ 6652506 w 6652505"/>
                <a:gd name="connsiteY2" fmla="*/ 0 h 14938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52505" h="1493811">
                  <a:moveTo>
                    <a:pt x="0" y="0"/>
                  </a:moveTo>
                  <a:cubicBezTo>
                    <a:pt x="2405745" y="82073"/>
                    <a:pt x="4533874" y="332993"/>
                    <a:pt x="6652506" y="1493812"/>
                  </a:cubicBezTo>
                  <a:lnTo>
                    <a:pt x="6652506" y="0"/>
                  </a:lnTo>
                  <a:close/>
                </a:path>
              </a:pathLst>
            </a:custGeom>
            <a:solidFill>
              <a:srgbClr val="5C4C89">
                <a:alpha val="70000"/>
              </a:srgbClr>
            </a:solidFill>
            <a:ln w="11567" cap="flat">
              <a:noFill/>
              <a:prstDash val="solid"/>
              <a:miter/>
            </a:ln>
          </p:spPr>
          <p:txBody>
            <a:bodyPr rtlCol="1" anchor="ctr"/>
            <a:lstStyle/>
            <a:p>
              <a:endParaRPr lang="he-IL"/>
            </a:p>
          </p:txBody>
        </p:sp>
      </p:grpSp>
      <p:sp>
        <p:nvSpPr>
          <p:cNvPr id="22" name="TextBox 30">
            <a:extLst>
              <a:ext uri="{FF2B5EF4-FFF2-40B4-BE49-F238E27FC236}">
                <a16:creationId xmlns:a16="http://schemas.microsoft.com/office/drawing/2014/main" id="{163982D1-A126-6C4D-CA4E-0EB598B3D430}"/>
              </a:ext>
            </a:extLst>
          </p:cNvPr>
          <p:cNvSpPr txBox="1">
            <a:spLocks/>
          </p:cNvSpPr>
          <p:nvPr/>
        </p:nvSpPr>
        <p:spPr>
          <a:xfrm>
            <a:off x="457200" y="2378082"/>
            <a:ext cx="7385006" cy="14773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3200" b="1" i="1" dirty="0">
                <a:solidFill>
                  <a:srgbClr val="0070C0"/>
                </a:solidFill>
                <a:latin typeface="ADLaM Display" panose="02010000000000000000" pitchFamily="2" charset="0"/>
                <a:ea typeface="ADLaM Display" panose="02010000000000000000" pitchFamily="2" charset="0"/>
              </a:rPr>
              <a:t>עיצוב עוזרים דידקטיים מבוססי </a:t>
            </a:r>
            <a:r>
              <a:rPr lang="it-IT" sz="3200" b="1" i="1" dirty="0">
                <a:solidFill>
                  <a:srgbClr val="0070C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AI </a:t>
            </a:r>
            <a:endParaRPr lang="he-IL" sz="3200" b="1" i="1" dirty="0">
              <a:solidFill>
                <a:srgbClr val="0070C0"/>
              </a:solidFill>
              <a:latin typeface="ADLaM Display" panose="02010000000000000000" pitchFamily="2" charset="0"/>
              <a:ea typeface="ADLaM Display" panose="02010000000000000000" pitchFamily="2" charset="0"/>
            </a:endParaRPr>
          </a:p>
          <a:p>
            <a:pPr algn="ctr" rtl="1"/>
            <a:r>
              <a:rPr lang="he-IL" sz="3200" b="1" i="1" dirty="0">
                <a:solidFill>
                  <a:srgbClr val="0070C0"/>
                </a:solidFill>
                <a:latin typeface="ADLaM Display" panose="02010000000000000000" pitchFamily="2" charset="0"/>
                <a:ea typeface="ADLaM Display" panose="02010000000000000000" pitchFamily="2" charset="0"/>
              </a:rPr>
              <a:t>לצורכי הנחייה / כתיבת </a:t>
            </a:r>
            <a:r>
              <a:rPr lang="he-IL" sz="3200" b="1" i="1" u="sng" dirty="0">
                <a:solidFill>
                  <a:srgbClr val="0070C0"/>
                </a:solidFill>
                <a:latin typeface="ADLaM Display" panose="02010000000000000000" pitchFamily="2" charset="0"/>
                <a:ea typeface="ADLaM Display" panose="02010000000000000000" pitchFamily="2" charset="0"/>
              </a:rPr>
              <a:t>מחקר</a:t>
            </a:r>
          </a:p>
          <a:p>
            <a:pPr algn="ctr" rtl="1"/>
            <a:r>
              <a:rPr lang="it-IT" sz="3200" b="1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AI-Powered Active Learning Assistant</a:t>
            </a:r>
            <a:endParaRPr lang="he-IL" sz="3200" i="1" u="sng" dirty="0">
              <a:solidFill>
                <a:srgbClr val="0070C0"/>
              </a:solidFill>
              <a:latin typeface="ADLaM Display" panose="02010000000000000000" pitchFamily="2" charset="0"/>
              <a:ea typeface="ADLaM Display" panose="02010000000000000000" pitchFamily="2" charset="0"/>
            </a:endParaRPr>
          </a:p>
        </p:txBody>
      </p:sp>
      <p:sp>
        <p:nvSpPr>
          <p:cNvPr id="3" name="TextBox 30">
            <a:extLst>
              <a:ext uri="{FF2B5EF4-FFF2-40B4-BE49-F238E27FC236}">
                <a16:creationId xmlns:a16="http://schemas.microsoft.com/office/drawing/2014/main" id="{728853D7-FC9A-1942-C07D-4095A1163E52}"/>
              </a:ext>
            </a:extLst>
          </p:cNvPr>
          <p:cNvSpPr txBox="1">
            <a:spLocks/>
          </p:cNvSpPr>
          <p:nvPr/>
        </p:nvSpPr>
        <p:spPr>
          <a:xfrm>
            <a:off x="312527" y="1389214"/>
            <a:ext cx="11441491" cy="4308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2800" b="1" spc="-45" dirty="0">
                <a:solidFill>
                  <a:srgbClr val="2F256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rtl/>
              </a:rPr>
              <a:t>שילוב במ"י באקדמיה – קבוצת מומחים דיסציפלינריים</a:t>
            </a:r>
          </a:p>
        </p:txBody>
      </p:sp>
      <p:pic>
        <p:nvPicPr>
          <p:cNvPr id="4" name="Picture 3" descr="A person sitting in a living room with a human head&#10;&#10;AI-generated content may be incorrect.">
            <a:extLst>
              <a:ext uri="{FF2B5EF4-FFF2-40B4-BE49-F238E27FC236}">
                <a16:creationId xmlns:a16="http://schemas.microsoft.com/office/drawing/2014/main" id="{A42FD008-1397-5160-F77D-C526582A0A3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89" y="1997328"/>
            <a:ext cx="3456255" cy="3471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61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2C9F77-CFFB-230C-4DC3-2F43050C8D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TextBox 30">
            <a:extLst>
              <a:ext uri="{FF2B5EF4-FFF2-40B4-BE49-F238E27FC236}">
                <a16:creationId xmlns:a16="http://schemas.microsoft.com/office/drawing/2014/main" id="{1860BFC8-731D-59DF-7B71-9E9CDE056B88}"/>
              </a:ext>
            </a:extLst>
          </p:cNvPr>
          <p:cNvSpPr txBox="1">
            <a:spLocks/>
          </p:cNvSpPr>
          <p:nvPr/>
        </p:nvSpPr>
        <p:spPr>
          <a:xfrm>
            <a:off x="1736162" y="386300"/>
            <a:ext cx="7885172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3600" b="1" dirty="0">
                <a:solidFill>
                  <a:schemeClr val="accent6">
                    <a:lumMod val="7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</a:rPr>
              <a:t>עיצוב עוזרים דידקטיים מבוססי </a:t>
            </a:r>
            <a:r>
              <a:rPr lang="it-IT" sz="3600" b="1" dirty="0">
                <a:solidFill>
                  <a:schemeClr val="accent6">
                    <a:lumMod val="7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AI </a:t>
            </a:r>
            <a:endParaRPr lang="he-IL" sz="3600" b="1" dirty="0">
              <a:solidFill>
                <a:schemeClr val="accent6">
                  <a:lumMod val="75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 rtl="1"/>
            <a:r>
              <a:rPr lang="he-IL" sz="3600" b="1" dirty="0">
                <a:solidFill>
                  <a:schemeClr val="accent6">
                    <a:lumMod val="7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</a:rPr>
              <a:t>לצורכי הנחייה / כתיבת מחקר</a:t>
            </a:r>
            <a:endParaRPr lang="he-IL" sz="3600" dirty="0">
              <a:solidFill>
                <a:schemeClr val="accent6">
                  <a:lumMod val="75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</a:endParaRPr>
          </a:p>
        </p:txBody>
      </p:sp>
      <p:sp>
        <p:nvSpPr>
          <p:cNvPr id="429" name="TextBox 30">
            <a:extLst>
              <a:ext uri="{FF2B5EF4-FFF2-40B4-BE49-F238E27FC236}">
                <a16:creationId xmlns:a16="http://schemas.microsoft.com/office/drawing/2014/main" id="{3971F131-9DD5-F824-427F-D0FB64FDF713}"/>
              </a:ext>
            </a:extLst>
          </p:cNvPr>
          <p:cNvSpPr txBox="1">
            <a:spLocks/>
          </p:cNvSpPr>
          <p:nvPr/>
        </p:nvSpPr>
        <p:spPr>
          <a:xfrm>
            <a:off x="5322119" y="2020128"/>
            <a:ext cx="3821405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36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למי זה רלוונטי?</a:t>
            </a:r>
          </a:p>
        </p:txBody>
      </p:sp>
      <p:sp>
        <p:nvSpPr>
          <p:cNvPr id="430" name="TextBox 30">
            <a:extLst>
              <a:ext uri="{FF2B5EF4-FFF2-40B4-BE49-F238E27FC236}">
                <a16:creationId xmlns:a16="http://schemas.microsoft.com/office/drawing/2014/main" id="{503E2A42-8A7B-88AF-CC7C-8093C8F17563}"/>
              </a:ext>
            </a:extLst>
          </p:cNvPr>
          <p:cNvSpPr txBox="1">
            <a:spLocks/>
          </p:cNvSpPr>
          <p:nvPr/>
        </p:nvSpPr>
        <p:spPr>
          <a:xfrm>
            <a:off x="2343445" y="3001086"/>
            <a:ext cx="6800079" cy="22159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400" b="1" dirty="0">
                <a:latin typeface="ADLaM Display" panose="02010000000000000000" pitchFamily="2" charset="0"/>
                <a:ea typeface="ADLaM Display" panose="02010000000000000000" pitchFamily="2" charset="0"/>
                <a:cs typeface="+mj-cs"/>
              </a:rPr>
              <a:t>לקורסים אקדמיים של הנחייה / כתיבת מחקר 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400" b="1" dirty="0">
                <a:latin typeface="ADLaM Display" panose="02010000000000000000" pitchFamily="2" charset="0"/>
                <a:ea typeface="ADLaM Display" panose="02010000000000000000" pitchFamily="2" charset="0"/>
                <a:cs typeface="+mj-cs"/>
              </a:rPr>
              <a:t>בתחומי דעת והכשרה מגוונים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400" b="1" dirty="0">
                <a:latin typeface="ADLaM Display" panose="02010000000000000000" pitchFamily="2" charset="0"/>
                <a:ea typeface="ADLaM Display" panose="02010000000000000000" pitchFamily="2" charset="0"/>
                <a:cs typeface="+mj-cs"/>
              </a:rPr>
              <a:t>קורסים מרובי / מיעוט משתתפים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400" b="1" dirty="0">
                <a:latin typeface="ADLaM Display" panose="02010000000000000000" pitchFamily="2" charset="0"/>
                <a:ea typeface="ADLaM Display" panose="02010000000000000000" pitchFamily="2" charset="0"/>
                <a:cs typeface="+mj-cs"/>
              </a:rPr>
              <a:t>לכל לומד / מנחה  לצרכי תמיכה, ליווי וייעוץ 24/7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400" b="1" dirty="0">
                <a:latin typeface="ADLaM Display" panose="02010000000000000000" pitchFamily="2" charset="0"/>
                <a:ea typeface="ADLaM Display" panose="02010000000000000000" pitchFamily="2" charset="0"/>
                <a:cs typeface="+mj-cs"/>
              </a:rPr>
              <a:t>זמינות והתאמה אישית בקנה מידה גדול, במיוחד סביב מיומנויות מורכבות או תהליכים רב-שלביים</a:t>
            </a:r>
            <a:endParaRPr lang="he-IL" sz="2400" b="1" spc="-45" dirty="0">
              <a:latin typeface="ADLaM Display" panose="02010000000000000000" pitchFamily="2" charset="0"/>
              <a:ea typeface="ADLaM Display" panose="02010000000000000000" pitchFamily="2" charset="0"/>
              <a:cs typeface="+mj-cs"/>
              <a:rtl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1D304B4-436B-76B6-B3AF-07A569A29D32}"/>
              </a:ext>
            </a:extLst>
          </p:cNvPr>
          <p:cNvGrpSpPr/>
          <p:nvPr/>
        </p:nvGrpSpPr>
        <p:grpSpPr>
          <a:xfrm>
            <a:off x="-685800" y="-20471"/>
            <a:ext cx="2545839" cy="6858000"/>
            <a:chOff x="0" y="0"/>
            <a:chExt cx="2432049" cy="4483100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4283E8FC-A46D-EBA3-05BB-1E9DB9F3636E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288C49CA-5C94-BF94-BA08-58FF0297F55C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4355E978-722D-8898-ABE6-16F0D445C3AF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5AECC91F-9C74-85DE-851F-363BFE976A81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45879134-9DFC-F2A6-42DF-A9AC5DD8E214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EA7CBA35-1C34-6D76-674E-0022926C878B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197A31A-80C1-1EE0-26B2-6BA267C327CC}"/>
              </a:ext>
            </a:extLst>
          </p:cNvPr>
          <p:cNvGrpSpPr/>
          <p:nvPr/>
        </p:nvGrpSpPr>
        <p:grpSpPr>
          <a:xfrm flipH="1" flipV="1">
            <a:off x="10122283" y="-20471"/>
            <a:ext cx="2874110" cy="6858000"/>
            <a:chOff x="0" y="0"/>
            <a:chExt cx="2432049" cy="448310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29AFFB2E-84AC-C9C8-1D32-45FA49B10D05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5AE00A83-295C-3C41-B8AA-53310B81DDE4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CE525026-10F0-72E4-D06C-9A30ADAAF1FC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F9C8BBA2-7BB8-4383-0F43-A8F0BC3A1CA7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8B0D022D-C9E6-414D-2FD1-0A0A0BAEC54B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F38FD7E-6E0E-B9BA-233C-1381A5D8AC07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427674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D26FEE-2BE8-DBD7-2415-18113B731B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TextBox 30">
            <a:extLst>
              <a:ext uri="{FF2B5EF4-FFF2-40B4-BE49-F238E27FC236}">
                <a16:creationId xmlns:a16="http://schemas.microsoft.com/office/drawing/2014/main" id="{C870D42C-D7C2-4AC0-3630-870F389A151B}"/>
              </a:ext>
            </a:extLst>
          </p:cNvPr>
          <p:cNvSpPr txBox="1">
            <a:spLocks/>
          </p:cNvSpPr>
          <p:nvPr/>
        </p:nvSpPr>
        <p:spPr>
          <a:xfrm>
            <a:off x="3171642" y="1523013"/>
            <a:ext cx="4983957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36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אילו אתגרים דרשו מענה?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FD59518-59BE-B625-49EC-4F5EAADDF699}"/>
              </a:ext>
            </a:extLst>
          </p:cNvPr>
          <p:cNvGrpSpPr/>
          <p:nvPr/>
        </p:nvGrpSpPr>
        <p:grpSpPr>
          <a:xfrm flipH="1" flipV="1">
            <a:off x="10122283" y="-20471"/>
            <a:ext cx="2874110" cy="6858000"/>
            <a:chOff x="0" y="0"/>
            <a:chExt cx="2432049" cy="448310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58AEF321-6A1F-E865-4751-A25F5A72DB66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28E3E207-76ED-57DD-4354-BF41FAA51B04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F3AB06BC-9533-F125-3B0B-7380EE292E0C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B672CE6E-6900-FEC8-8DE9-83C4368A3770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CDC44927-116E-33E2-007C-4BC3B8A22BA5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2CAD7968-63CC-CD8B-7A04-DD8A9CAB87D2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6" name="TextBox 30">
            <a:extLst>
              <a:ext uri="{FF2B5EF4-FFF2-40B4-BE49-F238E27FC236}">
                <a16:creationId xmlns:a16="http://schemas.microsoft.com/office/drawing/2014/main" id="{E3F4E36F-91E5-E332-2131-04D9A446C240}"/>
              </a:ext>
            </a:extLst>
          </p:cNvPr>
          <p:cNvSpPr txBox="1">
            <a:spLocks/>
          </p:cNvSpPr>
          <p:nvPr/>
        </p:nvSpPr>
        <p:spPr>
          <a:xfrm>
            <a:off x="1801867" y="151851"/>
            <a:ext cx="7885172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3600" b="1" dirty="0">
                <a:solidFill>
                  <a:schemeClr val="accent6">
                    <a:lumMod val="7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</a:rPr>
              <a:t>עיצוב עוזרים דידקטיים מבוססי </a:t>
            </a:r>
            <a:r>
              <a:rPr lang="it-IT" sz="3600" b="1" dirty="0">
                <a:solidFill>
                  <a:schemeClr val="accent6">
                    <a:lumMod val="7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AI </a:t>
            </a:r>
            <a:endParaRPr lang="he-IL" sz="3600" b="1" dirty="0">
              <a:solidFill>
                <a:schemeClr val="accent6">
                  <a:lumMod val="75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 rtl="1"/>
            <a:r>
              <a:rPr lang="he-IL" sz="3600" b="1" dirty="0">
                <a:solidFill>
                  <a:schemeClr val="accent6">
                    <a:lumMod val="7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</a:rPr>
              <a:t>לצורכי הנחייה / כתיבת מחקר</a:t>
            </a:r>
            <a:endParaRPr lang="he-IL" sz="3600" dirty="0">
              <a:solidFill>
                <a:schemeClr val="accent6">
                  <a:lumMod val="75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4176B30-7133-8ED8-F40D-660A3DC89C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10542" y="2884592"/>
            <a:ext cx="4415569" cy="293590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8E2096C-450A-4A33-8958-89E109FC95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913" y="2159540"/>
            <a:ext cx="7300592" cy="4437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310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2445CF-50D5-5C71-420D-13A7FB0071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TextBox 30">
            <a:extLst>
              <a:ext uri="{FF2B5EF4-FFF2-40B4-BE49-F238E27FC236}">
                <a16:creationId xmlns:a16="http://schemas.microsoft.com/office/drawing/2014/main" id="{5DCC0550-1FAF-5748-2CF0-6B23A4A5B3FE}"/>
              </a:ext>
            </a:extLst>
          </p:cNvPr>
          <p:cNvSpPr txBox="1">
            <a:spLocks/>
          </p:cNvSpPr>
          <p:nvPr/>
        </p:nvSpPr>
        <p:spPr>
          <a:xfrm>
            <a:off x="6193277" y="1131499"/>
            <a:ext cx="3821405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36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הפתרון</a:t>
            </a:r>
          </a:p>
        </p:txBody>
      </p:sp>
      <p:sp>
        <p:nvSpPr>
          <p:cNvPr id="430" name="TextBox 30">
            <a:extLst>
              <a:ext uri="{FF2B5EF4-FFF2-40B4-BE49-F238E27FC236}">
                <a16:creationId xmlns:a16="http://schemas.microsoft.com/office/drawing/2014/main" id="{2F221240-7B89-14AE-C6B8-AE2C5C70566F}"/>
              </a:ext>
            </a:extLst>
          </p:cNvPr>
          <p:cNvSpPr txBox="1">
            <a:spLocks/>
          </p:cNvSpPr>
          <p:nvPr/>
        </p:nvSpPr>
        <p:spPr>
          <a:xfrm>
            <a:off x="1204382" y="1599318"/>
            <a:ext cx="9695689" cy="48474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chemeClr val="accent6">
                    <a:lumMod val="75000"/>
                  </a:schemeClr>
                </a:solidFill>
              </a:rPr>
              <a:t>פיתוח ועיצוב עוזרים דידקטים מבוססי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AI</a:t>
            </a:r>
            <a:r>
              <a:rPr lang="he-IL" sz="2000" b="1" dirty="0">
                <a:solidFill>
                  <a:schemeClr val="accent6">
                    <a:lumMod val="75000"/>
                  </a:schemeClr>
                </a:solidFill>
              </a:rPr>
              <a:t> כמשלימי תפקיד מנחה  כתיבת מחקרים. הפרקטיקה מעוגנת בפדגוגיה חדשנית המאפשרת יצירת משימות למידה חדשות כגון סימולציות, דשבורדים דידקטיים, חידונים, ומשחקי טריוויה אינטראקטיביים לפי צורכי מחקר.</a:t>
            </a:r>
          </a:p>
          <a:p>
            <a:pPr marL="285750" indent="-285750" algn="ctr" rtl="1">
              <a:buFont typeface="Arial" panose="020B0604020202020204" pitchFamily="34" charset="0"/>
              <a:buChar char="•"/>
            </a:pPr>
            <a:endParaRPr lang="he-IL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1600" b="1" dirty="0"/>
              <a:t>יתרונות: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1600" b="1" dirty="0"/>
              <a:t>זמינות תמיכה 24/7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1600" b="1" dirty="0"/>
              <a:t>התאמת התוכן הנלמד לשונות בין סטודנטים ( יכולות, קצב, הבנה, צרכים וכד') 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1600" b="1" dirty="0"/>
              <a:t>תרגול תוכן, רענון זיכרון, העמקה בתכנים, התייעצות והשראה, הפשטה של המשגה, מונחים ותכנים אקדמים מורכבים, שיפור קבלת החלטות, שיפור איכות התוצר המחקר בשלביו השונים ועוד..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he-IL" sz="1600" b="1" dirty="0"/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1600" b="1" dirty="0"/>
              <a:t>המודל  </a:t>
            </a:r>
            <a:r>
              <a:rPr lang="en-US" sz="1600" b="1" dirty="0"/>
              <a:t> </a:t>
            </a:r>
            <a:r>
              <a:rPr lang="it-IT" sz="1600" b="1" dirty="0"/>
              <a:t>ADDIE  </a:t>
            </a:r>
            <a:r>
              <a:rPr lang="he-IL" sz="1600" b="1" dirty="0"/>
              <a:t>ומובנה כתהליך סדור של ניתוח, עיצוב, פיתוח, יישום והערכה ( </a:t>
            </a:r>
            <a:r>
              <a:rPr lang="it-IT" sz="1600" b="1" dirty="0"/>
              <a:t>Analyze, Design, Develop, </a:t>
            </a:r>
            <a:r>
              <a:rPr lang="he-IL" sz="1600" b="1" dirty="0"/>
              <a:t>  </a:t>
            </a:r>
            <a:r>
              <a:rPr lang="it-IT" sz="1600" b="1" dirty="0"/>
              <a:t>Implement, and Evaluate)– </a:t>
            </a:r>
            <a:r>
              <a:rPr lang="he-IL" sz="1600" b="1" dirty="0"/>
              <a:t>תוך התאמה להקשרים מגוונים   </a:t>
            </a:r>
            <a:r>
              <a:rPr lang="he-IL" sz="1100" b="1" dirty="0"/>
              <a:t>(2016</a:t>
            </a:r>
            <a:r>
              <a:rPr lang="it-IT" sz="1100" b="1" dirty="0"/>
              <a:t>Branch, 2009; Hemilton et al</a:t>
            </a:r>
            <a:endParaRPr lang="he-IL" sz="1100" b="1" dirty="0"/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he-IL" sz="1600" b="1" dirty="0"/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1600" b="1" dirty="0"/>
              <a:t>מודל</a:t>
            </a:r>
            <a:r>
              <a:rPr lang="en-US" sz="1600" b="1" dirty="0"/>
              <a:t>SAMR </a:t>
            </a:r>
            <a:r>
              <a:rPr lang="he-IL" sz="1600" b="1" dirty="0"/>
              <a:t>  </a:t>
            </a:r>
            <a:r>
              <a:rPr lang="en-US" sz="1600" b="1" dirty="0"/>
              <a:t> </a:t>
            </a:r>
            <a:r>
              <a:rPr lang="it-IT" sz="1600" b="1" dirty="0"/>
              <a:t>(Substitution, Augmentation, Modification, Redefinition ) </a:t>
            </a:r>
            <a:r>
              <a:rPr lang="he-IL" sz="1600" b="1" dirty="0"/>
              <a:t>שילוב עמוק של טכנולוגיה ברמות ה־ </a:t>
            </a:r>
            <a:r>
              <a:rPr lang="it-IT" sz="1600" b="1" dirty="0"/>
              <a:t>Modification </a:t>
            </a:r>
            <a:r>
              <a:rPr lang="he-IL" sz="1600" b="1" dirty="0"/>
              <a:t>וה־ </a:t>
            </a:r>
            <a:r>
              <a:rPr lang="it-IT" sz="1600" b="1" dirty="0"/>
              <a:t>Redefinition,  </a:t>
            </a:r>
            <a:r>
              <a:rPr lang="he-IL" sz="1600" b="1" dirty="0"/>
              <a:t> שמשנה את מבנה הלמידה</a:t>
            </a:r>
            <a:r>
              <a:rPr lang="it-IT" sz="1600" b="1" dirty="0"/>
              <a:t>. </a:t>
            </a:r>
            <a:r>
              <a:rPr lang="it-IT" sz="1100" b="1" dirty="0"/>
              <a:t>(Puentedura, 2014a). </a:t>
            </a:r>
            <a:r>
              <a:rPr lang="he-IL" sz="1100" b="1" dirty="0"/>
              <a:t> 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he-IL" sz="1100" b="1" dirty="0"/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1600" b="1" dirty="0"/>
              <a:t>+ הטקסונומיה של בלום (</a:t>
            </a:r>
            <a:r>
              <a:rPr lang="it-IT" sz="1100" b="1" dirty="0"/>
              <a:t>Bloom et al., 1956)  </a:t>
            </a:r>
            <a:r>
              <a:rPr lang="he-IL" sz="1100" b="1" dirty="0"/>
              <a:t>  </a:t>
            </a:r>
            <a:r>
              <a:rPr lang="he-IL" sz="1600" b="1" dirty="0"/>
              <a:t>לשכלול מיומנויות חשיבה מסדר גבוה, (ניתוח, סינתזה, הערכה ויצירה) – במיוחד כאשר העזרים נבנים כך שהם מאפשרים ללומדים לבצע שיפוט ביקורתי של ממצאים, לזהות טעויות, לנסח פרשנויות, ולבנות טיעונים אקדמיים. </a:t>
            </a:r>
            <a:endParaRPr lang="he-IL" sz="3600" b="1" spc="-45" dirty="0">
              <a:latin typeface="Assistant"/>
              <a:cs typeface="Assistant"/>
              <a:rtl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6DCB4D3-4A76-5FAF-BAC9-625BD8E8CC7F}"/>
              </a:ext>
            </a:extLst>
          </p:cNvPr>
          <p:cNvGrpSpPr/>
          <p:nvPr/>
        </p:nvGrpSpPr>
        <p:grpSpPr>
          <a:xfrm>
            <a:off x="-333356" y="-20473"/>
            <a:ext cx="1589836" cy="6858002"/>
            <a:chOff x="-1" y="-1"/>
            <a:chExt cx="1835153" cy="4483101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DC3897F8-9F1D-B1E7-7F6C-744B91E53953}"/>
                </a:ext>
              </a:extLst>
            </p:cNvPr>
            <p:cNvSpPr/>
            <p:nvPr/>
          </p:nvSpPr>
          <p:spPr>
            <a:xfrm rot="10800000">
              <a:off x="-1" y="-1"/>
              <a:ext cx="1485897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BA56E536-82A8-88C0-4CE9-51B72FCC7EE0}"/>
                </a:ext>
              </a:extLst>
            </p:cNvPr>
            <p:cNvSpPr/>
            <p:nvPr/>
          </p:nvSpPr>
          <p:spPr>
            <a:xfrm>
              <a:off x="260348" y="1447800"/>
              <a:ext cx="1021463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0B05A23E-BEB2-91BB-99CC-BED202D83AFF}"/>
                </a:ext>
              </a:extLst>
            </p:cNvPr>
            <p:cNvSpPr/>
            <p:nvPr/>
          </p:nvSpPr>
          <p:spPr>
            <a:xfrm rot="10800000">
              <a:off x="260348" y="2705099"/>
              <a:ext cx="1021462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DBC6FFF6-6158-323C-B247-8D53232B08B1}"/>
                </a:ext>
              </a:extLst>
            </p:cNvPr>
            <p:cNvSpPr/>
            <p:nvPr/>
          </p:nvSpPr>
          <p:spPr>
            <a:xfrm>
              <a:off x="628648" y="2679700"/>
              <a:ext cx="1091445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86C78A2D-7FB3-1B0E-730B-59E9E805C4DD}"/>
                </a:ext>
              </a:extLst>
            </p:cNvPr>
            <p:cNvSpPr/>
            <p:nvPr/>
          </p:nvSpPr>
          <p:spPr>
            <a:xfrm>
              <a:off x="882648" y="388938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34D112B6-1AE5-C392-9BD2-DCD2CB175BAD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2A5CBAE-3E9C-54F1-1B5A-53E4A1EBE1DB}"/>
              </a:ext>
            </a:extLst>
          </p:cNvPr>
          <p:cNvGrpSpPr/>
          <p:nvPr/>
        </p:nvGrpSpPr>
        <p:grpSpPr>
          <a:xfrm flipH="1" flipV="1">
            <a:off x="10686669" y="-20473"/>
            <a:ext cx="1752711" cy="6858000"/>
            <a:chOff x="0" y="0"/>
            <a:chExt cx="2432049" cy="448310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1B3A0214-647E-1C00-AA06-1C3E71BD9017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007AFE1B-03EF-B390-4B6A-86C15929E0CC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08B6DD1D-5EEB-0405-A888-FC1C53D32391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ECD947FF-7C42-0B87-FC49-8E3076460553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72EB5065-F10E-5DBD-9913-009D2A66B682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287E02E-0961-F64B-0F25-15C52A45CFC0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6" name="TextBox 30">
            <a:extLst>
              <a:ext uri="{FF2B5EF4-FFF2-40B4-BE49-F238E27FC236}">
                <a16:creationId xmlns:a16="http://schemas.microsoft.com/office/drawing/2014/main" id="{679053A3-9816-7E1E-FEFE-AA9D37B63700}"/>
              </a:ext>
            </a:extLst>
          </p:cNvPr>
          <p:cNvSpPr txBox="1">
            <a:spLocks/>
          </p:cNvSpPr>
          <p:nvPr/>
        </p:nvSpPr>
        <p:spPr>
          <a:xfrm>
            <a:off x="1755865" y="50566"/>
            <a:ext cx="7885172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3600" b="1" dirty="0">
                <a:solidFill>
                  <a:schemeClr val="accent6">
                    <a:lumMod val="7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</a:rPr>
              <a:t>עיצוב עוזרים דידקטיים מבוססי </a:t>
            </a:r>
            <a:r>
              <a:rPr lang="it-IT" sz="3600" b="1" dirty="0">
                <a:solidFill>
                  <a:schemeClr val="accent6">
                    <a:lumMod val="7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AI </a:t>
            </a:r>
            <a:endParaRPr lang="he-IL" sz="3600" b="1" dirty="0">
              <a:solidFill>
                <a:schemeClr val="accent6">
                  <a:lumMod val="75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 rtl="1"/>
            <a:r>
              <a:rPr lang="he-IL" sz="3600" b="1" dirty="0">
                <a:solidFill>
                  <a:schemeClr val="accent6">
                    <a:lumMod val="7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</a:rPr>
              <a:t>לצורכי הנחייה / כתיבת מחקר</a:t>
            </a:r>
            <a:endParaRPr lang="he-IL" sz="3600" dirty="0">
              <a:solidFill>
                <a:schemeClr val="accent6">
                  <a:lumMod val="75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925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827348-4E17-3D0F-3BD4-5286BEEC55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7855EEB-FCEC-EDCC-3A7C-B1D8045EC05F}"/>
              </a:ext>
            </a:extLst>
          </p:cNvPr>
          <p:cNvGrpSpPr/>
          <p:nvPr/>
        </p:nvGrpSpPr>
        <p:grpSpPr>
          <a:xfrm>
            <a:off x="-150740" y="-20471"/>
            <a:ext cx="2545839" cy="6858000"/>
            <a:chOff x="0" y="0"/>
            <a:chExt cx="2432049" cy="4483100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CD2C3E2F-245A-A779-1FC7-7E00B43FAA90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DF3BA77A-29F3-32E5-BD90-8B5DAD26CF8C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C582CBA0-E139-A265-4316-52A8C80D4F21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68473DEA-8C00-BD2D-46F2-686BB06356CE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D506B8AF-3B84-FC66-346B-BD1D49F43AF6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59359F70-922A-5434-1D28-0C997456A911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2D70105C-9338-0F7B-1A2D-66D39CCD46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0064" y="386300"/>
            <a:ext cx="5886450" cy="5715000"/>
          </a:xfrm>
          <a:prstGeom prst="rect">
            <a:avLst/>
          </a:prstGeom>
        </p:spPr>
      </p:pic>
      <p:pic>
        <p:nvPicPr>
          <p:cNvPr id="19" name="Picture 18" descr="A robot surrounded by people in a library&#10;&#10;AI-generated content may be incorrect.">
            <a:extLst>
              <a:ext uri="{FF2B5EF4-FFF2-40B4-BE49-F238E27FC236}">
                <a16:creationId xmlns:a16="http://schemas.microsoft.com/office/drawing/2014/main" id="{8C84450C-0A1F-7589-B18F-E018E190D2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6304" y="1856879"/>
            <a:ext cx="3140231" cy="3144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582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49442-593E-CE1C-14AF-A3ED0DEA8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0832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6">
                    <a:lumMod val="75000"/>
                  </a:schemeClr>
                </a:solidFill>
              </a:rPr>
              <a:t>'המתכון ודוגמאות ליישום הפרקטיקה'</a:t>
            </a:r>
            <a:endParaRPr lang="LID4096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1088A3E-DFE1-837C-38BA-A7901C87A7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16365" y="1507787"/>
            <a:ext cx="4834647" cy="3584683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624C98D-0251-9ED3-46D7-1E9D0BC05DB4}"/>
              </a:ext>
            </a:extLst>
          </p:cNvPr>
          <p:cNvSpPr txBox="1"/>
          <p:nvPr/>
        </p:nvSpPr>
        <p:spPr>
          <a:xfrm>
            <a:off x="216440" y="1507787"/>
            <a:ext cx="6094378" cy="36574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Bef>
                <a:spcPts val="750"/>
              </a:spcBef>
              <a:spcAft>
                <a:spcPts val="2250"/>
              </a:spcAft>
              <a:buFont typeface="Arial" panose="020B0604020202020204" pitchFamily="34" charset="0"/>
              <a:buChar char="•"/>
            </a:pPr>
            <a:r>
              <a:rPr lang="he-IL" b="1" i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צורך תרגול מושגי יסוד בסטטיסטיקה תיאורית : פיתחתי חידון מותאם רמות, עם חיזוקים על  הבנת משמעות מושגי היסוד הסטטיסטיים. </a:t>
            </a:r>
            <a:r>
              <a:rPr lang="he-IL" b="1" i="0" dirty="0">
                <a:solidFill>
                  <a:srgbClr val="87518A"/>
                </a:solidFill>
                <a:effectLst/>
                <a:latin typeface="Assistant" pitchFamily="2" charset="-79"/>
                <a:cs typeface="Assistant" pitchFamily="2" charset="-79"/>
                <a:hlinkClick r:id="rId3"/>
              </a:rPr>
              <a:t>קישור</a:t>
            </a:r>
            <a:endParaRPr lang="he-IL" b="1" i="0" dirty="0">
              <a:solidFill>
                <a:srgbClr val="000000"/>
              </a:solidFill>
              <a:effectLst/>
              <a:latin typeface="Assistant" pitchFamily="2" charset="-79"/>
              <a:cs typeface="Assistant" pitchFamily="2" charset="-79"/>
            </a:endParaRPr>
          </a:p>
          <a:p>
            <a:pPr algn="r" rtl="1">
              <a:spcBef>
                <a:spcPts val="750"/>
              </a:spcBef>
              <a:spcAft>
                <a:spcPts val="2250"/>
              </a:spcAft>
              <a:buFont typeface="Arial" panose="020B0604020202020204" pitchFamily="34" charset="0"/>
              <a:buChar char="•"/>
            </a:pPr>
            <a:r>
              <a:rPr lang="he-IL" b="1" i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לצורך הבנה ותרגול של קריאה מעמיקה וביקורתית של מאמר מחקרי : פיתחתי דשבורד אינטראקטיבי המציג לשם הלמידה מאמר מחקרי מוטמע ורצף שאלות מלוות בפידבק מלווה בטיפים והמלצות. </a:t>
            </a:r>
            <a:r>
              <a:rPr lang="he-IL" b="1" i="0" dirty="0">
                <a:solidFill>
                  <a:srgbClr val="87518A"/>
                </a:solidFill>
                <a:effectLst/>
                <a:latin typeface="Assistant" pitchFamily="2" charset="-79"/>
                <a:cs typeface="Assistant" pitchFamily="2" charset="-79"/>
                <a:hlinkClick r:id="rId4"/>
              </a:rPr>
              <a:t>קישור</a:t>
            </a:r>
            <a:endParaRPr lang="he-IL" b="1" i="0" dirty="0">
              <a:solidFill>
                <a:srgbClr val="000000"/>
              </a:solidFill>
              <a:effectLst/>
              <a:latin typeface="Assistant" pitchFamily="2" charset="-79"/>
              <a:cs typeface="Assistant" pitchFamily="2" charset="-79"/>
            </a:endParaRPr>
          </a:p>
          <a:p>
            <a:pPr algn="r" rtl="1">
              <a:spcBef>
                <a:spcPts val="750"/>
              </a:spcBef>
              <a:spcAft>
                <a:spcPts val="2250"/>
              </a:spcAft>
              <a:buFont typeface="Arial" panose="020B0604020202020204" pitchFamily="34" charset="0"/>
              <a:buChar char="•"/>
            </a:pPr>
            <a:r>
              <a:rPr lang="he-IL" b="1" i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 לצורך הבנת המבנה וכללי הכתיבה האקדמית של מחקר : פיתחתי   דשבורד אינטראקטיבי מותאם לחלקי עבודת מחקר עם המלצות של כללי עשה ואל תעשה בכתיבה לפי </a:t>
            </a:r>
            <a:r>
              <a:rPr lang="it-IT" b="1" i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APA. </a:t>
            </a:r>
            <a:r>
              <a:rPr lang="he-IL" b="1" i="0" dirty="0">
                <a:solidFill>
                  <a:srgbClr val="87518A"/>
                </a:solidFill>
                <a:effectLst/>
                <a:latin typeface="Assistant" pitchFamily="2" charset="-79"/>
                <a:cs typeface="Assistant" pitchFamily="2" charset="-79"/>
                <a:hlinkClick r:id="rId5"/>
              </a:rPr>
              <a:t>קישור</a:t>
            </a:r>
            <a:endParaRPr lang="he-IL" b="1" i="0" dirty="0">
              <a:solidFill>
                <a:srgbClr val="000000"/>
              </a:solidFill>
              <a:effectLst/>
              <a:latin typeface="Assistant" pitchFamily="2" charset="-79"/>
              <a:cs typeface="Assistan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819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1766</TotalTime>
  <Words>420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ADLaM Display</vt:lpstr>
      <vt:lpstr>Aptos</vt:lpstr>
      <vt:lpstr>Aptos Display</vt:lpstr>
      <vt:lpstr>Arial</vt:lpstr>
      <vt:lpstr>Assistant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'המתכון ודוגמאות ליישום הפרקטיקה'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Anat Feldman</dc:creator>
  <cp:lastModifiedBy>סמדר גלעד-חי</cp:lastModifiedBy>
  <cp:revision>12</cp:revision>
  <dcterms:created xsi:type="dcterms:W3CDTF">2025-07-06T06:55:42Z</dcterms:created>
  <dcterms:modified xsi:type="dcterms:W3CDTF">2025-07-15T11:20:24Z</dcterms:modified>
</cp:coreProperties>
</file>