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Lst>
  <p:sldSz cx="18288000" cy="10287000"/>
  <p:notesSz cx="6858000" cy="9144000"/>
  <p:embeddedFontLst>
    <p:embeddedFont>
      <p:font typeface="David Libre" panose="020B0604020202020204" charset="-79"/>
      <p:regular r:id="rId29"/>
      <p:bold r:id="rId30"/>
    </p:embeddedFont>
    <p:embeddedFont>
      <p:font typeface="Calibri" panose="020F0502020204030204" pitchFamily="34" charset="0"/>
      <p:regular r:id="rId31"/>
      <p:bold r:id="rId32"/>
      <p:italic r:id="rId33"/>
      <p:boldItalic r:id="rId34"/>
    </p:embeddedFont>
    <p:embeddedFont>
      <p:font typeface="David Libre Bold" panose="020B0604020202020204" charset="-79"/>
      <p:regular r:id="rId35"/>
    </p:embeddedFont>
    <p:embeddedFont>
      <p:font typeface="Suez One" panose="020B0604020202020204" charset="-79"/>
      <p:regular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413" autoAdjust="0"/>
    <p:restoredTop sz="94622" autoAdjust="0"/>
  </p:normalViewPr>
  <p:slideViewPr>
    <p:cSldViewPr>
      <p:cViewPr varScale="1">
        <p:scale>
          <a:sx n="43" d="100"/>
          <a:sy n="43" d="100"/>
        </p:scale>
        <p:origin x="748" y="6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font" Target="fonts/font7.fnt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03.07.2025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err="1"/>
              <a:t>המרחב</a:t>
            </a:r>
            <a:r>
              <a:rPr lang="en-US" dirty="0"/>
              <a:t> </a:t>
            </a:r>
            <a:r>
              <a:rPr lang="en-US" dirty="0" err="1"/>
              <a:t>הוא</a:t>
            </a:r>
            <a:r>
              <a:rPr lang="en-US" dirty="0"/>
              <a:t> </a:t>
            </a:r>
            <a:r>
              <a:rPr lang="en-US" dirty="0" err="1"/>
              <a:t>במכללת</a:t>
            </a:r>
            <a:r>
              <a:rPr lang="en-US" dirty="0"/>
              <a:t> </a:t>
            </a:r>
            <a:r>
              <a:rPr lang="en-US" dirty="0" err="1"/>
              <a:t>גורדון</a:t>
            </a:r>
            <a:endParaRPr lang="en-US" dirty="0"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המשימות כללו עיצוב משחקים חינוכיים עבור תוכנת הקרנה אקטיבית על רצפה, יצירת סרטוני סטופ-מושן ופיתוח מערכי שיעור מבוססי מציאות רבודה.</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שולחן מציאות רבודה בגורדון</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a:p>
          <a:p>
            <a:r>
              <a:rPr lang="en-US"/>
              <a:t>שיתופיות משמעותית בין מרצים באה אף היא לידי ביטוי, בשתי דרכים עיקריות:</a:t>
            </a:r>
          </a:p>
          <a:p>
            <a:endParaRPr lang="en-US"/>
          </a:p>
          <a:p>
            <a:r>
              <a:rPr lang="en-US"/>
              <a:t> (1) שיתוף פעולה עם צוות התמיכה של מרחבי הלמידה הגמישים, שסייע בתכנון השיעורים ובשילוב הטכנולוגיה, לעיתים גם במהלך ההוראה עצמה.</a:t>
            </a:r>
          </a:p>
          <a:p>
            <a:endParaRPr lang="en-US"/>
          </a:p>
          <a:p>
            <a:r>
              <a:rPr lang="en-US"/>
              <a:t> (2) שיתוף פעולה בין מרצים – מאותו תחום או מתחומים שונים – אשר תרמו נקודות מבט ייחודיות לתכנון והעברת שיעורים משותפים.</a:t>
            </a:r>
          </a:p>
          <a:p>
            <a:r>
              <a:rPr lang="en-US"/>
              <a:t> ברוב המקרים, שיתוף הפעולה בין המורים התאפיין ברמת השיתופיות הגבוהה ביותר – collaboration – על פי מודל e-CSAMR.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התמונה ממכללת לוינסקי</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דוגמאות לשיתופיות כללו תכנון שיעורים קבוצתי, עריכת מחקרים משותפים ורפלקציה שיתופית. שיתוף ידע התקיים באמצעות דיונים כיתתיים, הוראה הדדית ופעילויות מסוג ג’יקסו.</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המרחב עם הקיר השקוף ליד חלל הכיתה מגורדון</a:t>
            </a:r>
          </a:p>
          <a:p>
            <a:r>
              <a:rPr lang="en-US"/>
              <a:t>הקיר הנייד מלוינסקי</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כאן ניתן לדבר על שני סוגי השיתופיות בין מלמדים שנמצאו והערך המוסף שמביא כל סוג עבור המלמדים</a:t>
            </a:r>
          </a:p>
          <a:p>
            <a:r>
              <a:rPr lang="en-US"/>
              <a:t>וגם לדבר על הערך המוסף במודלינג לפרחי ההוראה</a:t>
            </a:r>
          </a:p>
          <a:p>
            <a:r>
              <a:rPr lang="en-US"/>
              <a:t>התמונה באוניברסיטת חיפה במחלקה לחינוך</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המשקפי צמיאות מדומה במכללת אחווה</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כאן ניתן לדבר על שני סוגי השיתופיות בין מלמדים שנמצאו והערך המוסף שמביא כל סוג עבור המלמדים</a:t>
            </a:r>
          </a:p>
          <a:p>
            <a:r>
              <a:rPr lang="en-US"/>
              <a:t>וגם לדבר על הערך המוסף במודלינג לפרחי ההוראה</a:t>
            </a:r>
          </a:p>
          <a:p>
            <a:r>
              <a:rPr lang="en-US"/>
              <a:t>התמונה באוניברסיטת חיפה במחלקה לחינוך</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כאן אפשר להרחיב מה במרחב למידה הגמיש איפשר בקלות את השיתופיות בין לומדים ואף עודד את קיומה:</a:t>
            </a:r>
          </a:p>
          <a:p>
            <a:r>
              <a:rPr lang="en-US"/>
              <a:t>וגם לדון איך בקידוד מלמטה למעלה ראינו שיתופיות גם קוגניטיבית אך גם רגשית וחברתית של משימות בהיבטים אלו והיוותרות של קהילת לומדים במרחב למידה הגמיש.פופים, שטיחים, חללי למידה מופרדים בתוך חלל למידה אחד</a:t>
            </a:r>
          </a:p>
          <a:p>
            <a:r>
              <a:rPr lang="en-US"/>
              <a:t>וכל זה:שיתופיות לומדים, שילוב שיתופיות בכל ההיבטים חשוב לפרחי הוראה</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err="1"/>
              <a:t>כאן</a:t>
            </a:r>
            <a:r>
              <a:rPr lang="en-US" dirty="0"/>
              <a:t> </a:t>
            </a:r>
            <a:r>
              <a:rPr lang="en-US" dirty="0" err="1"/>
              <a:t>הייתי</a:t>
            </a:r>
            <a:r>
              <a:rPr lang="en-US" dirty="0"/>
              <a:t> </a:t>
            </a:r>
            <a:r>
              <a:rPr lang="en-US" dirty="0" err="1"/>
              <a:t>מרחיבה</a:t>
            </a:r>
            <a:r>
              <a:rPr lang="en-US" dirty="0"/>
              <a:t> </a:t>
            </a:r>
            <a:r>
              <a:rPr lang="en-US" dirty="0" err="1"/>
              <a:t>בהכרה</a:t>
            </a:r>
            <a:r>
              <a:rPr lang="en-US" dirty="0"/>
              <a:t> </a:t>
            </a:r>
            <a:r>
              <a:rPr lang="en-US" dirty="0" err="1"/>
              <a:t>הגוברת</a:t>
            </a:r>
            <a:r>
              <a:rPr lang="en-US" dirty="0"/>
              <a:t> </a:t>
            </a:r>
            <a:r>
              <a:rPr lang="en-US" dirty="0" err="1"/>
              <a:t>והולכת</a:t>
            </a:r>
            <a:r>
              <a:rPr lang="en-US" dirty="0"/>
              <a:t> </a:t>
            </a:r>
            <a:r>
              <a:rPr lang="en-US" dirty="0" err="1"/>
              <a:t>בחשיבות</a:t>
            </a:r>
            <a:r>
              <a:rPr lang="en-US" dirty="0"/>
              <a:t> </a:t>
            </a:r>
            <a:r>
              <a:rPr lang="en-US" dirty="0" err="1"/>
              <a:t>והשפעת</a:t>
            </a:r>
            <a:r>
              <a:rPr lang="en-US" dirty="0"/>
              <a:t> </a:t>
            </a:r>
            <a:r>
              <a:rPr lang="en-US" dirty="0" err="1"/>
              <a:t>מרחב</a:t>
            </a:r>
            <a:r>
              <a:rPr lang="en-US" dirty="0"/>
              <a:t> </a:t>
            </a:r>
            <a:r>
              <a:rPr lang="en-US" dirty="0" err="1"/>
              <a:t>הלמידה</a:t>
            </a:r>
            <a:r>
              <a:rPr lang="en-US" dirty="0"/>
              <a:t> </a:t>
            </a:r>
            <a:r>
              <a:rPr lang="en-US" dirty="0" err="1"/>
              <a:t>על</a:t>
            </a:r>
            <a:r>
              <a:rPr lang="en-US" dirty="0"/>
              <a:t> </a:t>
            </a:r>
            <a:r>
              <a:rPr lang="en-US" dirty="0" err="1"/>
              <a:t>תהליך</a:t>
            </a:r>
            <a:r>
              <a:rPr lang="en-US" dirty="0"/>
              <a:t> </a:t>
            </a:r>
            <a:r>
              <a:rPr lang="en-US" dirty="0" err="1"/>
              <a:t>הלמידה</a:t>
            </a:r>
            <a:r>
              <a:rPr lang="en-US" dirty="0"/>
              <a:t>. </a:t>
            </a:r>
            <a:r>
              <a:rPr lang="en-US" dirty="0" err="1"/>
              <a:t>והנסיונות</a:t>
            </a:r>
            <a:r>
              <a:rPr lang="en-US" dirty="0"/>
              <a:t> </a:t>
            </a:r>
            <a:r>
              <a:rPr lang="en-US" dirty="0" err="1"/>
              <a:t>של</a:t>
            </a:r>
            <a:r>
              <a:rPr lang="en-US" dirty="0"/>
              <a:t> </a:t>
            </a:r>
            <a:r>
              <a:rPr lang="en-US" dirty="0" err="1"/>
              <a:t>מערכת</a:t>
            </a:r>
            <a:r>
              <a:rPr lang="en-US" dirty="0"/>
              <a:t> </a:t>
            </a:r>
            <a:r>
              <a:rPr lang="en-US" dirty="0" err="1"/>
              <a:t>החינוך</a:t>
            </a:r>
            <a:r>
              <a:rPr lang="en-US" dirty="0"/>
              <a:t> </a:t>
            </a:r>
            <a:r>
              <a:rPr lang="en-US" dirty="0" err="1"/>
              <a:t>לעצב</a:t>
            </a:r>
            <a:r>
              <a:rPr lang="en-US" dirty="0"/>
              <a:t> </a:t>
            </a:r>
            <a:r>
              <a:rPr lang="en-US" dirty="0" err="1"/>
              <a:t>סביבת</a:t>
            </a:r>
            <a:r>
              <a:rPr lang="en-US" dirty="0"/>
              <a:t> </a:t>
            </a:r>
            <a:r>
              <a:rPr lang="en-US" dirty="0" err="1"/>
              <a:t>למידה</a:t>
            </a:r>
            <a:r>
              <a:rPr lang="en-US" dirty="0"/>
              <a:t> </a:t>
            </a:r>
            <a:r>
              <a:rPr lang="en-US" dirty="0" err="1"/>
              <a:t>תוך</a:t>
            </a:r>
            <a:r>
              <a:rPr lang="en-US" dirty="0"/>
              <a:t> </a:t>
            </a:r>
            <a:r>
              <a:rPr lang="en-US" dirty="0" err="1"/>
              <a:t>הפעלת</a:t>
            </a:r>
            <a:r>
              <a:rPr lang="en-US" dirty="0"/>
              <a:t> </a:t>
            </a:r>
            <a:r>
              <a:rPr lang="en-US" dirty="0" err="1"/>
              <a:t>שיקול</a:t>
            </a:r>
            <a:r>
              <a:rPr lang="en-US" dirty="0"/>
              <a:t> </a:t>
            </a:r>
            <a:r>
              <a:rPr lang="en-US" dirty="0" err="1"/>
              <a:t>דעת</a:t>
            </a:r>
            <a:r>
              <a:rPr lang="en-US" dirty="0"/>
              <a:t> </a:t>
            </a:r>
            <a:r>
              <a:rPr lang="en-US" dirty="0" err="1"/>
              <a:t>פדגוגי</a:t>
            </a:r>
            <a:endParaRPr lang="en-US" dirty="0"/>
          </a:p>
          <a:p>
            <a:endParaRPr lang="en-US" dirty="0"/>
          </a:p>
          <a:p>
            <a:r>
              <a:rPr lang="en-US" dirty="0" err="1"/>
              <a:t>המרחב</a:t>
            </a:r>
            <a:r>
              <a:rPr lang="en-US" dirty="0"/>
              <a:t> </a:t>
            </a:r>
            <a:r>
              <a:rPr lang="en-US" dirty="0" err="1"/>
              <a:t>במכללת</a:t>
            </a:r>
            <a:r>
              <a:rPr lang="en-US" dirty="0"/>
              <a:t> </a:t>
            </a:r>
            <a:r>
              <a:rPr lang="en-US" dirty="0" err="1"/>
              <a:t>גורדון</a:t>
            </a:r>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התמונה במכללת ספיר</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המרחב במכללת אחווה</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כיוון שיש 25 דקות הצגה-האם היית משלבת כאן תוצאות מחקרים קודמים על כל אחד מהמרכיבים? אם כן להוסיף בהערות? עוד שקופית?</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המרחב בסמינר הקיבוצים</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נקודת המבט על הלומד ותפקידו</a:t>
            </a:r>
          </a:p>
          <a:p>
            <a:r>
              <a:rPr lang="en-US"/>
              <a:t>התיאוריה הקוגניטיבית:</a:t>
            </a:r>
          </a:p>
          <a:p>
            <a:endParaRPr lang="en-US"/>
          </a:p>
          <a:p>
            <a:r>
              <a:rPr lang="en-US"/>
              <a:t>מתמקדת בתהליכים המנטליים הפנימיים של הלומד (כגון קשב, זיכרון ועיבוד מידע).</a:t>
            </a:r>
          </a:p>
          <a:p>
            <a:r>
              <a:rPr lang="en-US"/>
              <a:t>המשימות יתמקדו בארגון המידע והפיכתו לנגיש ללומד, תוך חיזוק תהליכים כמו הבנה, זכירה ופתרון בעיות.</a:t>
            </a:r>
          </a:p>
          <a:p>
            <a:r>
              <a:rPr lang="en-US"/>
              <a:t>התיאוריה הקונסטרוקטיביסטית:</a:t>
            </a:r>
          </a:p>
          <a:p>
            <a:endParaRPr lang="en-US"/>
          </a:p>
          <a:p>
            <a:r>
              <a:rPr lang="en-US"/>
              <a:t>רואה את הלומד כ"בונה ידע" פעיל, שמבנה את הבנתו מתוך אינטראקציה עם סביבתו והידע הקודם שלו.</a:t>
            </a:r>
          </a:p>
          <a:p>
            <a:r>
              <a:rPr lang="en-US"/>
              <a:t>המשימות יכוונו לאינטראקציה פעילה עם ידע, חקר עצמי, ושיתוף פעולה עם לומדים אחרים.</a:t>
            </a:r>
          </a:p>
          <a:p>
            <a:r>
              <a:rPr lang="en-US"/>
              <a:t> אופי המשימות הלימודיות</a:t>
            </a:r>
          </a:p>
          <a:p>
            <a:r>
              <a:rPr lang="en-US"/>
              <a:t>בתיאוריה הקוגניטיבית:</a:t>
            </a:r>
          </a:p>
          <a:p>
            <a:r>
              <a:rPr lang="en-US"/>
              <a:t>מטרת המשימה: לסייע ללומד לעבד את המידע ולהעבירו לזיכרון ארוך טווח.</a:t>
            </a:r>
          </a:p>
          <a:p>
            <a:r>
              <a:rPr lang="en-US"/>
              <a:t>מאפייני המשימות:</a:t>
            </a:r>
          </a:p>
          <a:p>
            <a:r>
              <a:rPr lang="en-US"/>
              <a:t>ממוקדות תוכן: מתן משימות שמבקשות לארגן מידע, לזהות דפוסים או לנתח נתונים.</a:t>
            </a:r>
          </a:p>
          <a:p>
            <a:r>
              <a:rPr lang="en-US"/>
              <a:t>חזרה ותרגול: משימות כמו סיכומים, שאלות חזרה, ותרגול מובנה.</a:t>
            </a:r>
          </a:p>
          <a:p>
            <a:r>
              <a:rPr lang="en-US"/>
              <a:t>מודרכות: המורה מספקת הנחיות ברורות, משאבים ומסגרת שבה המידע מובן ומעובד.</a:t>
            </a:r>
          </a:p>
          <a:p>
            <a:r>
              <a:rPr lang="en-US"/>
              <a:t>דוגמאות:</a:t>
            </a:r>
          </a:p>
          <a:p>
            <a:r>
              <a:rPr lang="en-US"/>
              <a:t>סידור מידע בטבלאות או במפות מושגיות.</a:t>
            </a:r>
          </a:p>
          <a:p>
            <a:r>
              <a:rPr lang="en-US"/>
              <a:t>תרגול פתרון בעיות מתמטיות תוך יישום כללים ברורים.</a:t>
            </a:r>
          </a:p>
          <a:p>
            <a:r>
              <a:rPr lang="en-US"/>
              <a:t>קריאה של טקסט ושאלות להבנת הנקרא.</a:t>
            </a:r>
          </a:p>
          <a:p>
            <a:r>
              <a:rPr lang="en-US"/>
              <a:t>בתיאוריה הקונסטרוקטיביסטית:</a:t>
            </a:r>
          </a:p>
          <a:p>
            <a:r>
              <a:rPr lang="en-US"/>
              <a:t>מטרת המשימה: לעורר חשיבה פעילה וביקורתית, חקר וגילוי עצמי.</a:t>
            </a:r>
          </a:p>
          <a:p>
            <a:r>
              <a:rPr lang="en-US"/>
              <a:t>מאפייני המשימות:</a:t>
            </a:r>
          </a:p>
          <a:p>
            <a:r>
              <a:rPr lang="en-US"/>
              <a:t>חקר וגילוי: הלומדים חוקרים שאלה פתוחה או בעיה אמיתית מתוך חוויותיהם או הסביבה שלהם.</a:t>
            </a:r>
          </a:p>
          <a:p>
            <a:r>
              <a:rPr lang="en-US"/>
              <a:t>רב-תחומיות: המשימות משלבות תחומי דעת שונים כדי לעורר הבנה עמוקה יותר.</a:t>
            </a:r>
          </a:p>
          <a:p>
            <a:r>
              <a:rPr lang="en-US"/>
              <a:t>שיתוף פעולה: משימות בקבוצות, שבהן הלומדים משתפים פעולה, מנהלים דיונים ומציעים פתרונות.</a:t>
            </a:r>
          </a:p>
          <a:p>
            <a:r>
              <a:rPr lang="en-US"/>
              <a:t>התנסות אישית: משימות שמזמינות את הלומדים להביא את השקפת עולמם, פרשנותם או יצירתיותם.</a:t>
            </a:r>
          </a:p>
          <a:p>
            <a:r>
              <a:rPr lang="en-US"/>
              <a:t>דוגמאות:</a:t>
            </a:r>
          </a:p>
          <a:p>
            <a:r>
              <a:rPr lang="en-US"/>
              <a:t>פרויקט מבוסס-בעיה (PBL): חקר תופעה אקטואלית בסביבה, כמו השפעת זיהום מים על הקהילה המקומית.</a:t>
            </a:r>
          </a:p>
          <a:p>
            <a:r>
              <a:rPr lang="en-US"/>
              <a:t>יצירת מודל או פרזנטציה המציגה פתרון לבעיה חברתית או מדעית.</a:t>
            </a:r>
          </a:p>
          <a:p>
            <a:r>
              <a:rPr lang="en-US"/>
              <a:t>דיונים קבוצתיים וניתוח מקרים מתוך חיי היום-יום.</a:t>
            </a:r>
          </a:p>
          <a:p>
            <a:r>
              <a:rPr lang="en-US"/>
              <a:t>3. תפקיד המורה במשימה</a:t>
            </a:r>
          </a:p>
          <a:p>
            <a:r>
              <a:rPr lang="en-US"/>
              <a:t>בתיאוריה הקוגניטיבית:</a:t>
            </a:r>
          </a:p>
          <a:p>
            <a:r>
              <a:rPr lang="en-US"/>
              <a:t>המורה היא מדריך ומארגן ידע. היא מספקת מסגרת ברורה ומשאבים ללומדים, ומוודאת שהמידע נגיש ומובן.</a:t>
            </a:r>
          </a:p>
          <a:p>
            <a:r>
              <a:rPr lang="en-US"/>
              <a:t>לדוגמה: המורה תסביר מושגים, תדגים, ואז תבקש מהתלמידים לתרגל כדי לחזק את הבנתם.</a:t>
            </a:r>
          </a:p>
          <a:p>
            <a:r>
              <a:rPr lang="en-US"/>
              <a:t>בתיאוריה הקונסטרוקטיביסטית:</a:t>
            </a:r>
          </a:p>
          <a:p>
            <a:r>
              <a:rPr lang="en-US"/>
              <a:t>המורה היא מנחה שמאפשרת ללומד לחקור, לשאול שאלות ולבנות ידע בעצמו.</a:t>
            </a:r>
          </a:p>
          <a:p>
            <a:r>
              <a:rPr lang="en-US"/>
              <a:t>לדוגמה: המורה תשאל שאלות מנחות, תעודד דיון ותכוון את הלומדים לחשוב באופן ביקורתי על פתרונות אפשריים.</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כאן כדאי לתאר כי היו מורים שלימדו בקביעות במרחב והיו באופן זמני וכן כי התצפיות התקיימו במרחבים שונים באופיים: עם ריהוט נייד/נייח, עם ובלי עמדת מרצה/עם מסכי עבודה קבוצתית או מסכי הקרנה מרובים, טכנולוגיות שונות: מציאות מדומה, מציאות רבודה, קירות אימרסיביים ועוד.</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קירות אינטראקטיביים, כלי מציאות רבודה ומסכי מגע קבוצתיים קידמו למידה פעילה, חקירה ושיתוף פעולה.</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הגלובוסים-בגורדון</a:t>
            </a:r>
          </a:p>
          <a:p>
            <a:r>
              <a:rPr lang="en-US"/>
              <a:t>השולחן סטופ מושן-סמינר הקיבוצים</a:t>
            </a:r>
          </a:p>
          <a:p>
            <a:r>
              <a:rPr lang="en-US"/>
              <a:t>קוביות קוד-מכללת אחווה</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7/3/2025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7/3/2025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7/3/2025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7/3/2025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5.svg"/></Relationships>
</file>

<file path=ppt/slides/_rels/slide11.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0.sv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0.sv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0.sv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9.svg"/></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9.svg"/></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9.svg"/></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6.sv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8.sv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2.svg"/></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00889" y="434967"/>
            <a:ext cx="17886223" cy="1615827"/>
          </a:xfrm>
          <a:prstGeom prst="rect">
            <a:avLst/>
          </a:prstGeom>
        </p:spPr>
        <p:txBody>
          <a:bodyPr lIns="0" tIns="0" rIns="0" bIns="0" rtlCol="0" anchor="t">
            <a:spAutoFit/>
          </a:bodyPr>
          <a:lstStyle/>
          <a:p>
            <a:pPr algn="ctr">
              <a:lnSpc>
                <a:spcPts val="6295"/>
              </a:lnSpc>
              <a:spcBef>
                <a:spcPct val="0"/>
              </a:spcBef>
            </a:pPr>
            <a:r>
              <a:rPr lang="he-IL" sz="4496" b="1" dirty="0">
                <a:solidFill>
                  <a:srgbClr val="00B0F0"/>
                </a:solidFill>
                <a:latin typeface="David Libre Bold"/>
                <a:ea typeface="David Libre Bold"/>
                <a:cs typeface="David Libre Bold"/>
                <a:sym typeface="David Libre Bold"/>
                <a:rtl/>
              </a:rPr>
              <a:t>עוזר ההוראה שלי-המרחב: מרחבי למידה גמישים כזרז לחדשנות טכנו-פדגוגית ושיתופיות בהכשרת פרחי הוראה</a:t>
            </a:r>
          </a:p>
        </p:txBody>
      </p:sp>
      <p:sp>
        <p:nvSpPr>
          <p:cNvPr id="3" name="Freeform 3"/>
          <p:cNvSpPr/>
          <p:nvPr/>
        </p:nvSpPr>
        <p:spPr>
          <a:xfrm>
            <a:off x="5156517" y="2569077"/>
            <a:ext cx="10095485" cy="7137877"/>
          </a:xfrm>
          <a:custGeom>
            <a:avLst/>
            <a:gdLst/>
            <a:ahLst/>
            <a:cxnLst/>
            <a:rect l="l" t="t" r="r" b="b"/>
            <a:pathLst>
              <a:path w="10095485" h="7137877">
                <a:moveTo>
                  <a:pt x="0" y="0"/>
                </a:moveTo>
                <a:lnTo>
                  <a:pt x="10095486" y="0"/>
                </a:lnTo>
                <a:lnTo>
                  <a:pt x="10095486" y="7137877"/>
                </a:lnTo>
                <a:lnTo>
                  <a:pt x="0" y="7137877"/>
                </a:lnTo>
                <a:lnTo>
                  <a:pt x="0" y="0"/>
                </a:lnTo>
                <a:close/>
              </a:path>
            </a:pathLst>
          </a:custGeom>
          <a:blipFill>
            <a:blip r:embed="rId3"/>
            <a:stretch>
              <a:fillRect l="-5573" r="-5573"/>
            </a:stretch>
          </a:blipFill>
        </p:spPr>
      </p:sp>
      <p:sp>
        <p:nvSpPr>
          <p:cNvPr id="4" name="TextBox 4"/>
          <p:cNvSpPr txBox="1"/>
          <p:nvPr/>
        </p:nvSpPr>
        <p:spPr>
          <a:xfrm>
            <a:off x="419812" y="6052291"/>
            <a:ext cx="3971178" cy="3508375"/>
          </a:xfrm>
          <a:prstGeom prst="rect">
            <a:avLst/>
          </a:prstGeom>
        </p:spPr>
        <p:txBody>
          <a:bodyPr lIns="0" tIns="0" rIns="0" bIns="0" rtlCol="0" anchor="t">
            <a:spAutoFit/>
          </a:bodyPr>
          <a:lstStyle/>
          <a:p>
            <a:pPr algn="ctr" rtl="1">
              <a:lnSpc>
                <a:spcPts val="5599"/>
              </a:lnSpc>
            </a:pPr>
            <a:r>
              <a:rPr lang="he-IL" sz="3999" b="1" dirty="0">
                <a:solidFill>
                  <a:srgbClr val="000000"/>
                </a:solidFill>
                <a:latin typeface="David Libre Bold"/>
                <a:ea typeface="David Libre Bold"/>
                <a:cs typeface="David Libre Bold"/>
                <a:sym typeface="David Libre Bold"/>
                <a:rtl/>
              </a:rPr>
              <a:t>אורית עבדיאל</a:t>
            </a:r>
          </a:p>
          <a:p>
            <a:pPr algn="ctr" rtl="1">
              <a:lnSpc>
                <a:spcPts val="5599"/>
              </a:lnSpc>
            </a:pPr>
            <a:r>
              <a:rPr lang="he-IL" sz="3999" b="1" dirty="0">
                <a:solidFill>
                  <a:srgbClr val="000000"/>
                </a:solidFill>
                <a:latin typeface="David Libre Bold"/>
                <a:ea typeface="David Libre Bold"/>
                <a:cs typeface="David Libre Bold"/>
                <a:sym typeface="David Libre Bold"/>
                <a:rtl/>
              </a:rPr>
              <a:t>אינה בלאו</a:t>
            </a:r>
          </a:p>
          <a:p>
            <a:pPr algn="ctr" rtl="1">
              <a:lnSpc>
                <a:spcPts val="5599"/>
              </a:lnSpc>
            </a:pPr>
            <a:r>
              <a:rPr lang="he-IL" sz="3999" b="1" dirty="0">
                <a:solidFill>
                  <a:srgbClr val="000000"/>
                </a:solidFill>
                <a:latin typeface="David Libre Bold"/>
                <a:ea typeface="David Libre Bold"/>
                <a:cs typeface="David Libre Bold"/>
                <a:sym typeface="David Libre Bold"/>
                <a:rtl/>
              </a:rPr>
              <a:t>האוניברסיטה הפתוחה של ישראל</a:t>
            </a:r>
          </a:p>
          <a:p>
            <a:pPr algn="ctr">
              <a:lnSpc>
                <a:spcPts val="5599"/>
              </a:lnSpc>
            </a:pPr>
            <a:endParaRPr lang="he-IL" sz="3999" b="1" dirty="0">
              <a:solidFill>
                <a:srgbClr val="000000"/>
              </a:solidFill>
              <a:latin typeface="David Libre Bold"/>
              <a:ea typeface="David Libre Bold"/>
              <a:cs typeface="David Libre Bold"/>
              <a:sym typeface="David Libre Bold"/>
              <a:rt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676186" y="3958356"/>
            <a:ext cx="16935628" cy="1908810"/>
          </a:xfrm>
          <a:prstGeom prst="rect">
            <a:avLst/>
          </a:prstGeom>
        </p:spPr>
        <p:txBody>
          <a:bodyPr lIns="0" tIns="0" rIns="0" bIns="0" rtlCol="0" anchor="t">
            <a:spAutoFit/>
          </a:bodyPr>
          <a:lstStyle/>
          <a:p>
            <a:pPr algn="r" rtl="1">
              <a:lnSpc>
                <a:spcPts val="5039"/>
              </a:lnSpc>
            </a:pPr>
            <a:r>
              <a:rPr lang="en-US" sz="3599" b="1">
                <a:solidFill>
                  <a:srgbClr val="000000"/>
                </a:solidFill>
                <a:latin typeface="David Libre Bold"/>
                <a:ea typeface="David Libre Bold"/>
                <a:cs typeface="David Libre Bold"/>
                <a:sym typeface="David Libre Bold"/>
              </a:rPr>
              <a:t>1</a:t>
            </a:r>
            <a:r>
              <a:rPr lang="ar-EG" sz="3599" b="1">
                <a:solidFill>
                  <a:srgbClr val="000000"/>
                </a:solidFill>
                <a:latin typeface="David Libre Bold"/>
                <a:ea typeface="David Libre Bold"/>
                <a:cs typeface="David Libre Bold"/>
                <a:sym typeface="David Libre Bold"/>
                <a:rtl/>
              </a:rPr>
              <a:t>)</a:t>
            </a:r>
            <a:r>
              <a:rPr lang="en-US" sz="3599">
                <a:solidFill>
                  <a:srgbClr val="000000"/>
                </a:solidFill>
                <a:latin typeface="David Libre"/>
                <a:ea typeface="David Libre"/>
                <a:cs typeface="David Libre"/>
                <a:sym typeface="David Libre"/>
              </a:rPr>
              <a:t>42</a:t>
            </a:r>
            <a:r>
              <a:rPr lang="he-IL" sz="3599" b="1">
                <a:solidFill>
                  <a:srgbClr val="000000"/>
                </a:solidFill>
                <a:latin typeface="David Libre Bold"/>
                <a:ea typeface="David Libre Bold"/>
                <a:cs typeface="David Libre Bold"/>
                <a:sym typeface="David Libre Bold"/>
                <a:rtl/>
              </a:rPr>
              <a:t> ראיונות חצי-מובנים</a:t>
            </a:r>
            <a:r>
              <a:rPr lang="he-IL" sz="3599">
                <a:solidFill>
                  <a:srgbClr val="000000"/>
                </a:solidFill>
                <a:latin typeface="David Libre"/>
                <a:ea typeface="David Libre"/>
                <a:cs typeface="David Libre"/>
                <a:sym typeface="David Libre"/>
                <a:rtl/>
              </a:rPr>
              <a:t> עם מרצים במכללות להוראה שהעבירו שיעורים במרחבים גמישים.</a:t>
            </a:r>
          </a:p>
          <a:p>
            <a:pPr algn="r" rtl="1">
              <a:lnSpc>
                <a:spcPts val="5039"/>
              </a:lnSpc>
            </a:pPr>
            <a:r>
              <a:rPr lang="he-IL" sz="3599">
                <a:solidFill>
                  <a:srgbClr val="000000"/>
                </a:solidFill>
                <a:latin typeface="David Libre"/>
                <a:ea typeface="David Libre"/>
                <a:cs typeface="David Libre"/>
                <a:sym typeface="David Libre"/>
                <a:rtl/>
              </a:rPr>
              <a:t>המרצים לימדו סטודנטים לתואר ראשון בהוראה בשנות לימוד שונות ובתחומים שונים והיו בעלי רמות שונות של ניסיון הוראה.</a:t>
            </a:r>
          </a:p>
        </p:txBody>
      </p:sp>
      <p:sp>
        <p:nvSpPr>
          <p:cNvPr id="3" name="Freeform 3"/>
          <p:cNvSpPr/>
          <p:nvPr/>
        </p:nvSpPr>
        <p:spPr>
          <a:xfrm>
            <a:off x="5943600" y="419100"/>
            <a:ext cx="1400101" cy="1702250"/>
          </a:xfrm>
          <a:custGeom>
            <a:avLst/>
            <a:gdLst/>
            <a:ahLst/>
            <a:cxnLst/>
            <a:rect l="l" t="t" r="r" b="b"/>
            <a:pathLst>
              <a:path w="1400101" h="1702250">
                <a:moveTo>
                  <a:pt x="0" y="0"/>
                </a:moveTo>
                <a:lnTo>
                  <a:pt x="1400100" y="0"/>
                </a:lnTo>
                <a:lnTo>
                  <a:pt x="1400100" y="1702250"/>
                </a:lnTo>
                <a:lnTo>
                  <a:pt x="0" y="170225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TextBox 4"/>
          <p:cNvSpPr txBox="1"/>
          <p:nvPr/>
        </p:nvSpPr>
        <p:spPr>
          <a:xfrm>
            <a:off x="8229600" y="899575"/>
            <a:ext cx="4168575" cy="718145"/>
          </a:xfrm>
          <a:prstGeom prst="rect">
            <a:avLst/>
          </a:prstGeom>
        </p:spPr>
        <p:txBody>
          <a:bodyPr wrap="square" lIns="0" tIns="0" rIns="0" bIns="0" rtlCol="0" anchor="t">
            <a:spAutoFit/>
          </a:bodyPr>
          <a:lstStyle/>
          <a:p>
            <a:pPr algn="ctr" rtl="1">
              <a:lnSpc>
                <a:spcPts val="5599"/>
              </a:lnSpc>
            </a:pPr>
            <a:r>
              <a:rPr lang="he-IL" sz="4500" b="1" dirty="0">
                <a:solidFill>
                  <a:srgbClr val="00B0F0"/>
                </a:solidFill>
                <a:latin typeface="David Libre Bold"/>
                <a:ea typeface="David Libre Bold"/>
                <a:cs typeface="David Libre Bold"/>
                <a:sym typeface="David Libre Bold"/>
                <a:rtl/>
              </a:rPr>
              <a:t>שיטת המחקר</a:t>
            </a:r>
          </a:p>
        </p:txBody>
      </p:sp>
      <p:sp>
        <p:nvSpPr>
          <p:cNvPr id="5" name="TextBox 5"/>
          <p:cNvSpPr txBox="1"/>
          <p:nvPr/>
        </p:nvSpPr>
        <p:spPr>
          <a:xfrm>
            <a:off x="2971800" y="6872464"/>
            <a:ext cx="15125888" cy="641201"/>
          </a:xfrm>
          <a:prstGeom prst="rect">
            <a:avLst/>
          </a:prstGeom>
        </p:spPr>
        <p:txBody>
          <a:bodyPr wrap="square" lIns="0" tIns="0" rIns="0" bIns="0" rtlCol="0" anchor="t">
            <a:spAutoFit/>
          </a:bodyPr>
          <a:lstStyle/>
          <a:p>
            <a:pPr algn="ctr" rtl="1">
              <a:lnSpc>
                <a:spcPts val="5039"/>
              </a:lnSpc>
              <a:spcBef>
                <a:spcPct val="0"/>
              </a:spcBef>
            </a:pPr>
            <a:r>
              <a:rPr lang="en-US" sz="3599" b="1" dirty="0">
                <a:solidFill>
                  <a:srgbClr val="000000"/>
                </a:solidFill>
                <a:latin typeface="David Libre Bold"/>
                <a:ea typeface="David Libre Bold"/>
                <a:cs typeface="David Libre Bold"/>
                <a:sym typeface="David Libre Bold"/>
              </a:rPr>
              <a:t>2</a:t>
            </a:r>
            <a:r>
              <a:rPr lang="ar-EG" sz="3599" b="1" dirty="0">
                <a:solidFill>
                  <a:srgbClr val="000000"/>
                </a:solidFill>
                <a:latin typeface="David Libre Bold"/>
                <a:ea typeface="David Libre Bold"/>
                <a:cs typeface="David Libre Bold"/>
                <a:sym typeface="David Libre Bold"/>
                <a:rtl/>
              </a:rPr>
              <a:t>)  </a:t>
            </a:r>
            <a:r>
              <a:rPr lang="en-US" sz="3599" dirty="0">
                <a:solidFill>
                  <a:srgbClr val="000000"/>
                </a:solidFill>
                <a:latin typeface="David Libre"/>
                <a:ea typeface="David Libre"/>
                <a:cs typeface="David Libre"/>
                <a:sym typeface="David Libre"/>
              </a:rPr>
              <a:t>25</a:t>
            </a:r>
            <a:r>
              <a:rPr lang="he-IL" sz="3599" b="1" dirty="0">
                <a:solidFill>
                  <a:srgbClr val="000000"/>
                </a:solidFill>
                <a:latin typeface="David Libre Bold"/>
                <a:ea typeface="David Libre Bold"/>
                <a:cs typeface="David Libre Bold"/>
                <a:sym typeface="David Libre Bold"/>
                <a:rtl/>
              </a:rPr>
              <a:t> תצפיות בלתי-משתתפות </a:t>
            </a:r>
            <a:r>
              <a:rPr lang="he-IL" sz="3599" dirty="0">
                <a:solidFill>
                  <a:srgbClr val="000000"/>
                </a:solidFill>
                <a:latin typeface="David Libre"/>
                <a:ea typeface="David Libre"/>
                <a:cs typeface="David Libre"/>
                <a:sym typeface="David Libre"/>
                <a:rtl/>
              </a:rPr>
              <a:t>בשיעורים המתקיימים במרחבי למידה גמישים.</a:t>
            </a:r>
          </a:p>
        </p:txBody>
      </p:sp>
      <p:sp>
        <p:nvSpPr>
          <p:cNvPr id="6" name="TextBox 6"/>
          <p:cNvSpPr txBox="1"/>
          <p:nvPr/>
        </p:nvSpPr>
        <p:spPr>
          <a:xfrm>
            <a:off x="11101129" y="2320598"/>
            <a:ext cx="6994693" cy="632460"/>
          </a:xfrm>
          <a:prstGeom prst="rect">
            <a:avLst/>
          </a:prstGeom>
        </p:spPr>
        <p:txBody>
          <a:bodyPr lIns="0" tIns="0" rIns="0" bIns="0" rtlCol="0" anchor="t">
            <a:spAutoFit/>
          </a:bodyPr>
          <a:lstStyle/>
          <a:p>
            <a:pPr algn="ctr" rtl="1">
              <a:lnSpc>
                <a:spcPts val="5039"/>
              </a:lnSpc>
              <a:spcBef>
                <a:spcPct val="0"/>
              </a:spcBef>
            </a:pPr>
            <a:r>
              <a:rPr lang="he-IL" sz="3599" b="1">
                <a:solidFill>
                  <a:srgbClr val="000000"/>
                </a:solidFill>
                <a:latin typeface="David Libre Bold"/>
                <a:ea typeface="David Libre Bold"/>
                <a:cs typeface="David Libre Bold"/>
                <a:sym typeface="David Libre Bold"/>
                <a:rtl/>
              </a:rPr>
              <a:t>שיטה משולבת </a:t>
            </a:r>
            <a:r>
              <a:rPr lang="ar-EG" sz="3599">
                <a:solidFill>
                  <a:srgbClr val="000000"/>
                </a:solidFill>
                <a:latin typeface="David Libre"/>
                <a:ea typeface="David Libre"/>
                <a:cs typeface="David Libre"/>
                <a:sym typeface="David Libre"/>
                <a:rtl/>
              </a:rPr>
              <a:t>(</a:t>
            </a:r>
            <a:r>
              <a:rPr lang="en-US" sz="3599">
                <a:solidFill>
                  <a:srgbClr val="000000"/>
                </a:solidFill>
                <a:latin typeface="David Libre"/>
                <a:ea typeface="David Libre"/>
                <a:cs typeface="David Libre"/>
                <a:sym typeface="David Libre"/>
              </a:rPr>
              <a:t>Mixed method</a:t>
            </a:r>
            <a:r>
              <a:rPr lang="ar-EG" sz="3599">
                <a:solidFill>
                  <a:srgbClr val="000000"/>
                </a:solidFill>
                <a:latin typeface="David Libre"/>
                <a:ea typeface="David Libre"/>
                <a:cs typeface="David Libre"/>
                <a:sym typeface="David Libre"/>
                <a:rtl/>
              </a:rPr>
              <a:t>):</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512857" y="358177"/>
            <a:ext cx="1196098" cy="1361409"/>
          </a:xfrm>
          <a:custGeom>
            <a:avLst/>
            <a:gdLst/>
            <a:ahLst/>
            <a:cxnLst/>
            <a:rect l="l" t="t" r="r" b="b"/>
            <a:pathLst>
              <a:path w="1196098" h="1361409">
                <a:moveTo>
                  <a:pt x="0" y="0"/>
                </a:moveTo>
                <a:lnTo>
                  <a:pt x="1196097" y="0"/>
                </a:lnTo>
                <a:lnTo>
                  <a:pt x="1196097" y="1361409"/>
                </a:lnTo>
                <a:lnTo>
                  <a:pt x="0" y="136140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TextBox 3"/>
          <p:cNvSpPr txBox="1"/>
          <p:nvPr/>
        </p:nvSpPr>
        <p:spPr>
          <a:xfrm>
            <a:off x="8229600" y="670032"/>
            <a:ext cx="3334445" cy="781050"/>
          </a:xfrm>
          <a:prstGeom prst="rect">
            <a:avLst/>
          </a:prstGeom>
        </p:spPr>
        <p:txBody>
          <a:bodyPr lIns="0" tIns="0" rIns="0" bIns="0" rtlCol="0" anchor="t">
            <a:spAutoFit/>
          </a:bodyPr>
          <a:lstStyle/>
          <a:p>
            <a:pPr algn="ctr" rtl="1">
              <a:lnSpc>
                <a:spcPts val="6299"/>
              </a:lnSpc>
            </a:pPr>
            <a:r>
              <a:rPr lang="he-IL" sz="4500" b="1" dirty="0">
                <a:solidFill>
                  <a:srgbClr val="00B0F0"/>
                </a:solidFill>
                <a:latin typeface="David Libre Bold"/>
                <a:ea typeface="David Libre Bold"/>
                <a:cs typeface="David Libre Bold"/>
                <a:sym typeface="David Libre Bold"/>
                <a:rtl/>
              </a:rPr>
              <a:t>ניתוח הנתונים</a:t>
            </a:r>
          </a:p>
        </p:txBody>
      </p:sp>
      <p:sp>
        <p:nvSpPr>
          <p:cNvPr id="4" name="TextBox 4"/>
          <p:cNvSpPr txBox="1"/>
          <p:nvPr/>
        </p:nvSpPr>
        <p:spPr>
          <a:xfrm>
            <a:off x="4156809" y="1929899"/>
            <a:ext cx="13458210" cy="3185160"/>
          </a:xfrm>
          <a:prstGeom prst="rect">
            <a:avLst/>
          </a:prstGeom>
        </p:spPr>
        <p:txBody>
          <a:bodyPr lIns="0" tIns="0" rIns="0" bIns="0" rtlCol="0" anchor="t">
            <a:spAutoFit/>
          </a:bodyPr>
          <a:lstStyle/>
          <a:p>
            <a:pPr algn="r" rtl="1">
              <a:lnSpc>
                <a:spcPts val="5040"/>
              </a:lnSpc>
              <a:spcBef>
                <a:spcPct val="0"/>
              </a:spcBef>
            </a:pPr>
            <a:r>
              <a:rPr lang="he-IL" sz="3600" dirty="0">
                <a:solidFill>
                  <a:srgbClr val="1133AD"/>
                </a:solidFill>
                <a:latin typeface="David Libre"/>
                <a:ea typeface="David Libre"/>
                <a:cs typeface="David Libre"/>
                <a:sym typeface="David Libre"/>
                <a:rtl/>
              </a:rPr>
              <a:t>ל</a:t>
            </a:r>
            <a:r>
              <a:rPr lang="he-IL" sz="3600" dirty="0">
                <a:solidFill>
                  <a:srgbClr val="261D1F"/>
                </a:solidFill>
                <a:latin typeface="David Libre"/>
                <a:ea typeface="David Libre"/>
                <a:cs typeface="David Libre"/>
                <a:sym typeface="David Libre"/>
                <a:rtl/>
              </a:rPr>
              <a:t>אחר ביצוע הראיונות והתצפיות, בוצע </a:t>
            </a:r>
            <a:r>
              <a:rPr lang="he-IL" sz="3600" b="1" dirty="0">
                <a:solidFill>
                  <a:srgbClr val="261D1F"/>
                </a:solidFill>
                <a:latin typeface="David Libre Bold"/>
                <a:ea typeface="David Libre Bold"/>
                <a:cs typeface="David Libre Bold"/>
                <a:sym typeface="David Libre Bold"/>
                <a:rtl/>
              </a:rPr>
              <a:t>קידוד איכותני </a:t>
            </a:r>
            <a:r>
              <a:rPr lang="he-IL" sz="3600" dirty="0">
                <a:solidFill>
                  <a:srgbClr val="261D1F"/>
                </a:solidFill>
                <a:latin typeface="David Libre"/>
                <a:ea typeface="David Libre"/>
                <a:cs typeface="David Libre"/>
                <a:sym typeface="David Libre"/>
                <a:rtl/>
              </a:rPr>
              <a:t>עבור  הראיונות והתצפיות:</a:t>
            </a:r>
          </a:p>
          <a:p>
            <a:pPr algn="r" rtl="1">
              <a:lnSpc>
                <a:spcPts val="5040"/>
              </a:lnSpc>
              <a:spcBef>
                <a:spcPct val="0"/>
              </a:spcBef>
            </a:pPr>
            <a:endParaRPr lang="he-IL" sz="3600" dirty="0">
              <a:solidFill>
                <a:srgbClr val="261D1F"/>
              </a:solidFill>
              <a:latin typeface="David Libre"/>
              <a:ea typeface="David Libre"/>
              <a:cs typeface="David Libre"/>
              <a:sym typeface="David Libre"/>
              <a:rtl/>
            </a:endParaRPr>
          </a:p>
          <a:p>
            <a:pPr marL="777240" lvl="1" indent="-388620" algn="r" rtl="1">
              <a:lnSpc>
                <a:spcPts val="5040"/>
              </a:lnSpc>
              <a:spcBef>
                <a:spcPct val="0"/>
              </a:spcBef>
              <a:buFont typeface="Arial"/>
              <a:buChar char="•"/>
            </a:pPr>
            <a:r>
              <a:rPr lang="he-IL" sz="3600" dirty="0">
                <a:solidFill>
                  <a:srgbClr val="000000"/>
                </a:solidFill>
                <a:latin typeface="David Libre"/>
                <a:ea typeface="David Libre"/>
                <a:cs typeface="David Libre"/>
                <a:sym typeface="David Libre"/>
                <a:rtl/>
              </a:rPr>
              <a:t>מלמעלה-למטה</a:t>
            </a:r>
          </a:p>
          <a:p>
            <a:pPr marL="777240" lvl="1" indent="-388620" algn="r" rtl="1">
              <a:lnSpc>
                <a:spcPts val="5040"/>
              </a:lnSpc>
              <a:buFont typeface="Arial"/>
              <a:buChar char="•"/>
            </a:pPr>
            <a:r>
              <a:rPr lang="he-IL" sz="3600" dirty="0">
                <a:solidFill>
                  <a:srgbClr val="000000"/>
                </a:solidFill>
                <a:latin typeface="David Libre"/>
                <a:ea typeface="David Libre"/>
                <a:cs typeface="David Libre"/>
                <a:sym typeface="David Libre"/>
                <a:rtl/>
              </a:rPr>
              <a:t>מלמטה-למעלה</a:t>
            </a:r>
          </a:p>
        </p:txBody>
      </p:sp>
      <p:sp>
        <p:nvSpPr>
          <p:cNvPr id="5" name="TextBox 5"/>
          <p:cNvSpPr txBox="1"/>
          <p:nvPr/>
        </p:nvSpPr>
        <p:spPr>
          <a:xfrm>
            <a:off x="3291443" y="7030309"/>
            <a:ext cx="14804172" cy="3185160"/>
          </a:xfrm>
          <a:prstGeom prst="rect">
            <a:avLst/>
          </a:prstGeom>
        </p:spPr>
        <p:txBody>
          <a:bodyPr lIns="0" tIns="0" rIns="0" bIns="0" rtlCol="0" anchor="t">
            <a:spAutoFit/>
          </a:bodyPr>
          <a:lstStyle/>
          <a:p>
            <a:pPr marL="777240" lvl="1" indent="-388620" algn="r" rtl="1">
              <a:lnSpc>
                <a:spcPts val="5040"/>
              </a:lnSpc>
              <a:buFont typeface="Arial"/>
              <a:buChar char="•"/>
            </a:pPr>
            <a:r>
              <a:rPr lang="he-IL" sz="3600" dirty="0">
                <a:solidFill>
                  <a:srgbClr val="000000"/>
                </a:solidFill>
                <a:latin typeface="David Libre"/>
                <a:ea typeface="David Libre"/>
                <a:cs typeface="David Libre"/>
                <a:sym typeface="David Libre"/>
                <a:rtl/>
              </a:rPr>
              <a:t>בהמשך יבוצע כימות ממצאים איכותניים והשוואה בין נתונים מראיונות לנתונים מתצפיות  וכן בין נתונים ממרחבים גמישים </a:t>
            </a:r>
            <a:r>
              <a:rPr lang="he-IL" sz="3600" dirty="0" err="1">
                <a:solidFill>
                  <a:srgbClr val="000000"/>
                </a:solidFill>
                <a:latin typeface="David Libre"/>
                <a:ea typeface="David Libre"/>
                <a:cs typeface="David Libre"/>
                <a:sym typeface="David Libre"/>
                <a:rtl/>
              </a:rPr>
              <a:t>משולבי</a:t>
            </a:r>
            <a:r>
              <a:rPr lang="he-IL" sz="3600" dirty="0">
                <a:solidFill>
                  <a:srgbClr val="000000"/>
                </a:solidFill>
                <a:latin typeface="David Libre"/>
                <a:ea typeface="David Libre"/>
                <a:cs typeface="David Libre"/>
                <a:sym typeface="David Libre"/>
                <a:rtl/>
              </a:rPr>
              <a:t> טכנולוגיה לנתונים ממרחבים ללא טכנולוגיה.</a:t>
            </a:r>
          </a:p>
          <a:p>
            <a:pPr algn="r" rtl="1">
              <a:lnSpc>
                <a:spcPts val="5040"/>
              </a:lnSpc>
            </a:pPr>
            <a:endParaRPr lang="he-IL" sz="3600" dirty="0">
              <a:solidFill>
                <a:srgbClr val="000000"/>
              </a:solidFill>
              <a:latin typeface="David Libre"/>
              <a:ea typeface="David Libre"/>
              <a:cs typeface="David Libre"/>
              <a:sym typeface="David Libre"/>
              <a:rtl/>
            </a:endParaRPr>
          </a:p>
          <a:p>
            <a:pPr algn="r" rtl="1">
              <a:lnSpc>
                <a:spcPts val="5040"/>
              </a:lnSpc>
            </a:pPr>
            <a:endParaRPr lang="he-IL" sz="3600" dirty="0">
              <a:solidFill>
                <a:srgbClr val="000000"/>
              </a:solidFill>
              <a:latin typeface="David Libre"/>
              <a:ea typeface="David Libre"/>
              <a:cs typeface="David Libre"/>
              <a:sym typeface="David Libre"/>
              <a:rtl/>
            </a:endParaRPr>
          </a:p>
        </p:txBody>
      </p:sp>
      <p:sp>
        <p:nvSpPr>
          <p:cNvPr id="6" name="Freeform 6"/>
          <p:cNvSpPr/>
          <p:nvPr/>
        </p:nvSpPr>
        <p:spPr>
          <a:xfrm>
            <a:off x="1028700" y="3159945"/>
            <a:ext cx="4894664" cy="3670998"/>
          </a:xfrm>
          <a:custGeom>
            <a:avLst/>
            <a:gdLst/>
            <a:ahLst/>
            <a:cxnLst/>
            <a:rect l="l" t="t" r="r" b="b"/>
            <a:pathLst>
              <a:path w="4894664" h="3670998">
                <a:moveTo>
                  <a:pt x="0" y="0"/>
                </a:moveTo>
                <a:lnTo>
                  <a:pt x="4894664" y="0"/>
                </a:lnTo>
                <a:lnTo>
                  <a:pt x="4894664" y="3670998"/>
                </a:lnTo>
                <a:lnTo>
                  <a:pt x="0" y="3670998"/>
                </a:lnTo>
                <a:lnTo>
                  <a:pt x="0" y="0"/>
                </a:lnTo>
                <a:close/>
              </a:path>
            </a:pathLst>
          </a:custGeom>
          <a:blipFill>
            <a:blip r:embed="rId4"/>
            <a:stretch>
              <a:fillRect/>
            </a:stretch>
          </a:blipFill>
        </p:spPr>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p:cNvGraphicFramePr>
            <a:graphicFrameLocks noGrp="1"/>
          </p:cNvGraphicFramePr>
          <p:nvPr>
            <p:extLst>
              <p:ext uri="{D42A27DB-BD31-4B8C-83A1-F6EECF244321}">
                <p14:modId xmlns:p14="http://schemas.microsoft.com/office/powerpoint/2010/main" val="3209559982"/>
              </p:ext>
            </p:extLst>
          </p:nvPr>
        </p:nvGraphicFramePr>
        <p:xfrm>
          <a:off x="3505200" y="1181100"/>
          <a:ext cx="14296545" cy="8847008"/>
        </p:xfrm>
        <a:graphic>
          <a:graphicData uri="http://schemas.openxmlformats.org/drawingml/2006/table">
            <a:tbl>
              <a:tblPr/>
              <a:tblGrid>
                <a:gridCol w="4858095">
                  <a:extLst>
                    <a:ext uri="{9D8B030D-6E8A-4147-A177-3AD203B41FA5}">
                      <a16:colId xmlns:a16="http://schemas.microsoft.com/office/drawing/2014/main" val="20000"/>
                    </a:ext>
                  </a:extLst>
                </a:gridCol>
                <a:gridCol w="4858095">
                  <a:extLst>
                    <a:ext uri="{9D8B030D-6E8A-4147-A177-3AD203B41FA5}">
                      <a16:colId xmlns:a16="http://schemas.microsoft.com/office/drawing/2014/main" val="20001"/>
                    </a:ext>
                  </a:extLst>
                </a:gridCol>
                <a:gridCol w="4580355">
                  <a:extLst>
                    <a:ext uri="{9D8B030D-6E8A-4147-A177-3AD203B41FA5}">
                      <a16:colId xmlns:a16="http://schemas.microsoft.com/office/drawing/2014/main" val="20002"/>
                    </a:ext>
                  </a:extLst>
                </a:gridCol>
              </a:tblGrid>
              <a:tr h="2001207">
                <a:tc>
                  <a:txBody>
                    <a:bodyPr/>
                    <a:lstStyle/>
                    <a:p>
                      <a:pPr algn="ctr" rtl="1">
                        <a:lnSpc>
                          <a:spcPts val="4619"/>
                        </a:lnSpc>
                        <a:defRPr/>
                      </a:pPr>
                      <a:r>
                        <a:rPr lang="he-IL" sz="3299" b="1">
                          <a:solidFill>
                            <a:srgbClr val="2C4F40"/>
                          </a:solidFill>
                          <a:latin typeface="David Libre Bold"/>
                          <a:ea typeface="David Libre Bold"/>
                          <a:cs typeface="David Libre Bold"/>
                          <a:sym typeface="David Libre Bold"/>
                          <a:rtl/>
                        </a:rPr>
                        <a:t>מספר ואחוז ההיגדים בתצפיות</a:t>
                      </a:r>
                      <a:endParaRPr lang="en-US" sz="1100"/>
                    </a:p>
                    <a:p>
                      <a:pPr algn="ctr">
                        <a:lnSpc>
                          <a:spcPts val="4619"/>
                        </a:lnSpc>
                      </a:pPr>
                      <a:r>
                        <a:rPr lang="en-US" sz="3299" b="1">
                          <a:solidFill>
                            <a:srgbClr val="2C4F40"/>
                          </a:solidFill>
                          <a:latin typeface="David Libre Bold"/>
                          <a:ea typeface="David Libre Bold"/>
                          <a:cs typeface="David Libre Bold"/>
                          <a:sym typeface="David Libre Bold"/>
                        </a:rPr>
                        <a:t>N=29</a:t>
                      </a:r>
                    </a:p>
                  </a:txBody>
                  <a:tcPr marL="190500" marR="190500" marT="190500" marB="190500" anchor="ctr">
                    <a:lnL w="38100" cap="flat" cmpd="sng" algn="ctr">
                      <a:solidFill>
                        <a:srgbClr val="3D4AC9"/>
                      </a:solidFill>
                      <a:prstDash val="solid"/>
                      <a:round/>
                      <a:headEnd type="none" w="med" len="med"/>
                      <a:tailEnd type="none" w="med" len="med"/>
                    </a:lnL>
                    <a:lnR w="38100" cap="flat" cmpd="sng" algn="ctr">
                      <a:solidFill>
                        <a:srgbClr val="3D4AC9"/>
                      </a:solidFill>
                      <a:prstDash val="solid"/>
                      <a:round/>
                      <a:headEnd type="none" w="med" len="med"/>
                      <a:tailEnd type="none" w="med" len="med"/>
                    </a:lnR>
                    <a:lnT w="38100" cap="flat" cmpd="sng" algn="ctr">
                      <a:solidFill>
                        <a:srgbClr val="3D4AC9"/>
                      </a:solidFill>
                      <a:prstDash val="solid"/>
                      <a:round/>
                      <a:headEnd type="none" w="med" len="med"/>
                      <a:tailEnd type="none" w="med" len="med"/>
                    </a:lnT>
                    <a:lnB w="38100" cap="flat" cmpd="sng" algn="ctr">
                      <a:solidFill>
                        <a:srgbClr val="3D4AC9"/>
                      </a:solidFill>
                      <a:prstDash val="solid"/>
                      <a:round/>
                      <a:headEnd type="none" w="med" len="med"/>
                      <a:tailEnd type="none" w="med" len="med"/>
                    </a:lnB>
                  </a:tcPr>
                </a:tc>
                <a:tc>
                  <a:txBody>
                    <a:bodyPr/>
                    <a:lstStyle/>
                    <a:p>
                      <a:pPr algn="ctr">
                        <a:lnSpc>
                          <a:spcPts val="4619"/>
                        </a:lnSpc>
                        <a:defRPr/>
                      </a:pPr>
                      <a:r>
                        <a:rPr lang="he-IL" sz="3299" b="1" dirty="0">
                          <a:solidFill>
                            <a:srgbClr val="2C4F40"/>
                          </a:solidFill>
                          <a:latin typeface="David Libre Bold"/>
                          <a:ea typeface="David Libre Bold"/>
                          <a:cs typeface="David Libre Bold"/>
                          <a:sym typeface="David Libre Bold"/>
                          <a:rtl/>
                        </a:rPr>
                        <a:t>מספר ואחוז ההיגדים בראיונות</a:t>
                      </a:r>
                      <a:endParaRPr lang="en-US" sz="1100" dirty="0"/>
                    </a:p>
                    <a:p>
                      <a:pPr algn="ctr">
                        <a:lnSpc>
                          <a:spcPts val="4619"/>
                        </a:lnSpc>
                      </a:pPr>
                      <a:r>
                        <a:rPr lang="en-US" sz="3299" b="1" dirty="0">
                          <a:solidFill>
                            <a:srgbClr val="000000"/>
                          </a:solidFill>
                          <a:latin typeface="David Libre Bold"/>
                          <a:ea typeface="David Libre Bold"/>
                          <a:cs typeface="David Libre Bold"/>
                          <a:sym typeface="David Libre Bold"/>
                        </a:rPr>
                        <a:t>N=112</a:t>
                      </a:r>
                    </a:p>
                  </a:txBody>
                  <a:tcPr marL="190500" marR="190500" marT="190500" marB="190500" anchor="ctr">
                    <a:lnL w="38100" cap="flat" cmpd="sng" algn="ctr">
                      <a:solidFill>
                        <a:srgbClr val="3D4AC9"/>
                      </a:solidFill>
                      <a:prstDash val="solid"/>
                      <a:round/>
                      <a:headEnd type="none" w="med" len="med"/>
                      <a:tailEnd type="none" w="med" len="med"/>
                    </a:lnL>
                    <a:lnR w="38100" cap="flat" cmpd="sng" algn="ctr">
                      <a:solidFill>
                        <a:srgbClr val="3D4AC9"/>
                      </a:solidFill>
                      <a:prstDash val="solid"/>
                      <a:round/>
                      <a:headEnd type="none" w="med" len="med"/>
                      <a:tailEnd type="none" w="med" len="med"/>
                    </a:lnR>
                    <a:lnT w="38100" cap="flat" cmpd="sng" algn="ctr">
                      <a:solidFill>
                        <a:srgbClr val="3D4AC9"/>
                      </a:solidFill>
                      <a:prstDash val="solid"/>
                      <a:round/>
                      <a:headEnd type="none" w="med" len="med"/>
                      <a:tailEnd type="none" w="med" len="med"/>
                    </a:lnT>
                    <a:lnB w="38100" cap="flat" cmpd="sng" algn="ctr">
                      <a:solidFill>
                        <a:srgbClr val="3D4AC9"/>
                      </a:solidFill>
                      <a:prstDash val="solid"/>
                      <a:round/>
                      <a:headEnd type="none" w="med" len="med"/>
                      <a:tailEnd type="none" w="med" len="med"/>
                    </a:lnB>
                  </a:tcPr>
                </a:tc>
                <a:tc>
                  <a:txBody>
                    <a:bodyPr/>
                    <a:lstStyle/>
                    <a:p>
                      <a:pPr algn="ctr" rtl="1">
                        <a:lnSpc>
                          <a:spcPts val="4619"/>
                        </a:lnSpc>
                        <a:defRPr/>
                      </a:pPr>
                      <a:r>
                        <a:rPr lang="he-IL" sz="3299" b="1" dirty="0">
                          <a:solidFill>
                            <a:srgbClr val="2C4F40"/>
                          </a:solidFill>
                          <a:latin typeface="David Libre Bold"/>
                          <a:ea typeface="David Libre Bold"/>
                          <a:cs typeface="David Libre Bold"/>
                          <a:sym typeface="David Libre Bold"/>
                          <a:rtl/>
                        </a:rPr>
                        <a:t>רמות שילוב טכנולוגיה</a:t>
                      </a:r>
                      <a:endParaRPr lang="en-US" sz="1100" dirty="0"/>
                    </a:p>
                  </a:txBody>
                  <a:tcPr marL="190500" marR="190500" marT="190500" marB="190500" anchor="ctr">
                    <a:lnL w="38100" cap="flat" cmpd="sng" algn="ctr">
                      <a:solidFill>
                        <a:srgbClr val="3D4AC9"/>
                      </a:solidFill>
                      <a:prstDash val="solid"/>
                      <a:round/>
                      <a:headEnd type="none" w="med" len="med"/>
                      <a:tailEnd type="none" w="med" len="med"/>
                    </a:lnL>
                    <a:lnR w="38100" cap="flat" cmpd="sng" algn="ctr">
                      <a:solidFill>
                        <a:srgbClr val="3D4AC9"/>
                      </a:solidFill>
                      <a:prstDash val="solid"/>
                      <a:round/>
                      <a:headEnd type="none" w="med" len="med"/>
                      <a:tailEnd type="none" w="med" len="med"/>
                    </a:lnR>
                    <a:lnT w="38100" cap="flat" cmpd="sng" algn="ctr">
                      <a:solidFill>
                        <a:srgbClr val="3D4AC9"/>
                      </a:solidFill>
                      <a:prstDash val="solid"/>
                      <a:round/>
                      <a:headEnd type="none" w="med" len="med"/>
                      <a:tailEnd type="none" w="med" len="med"/>
                    </a:lnT>
                    <a:lnB w="38100" cap="flat" cmpd="sng" algn="ctr">
                      <a:solidFill>
                        <a:srgbClr val="3D4AC9"/>
                      </a:solidFill>
                      <a:prstDash val="solid"/>
                      <a:round/>
                      <a:headEnd type="none" w="med" len="med"/>
                      <a:tailEnd type="none" w="med" len="med"/>
                    </a:lnB>
                  </a:tcPr>
                </a:tc>
                <a:extLst>
                  <a:ext uri="{0D108BD9-81ED-4DB2-BD59-A6C34878D82A}">
                    <a16:rowId xmlns:a16="http://schemas.microsoft.com/office/drawing/2014/main" val="10000"/>
                  </a:ext>
                </a:extLst>
              </a:tr>
              <a:tr h="1420956">
                <a:tc>
                  <a:txBody>
                    <a:bodyPr/>
                    <a:lstStyle/>
                    <a:p>
                      <a:pPr algn="ctr">
                        <a:lnSpc>
                          <a:spcPts val="5039"/>
                        </a:lnSpc>
                        <a:defRPr/>
                      </a:pPr>
                      <a:r>
                        <a:rPr lang="en-US" sz="3599">
                          <a:solidFill>
                            <a:srgbClr val="000000"/>
                          </a:solidFill>
                          <a:latin typeface="David Libre"/>
                          <a:ea typeface="David Libre"/>
                          <a:cs typeface="David Libre"/>
                          <a:sym typeface="David Libre"/>
                        </a:rPr>
                        <a:t>1; 4%</a:t>
                      </a:r>
                      <a:endParaRPr lang="en-US" sz="1100"/>
                    </a:p>
                  </a:txBody>
                  <a:tcPr marL="190500" marR="190500" marT="190500" marB="190500" anchor="ctr">
                    <a:lnL w="38100" cap="flat" cmpd="sng" algn="ctr">
                      <a:solidFill>
                        <a:srgbClr val="3D4AC9"/>
                      </a:solidFill>
                      <a:prstDash val="solid"/>
                      <a:round/>
                      <a:headEnd type="none" w="med" len="med"/>
                      <a:tailEnd type="none" w="med" len="med"/>
                    </a:lnL>
                    <a:lnR w="38100" cap="flat" cmpd="sng" algn="ctr">
                      <a:solidFill>
                        <a:srgbClr val="3D4AC9"/>
                      </a:solidFill>
                      <a:prstDash val="solid"/>
                      <a:round/>
                      <a:headEnd type="none" w="med" len="med"/>
                      <a:tailEnd type="none" w="med" len="med"/>
                    </a:lnR>
                    <a:lnT w="38100" cap="flat" cmpd="sng" algn="ctr">
                      <a:solidFill>
                        <a:srgbClr val="3D4AC9"/>
                      </a:solidFill>
                      <a:prstDash val="solid"/>
                      <a:round/>
                      <a:headEnd type="none" w="med" len="med"/>
                      <a:tailEnd type="none" w="med" len="med"/>
                    </a:lnT>
                    <a:lnB w="38100" cap="flat" cmpd="sng" algn="ctr">
                      <a:solidFill>
                        <a:srgbClr val="3D4AC9"/>
                      </a:solidFill>
                      <a:prstDash val="solid"/>
                      <a:round/>
                      <a:headEnd type="none" w="med" len="med"/>
                      <a:tailEnd type="none" w="med" len="med"/>
                    </a:lnB>
                  </a:tcPr>
                </a:tc>
                <a:tc>
                  <a:txBody>
                    <a:bodyPr/>
                    <a:lstStyle/>
                    <a:p>
                      <a:pPr algn="ctr">
                        <a:lnSpc>
                          <a:spcPts val="5039"/>
                        </a:lnSpc>
                        <a:defRPr/>
                      </a:pPr>
                      <a:r>
                        <a:rPr lang="en-US" sz="3599" dirty="0">
                          <a:solidFill>
                            <a:srgbClr val="2C4F40"/>
                          </a:solidFill>
                          <a:latin typeface="David Libre"/>
                          <a:ea typeface="David Libre"/>
                          <a:cs typeface="David Libre"/>
                          <a:sym typeface="David Libre"/>
                        </a:rPr>
                        <a:t>0</a:t>
                      </a:r>
                      <a:endParaRPr lang="en-US" sz="1100" dirty="0"/>
                    </a:p>
                  </a:txBody>
                  <a:tcPr marL="190500" marR="190500" marT="190500" marB="190500" anchor="ctr">
                    <a:lnL w="38100" cap="flat" cmpd="sng" algn="ctr">
                      <a:solidFill>
                        <a:srgbClr val="3D4AC9"/>
                      </a:solidFill>
                      <a:prstDash val="solid"/>
                      <a:round/>
                      <a:headEnd type="none" w="med" len="med"/>
                      <a:tailEnd type="none" w="med" len="med"/>
                    </a:lnL>
                    <a:lnR w="38100" cap="flat" cmpd="sng" algn="ctr">
                      <a:solidFill>
                        <a:srgbClr val="3D4AC9"/>
                      </a:solidFill>
                      <a:prstDash val="solid"/>
                      <a:round/>
                      <a:headEnd type="none" w="med" len="med"/>
                      <a:tailEnd type="none" w="med" len="med"/>
                    </a:lnR>
                    <a:lnT w="38100" cap="flat" cmpd="sng" algn="ctr">
                      <a:solidFill>
                        <a:srgbClr val="3D4AC9"/>
                      </a:solidFill>
                      <a:prstDash val="solid"/>
                      <a:round/>
                      <a:headEnd type="none" w="med" len="med"/>
                      <a:tailEnd type="none" w="med" len="med"/>
                    </a:lnT>
                    <a:lnB w="38100" cap="flat" cmpd="sng" algn="ctr">
                      <a:solidFill>
                        <a:srgbClr val="3D4AC9"/>
                      </a:solidFill>
                      <a:prstDash val="solid"/>
                      <a:round/>
                      <a:headEnd type="none" w="med" len="med"/>
                      <a:tailEnd type="none" w="med" len="med"/>
                    </a:lnB>
                  </a:tcPr>
                </a:tc>
                <a:tc>
                  <a:txBody>
                    <a:bodyPr/>
                    <a:lstStyle/>
                    <a:p>
                      <a:pPr algn="ctr" rtl="1">
                        <a:lnSpc>
                          <a:spcPts val="4619"/>
                        </a:lnSpc>
                        <a:defRPr/>
                      </a:pPr>
                      <a:r>
                        <a:rPr lang="he-IL" sz="3299" b="1" dirty="0">
                          <a:solidFill>
                            <a:srgbClr val="2C4F40"/>
                          </a:solidFill>
                          <a:latin typeface="David Libre Bold"/>
                          <a:ea typeface="David Libre Bold"/>
                          <a:cs typeface="David Libre Bold"/>
                          <a:sym typeface="David Libre Bold"/>
                          <a:rtl/>
                        </a:rPr>
                        <a:t>החלפה </a:t>
                      </a:r>
                      <a:r>
                        <a:rPr lang="en-US" sz="3299" b="1" dirty="0" err="1">
                          <a:solidFill>
                            <a:srgbClr val="2C4F40"/>
                          </a:solidFill>
                          <a:latin typeface="David Libre Bold"/>
                          <a:ea typeface="David Libre Bold"/>
                          <a:cs typeface="David Libre Bold"/>
                          <a:sym typeface="David Libre Bold"/>
                        </a:rPr>
                        <a:t>Subtitution</a:t>
                      </a:r>
                      <a:endParaRPr lang="en-US" sz="1100" dirty="0"/>
                    </a:p>
                  </a:txBody>
                  <a:tcPr marL="190500" marR="190500" marT="190500" marB="190500" anchor="ctr">
                    <a:lnL w="38100" cap="flat" cmpd="sng" algn="ctr">
                      <a:solidFill>
                        <a:srgbClr val="3D4AC9"/>
                      </a:solidFill>
                      <a:prstDash val="solid"/>
                      <a:round/>
                      <a:headEnd type="none" w="med" len="med"/>
                      <a:tailEnd type="none" w="med" len="med"/>
                    </a:lnL>
                    <a:lnR w="38100" cap="flat" cmpd="sng" algn="ctr">
                      <a:solidFill>
                        <a:srgbClr val="3D4AC9"/>
                      </a:solidFill>
                      <a:prstDash val="solid"/>
                      <a:round/>
                      <a:headEnd type="none" w="med" len="med"/>
                      <a:tailEnd type="none" w="med" len="med"/>
                    </a:lnR>
                    <a:lnT w="38100" cap="flat" cmpd="sng" algn="ctr">
                      <a:solidFill>
                        <a:srgbClr val="3D4AC9"/>
                      </a:solidFill>
                      <a:prstDash val="solid"/>
                      <a:round/>
                      <a:headEnd type="none" w="med" len="med"/>
                      <a:tailEnd type="none" w="med" len="med"/>
                    </a:lnT>
                    <a:lnB w="38100" cap="flat" cmpd="sng" algn="ctr">
                      <a:solidFill>
                        <a:srgbClr val="3D4AC9"/>
                      </a:solidFill>
                      <a:prstDash val="solid"/>
                      <a:round/>
                      <a:headEnd type="none" w="med" len="med"/>
                      <a:tailEnd type="none" w="med" len="med"/>
                    </a:lnB>
                  </a:tcPr>
                </a:tc>
                <a:extLst>
                  <a:ext uri="{0D108BD9-81ED-4DB2-BD59-A6C34878D82A}">
                    <a16:rowId xmlns:a16="http://schemas.microsoft.com/office/drawing/2014/main" val="10001"/>
                  </a:ext>
                </a:extLst>
              </a:tr>
              <a:tr h="1591552">
                <a:tc>
                  <a:txBody>
                    <a:bodyPr/>
                    <a:lstStyle/>
                    <a:p>
                      <a:pPr algn="ctr">
                        <a:lnSpc>
                          <a:spcPts val="5039"/>
                        </a:lnSpc>
                        <a:defRPr/>
                      </a:pPr>
                      <a:r>
                        <a:rPr lang="en-US" sz="3599">
                          <a:solidFill>
                            <a:srgbClr val="2C4F40"/>
                          </a:solidFill>
                          <a:latin typeface="David Libre"/>
                          <a:ea typeface="David Libre"/>
                          <a:cs typeface="David Libre"/>
                          <a:sym typeface="David Libre"/>
                        </a:rPr>
                        <a:t>11; 38%</a:t>
                      </a:r>
                      <a:endParaRPr lang="en-US" sz="1100"/>
                    </a:p>
                  </a:txBody>
                  <a:tcPr marL="190500" marR="190500" marT="190500" marB="190500" anchor="ctr">
                    <a:lnL w="38100" cap="flat" cmpd="sng" algn="ctr">
                      <a:solidFill>
                        <a:srgbClr val="3D4AC9"/>
                      </a:solidFill>
                      <a:prstDash val="solid"/>
                      <a:round/>
                      <a:headEnd type="none" w="med" len="med"/>
                      <a:tailEnd type="none" w="med" len="med"/>
                    </a:lnL>
                    <a:lnR w="38100" cap="flat" cmpd="sng" algn="ctr">
                      <a:solidFill>
                        <a:srgbClr val="3D4AC9"/>
                      </a:solidFill>
                      <a:prstDash val="solid"/>
                      <a:round/>
                      <a:headEnd type="none" w="med" len="med"/>
                      <a:tailEnd type="none" w="med" len="med"/>
                    </a:lnR>
                    <a:lnT w="38100" cap="flat" cmpd="sng" algn="ctr">
                      <a:solidFill>
                        <a:srgbClr val="3D4AC9"/>
                      </a:solidFill>
                      <a:prstDash val="solid"/>
                      <a:round/>
                      <a:headEnd type="none" w="med" len="med"/>
                      <a:tailEnd type="none" w="med" len="med"/>
                    </a:lnT>
                    <a:lnB w="38100" cap="flat" cmpd="sng" algn="ctr">
                      <a:solidFill>
                        <a:srgbClr val="3D4AC9"/>
                      </a:solidFill>
                      <a:prstDash val="solid"/>
                      <a:round/>
                      <a:headEnd type="none" w="med" len="med"/>
                      <a:tailEnd type="none" w="med" len="med"/>
                    </a:lnB>
                  </a:tcPr>
                </a:tc>
                <a:tc>
                  <a:txBody>
                    <a:bodyPr/>
                    <a:lstStyle/>
                    <a:p>
                      <a:pPr algn="ctr">
                        <a:lnSpc>
                          <a:spcPts val="5039"/>
                        </a:lnSpc>
                        <a:defRPr/>
                      </a:pPr>
                      <a:r>
                        <a:rPr lang="en-US" sz="3599" dirty="0" smtClean="0">
                          <a:solidFill>
                            <a:srgbClr val="2C4F40"/>
                          </a:solidFill>
                          <a:latin typeface="David Libre"/>
                          <a:ea typeface="David Libre"/>
                          <a:cs typeface="David Libre"/>
                          <a:sym typeface="David Libre"/>
                        </a:rPr>
                        <a:t>25</a:t>
                      </a:r>
                      <a:r>
                        <a:rPr lang="en-US" sz="3599" dirty="0">
                          <a:solidFill>
                            <a:srgbClr val="2C4F40"/>
                          </a:solidFill>
                          <a:latin typeface="David Libre"/>
                          <a:ea typeface="David Libre"/>
                          <a:cs typeface="David Libre"/>
                          <a:sym typeface="David Libre"/>
                        </a:rPr>
                        <a:t>; 22%</a:t>
                      </a:r>
                      <a:endParaRPr lang="en-US" sz="1100" dirty="0"/>
                    </a:p>
                  </a:txBody>
                  <a:tcPr marL="190500" marR="190500" marT="190500" marB="190500" anchor="ctr">
                    <a:lnL w="38100" cap="flat" cmpd="sng" algn="ctr">
                      <a:solidFill>
                        <a:srgbClr val="3D4AC9"/>
                      </a:solidFill>
                      <a:prstDash val="solid"/>
                      <a:round/>
                      <a:headEnd type="none" w="med" len="med"/>
                      <a:tailEnd type="none" w="med" len="med"/>
                    </a:lnL>
                    <a:lnR w="38100" cap="flat" cmpd="sng" algn="ctr">
                      <a:solidFill>
                        <a:srgbClr val="3D4AC9"/>
                      </a:solidFill>
                      <a:prstDash val="solid"/>
                      <a:round/>
                      <a:headEnd type="none" w="med" len="med"/>
                      <a:tailEnd type="none" w="med" len="med"/>
                    </a:lnR>
                    <a:lnT w="38100" cap="flat" cmpd="sng" algn="ctr">
                      <a:solidFill>
                        <a:srgbClr val="3D4AC9"/>
                      </a:solidFill>
                      <a:prstDash val="solid"/>
                      <a:round/>
                      <a:headEnd type="none" w="med" len="med"/>
                      <a:tailEnd type="none" w="med" len="med"/>
                    </a:lnT>
                    <a:lnB w="38100" cap="flat" cmpd="sng" algn="ctr">
                      <a:solidFill>
                        <a:srgbClr val="3D4AC9"/>
                      </a:solidFill>
                      <a:prstDash val="solid"/>
                      <a:round/>
                      <a:headEnd type="none" w="med" len="med"/>
                      <a:tailEnd type="none" w="med" len="med"/>
                    </a:lnB>
                  </a:tcPr>
                </a:tc>
                <a:tc>
                  <a:txBody>
                    <a:bodyPr/>
                    <a:lstStyle/>
                    <a:p>
                      <a:pPr algn="ctr" rtl="1">
                        <a:lnSpc>
                          <a:spcPts val="4355"/>
                        </a:lnSpc>
                        <a:defRPr/>
                      </a:pPr>
                      <a:r>
                        <a:rPr lang="he-IL" sz="3299" b="1" dirty="0">
                          <a:solidFill>
                            <a:srgbClr val="2C4F40"/>
                          </a:solidFill>
                          <a:latin typeface="David Libre Bold"/>
                          <a:ea typeface="David Libre Bold"/>
                          <a:cs typeface="David Libre Bold"/>
                          <a:sym typeface="David Libre Bold"/>
                          <a:rtl/>
                        </a:rPr>
                        <a:t>העצמה </a:t>
                      </a:r>
                      <a:r>
                        <a:rPr lang="en-US" sz="3299" b="1" dirty="0">
                          <a:solidFill>
                            <a:srgbClr val="2C4F40"/>
                          </a:solidFill>
                          <a:latin typeface="David Libre Bold"/>
                          <a:ea typeface="David Libre Bold"/>
                          <a:cs typeface="David Libre Bold"/>
                          <a:sym typeface="David Libre Bold"/>
                        </a:rPr>
                        <a:t>Augmentation</a:t>
                      </a:r>
                      <a:endParaRPr lang="en-US" sz="1100" dirty="0"/>
                    </a:p>
                    <a:p>
                      <a:pPr algn="ctr">
                        <a:lnSpc>
                          <a:spcPts val="4355"/>
                        </a:lnSpc>
                      </a:pPr>
                      <a:endParaRPr lang="en-US" sz="1100" dirty="0"/>
                    </a:p>
                  </a:txBody>
                  <a:tcPr marL="190500" marR="190500" marT="190500" marB="190500" anchor="b">
                    <a:lnL w="38100" cap="flat" cmpd="sng" algn="ctr">
                      <a:solidFill>
                        <a:srgbClr val="3D4AC9"/>
                      </a:solidFill>
                      <a:prstDash val="solid"/>
                      <a:round/>
                      <a:headEnd type="none" w="med" len="med"/>
                      <a:tailEnd type="none" w="med" len="med"/>
                    </a:lnL>
                    <a:lnR w="38100" cap="flat" cmpd="sng" algn="ctr">
                      <a:solidFill>
                        <a:srgbClr val="3D4AC9"/>
                      </a:solidFill>
                      <a:prstDash val="solid"/>
                      <a:round/>
                      <a:headEnd type="none" w="med" len="med"/>
                      <a:tailEnd type="none" w="med" len="med"/>
                    </a:lnR>
                    <a:lnT w="38100" cap="flat" cmpd="sng" algn="ctr">
                      <a:solidFill>
                        <a:srgbClr val="3D4AC9"/>
                      </a:solidFill>
                      <a:prstDash val="solid"/>
                      <a:round/>
                      <a:headEnd type="none" w="med" len="med"/>
                      <a:tailEnd type="none" w="med" len="med"/>
                    </a:lnT>
                    <a:lnB w="38100" cap="flat" cmpd="sng" algn="ctr">
                      <a:solidFill>
                        <a:srgbClr val="3D4AC9"/>
                      </a:solidFill>
                      <a:prstDash val="solid"/>
                      <a:round/>
                      <a:headEnd type="none" w="med" len="med"/>
                      <a:tailEnd type="none" w="med" len="med"/>
                    </a:lnB>
                  </a:tcPr>
                </a:tc>
                <a:extLst>
                  <a:ext uri="{0D108BD9-81ED-4DB2-BD59-A6C34878D82A}">
                    <a16:rowId xmlns:a16="http://schemas.microsoft.com/office/drawing/2014/main" val="10002"/>
                  </a:ext>
                </a:extLst>
              </a:tr>
              <a:tr h="1638928">
                <a:tc>
                  <a:txBody>
                    <a:bodyPr/>
                    <a:lstStyle/>
                    <a:p>
                      <a:pPr algn="ctr">
                        <a:lnSpc>
                          <a:spcPts val="5039"/>
                        </a:lnSpc>
                        <a:defRPr/>
                      </a:pPr>
                      <a:r>
                        <a:rPr lang="en-US" sz="3599">
                          <a:solidFill>
                            <a:srgbClr val="2C4F40"/>
                          </a:solidFill>
                          <a:latin typeface="David Libre"/>
                          <a:ea typeface="David Libre"/>
                          <a:cs typeface="David Libre"/>
                          <a:sym typeface="David Libre"/>
                        </a:rPr>
                        <a:t>14; 48%</a:t>
                      </a:r>
                      <a:endParaRPr lang="en-US" sz="1100"/>
                    </a:p>
                  </a:txBody>
                  <a:tcPr marL="190500" marR="190500" marT="190500" marB="190500" anchor="ctr">
                    <a:lnL w="38100" cap="flat" cmpd="sng" algn="ctr">
                      <a:solidFill>
                        <a:srgbClr val="3D4AC9"/>
                      </a:solidFill>
                      <a:prstDash val="solid"/>
                      <a:round/>
                      <a:headEnd type="none" w="med" len="med"/>
                      <a:tailEnd type="none" w="med" len="med"/>
                    </a:lnL>
                    <a:lnR w="38100" cap="flat" cmpd="sng" algn="ctr">
                      <a:solidFill>
                        <a:srgbClr val="3D4AC9"/>
                      </a:solidFill>
                      <a:prstDash val="solid"/>
                      <a:round/>
                      <a:headEnd type="none" w="med" len="med"/>
                      <a:tailEnd type="none" w="med" len="med"/>
                    </a:lnR>
                    <a:lnT w="38100" cap="flat" cmpd="sng" algn="ctr">
                      <a:solidFill>
                        <a:srgbClr val="3D4AC9"/>
                      </a:solidFill>
                      <a:prstDash val="solid"/>
                      <a:round/>
                      <a:headEnd type="none" w="med" len="med"/>
                      <a:tailEnd type="none" w="med" len="med"/>
                    </a:lnT>
                    <a:lnB w="38100" cap="flat" cmpd="sng" algn="ctr">
                      <a:solidFill>
                        <a:srgbClr val="3D4AC9"/>
                      </a:solidFill>
                      <a:prstDash val="solid"/>
                      <a:round/>
                      <a:headEnd type="none" w="med" len="med"/>
                      <a:tailEnd type="none" w="med" len="med"/>
                    </a:lnB>
                  </a:tcPr>
                </a:tc>
                <a:tc>
                  <a:txBody>
                    <a:bodyPr/>
                    <a:lstStyle/>
                    <a:p>
                      <a:pPr algn="ctr">
                        <a:lnSpc>
                          <a:spcPts val="5039"/>
                        </a:lnSpc>
                        <a:defRPr/>
                      </a:pPr>
                      <a:r>
                        <a:rPr lang="en-US" sz="3599" dirty="0">
                          <a:solidFill>
                            <a:srgbClr val="2C4F40"/>
                          </a:solidFill>
                          <a:latin typeface="David Libre"/>
                          <a:ea typeface="David Libre"/>
                          <a:cs typeface="David Libre"/>
                          <a:sym typeface="David Libre"/>
                        </a:rPr>
                        <a:t>62; 56%</a:t>
                      </a:r>
                      <a:endParaRPr lang="en-US" sz="1100" dirty="0"/>
                    </a:p>
                  </a:txBody>
                  <a:tcPr marL="190500" marR="190500" marT="190500" marB="190500" anchor="ctr">
                    <a:lnL w="38100" cap="flat" cmpd="sng" algn="ctr">
                      <a:solidFill>
                        <a:srgbClr val="3D4AC9"/>
                      </a:solidFill>
                      <a:prstDash val="solid"/>
                      <a:round/>
                      <a:headEnd type="none" w="med" len="med"/>
                      <a:tailEnd type="none" w="med" len="med"/>
                    </a:lnL>
                    <a:lnR w="38100" cap="flat" cmpd="sng" algn="ctr">
                      <a:solidFill>
                        <a:srgbClr val="3D4AC9"/>
                      </a:solidFill>
                      <a:prstDash val="solid"/>
                      <a:round/>
                      <a:headEnd type="none" w="med" len="med"/>
                      <a:tailEnd type="none" w="med" len="med"/>
                    </a:lnR>
                    <a:lnT w="38100" cap="flat" cmpd="sng" algn="ctr">
                      <a:solidFill>
                        <a:srgbClr val="3D4AC9"/>
                      </a:solidFill>
                      <a:prstDash val="solid"/>
                      <a:round/>
                      <a:headEnd type="none" w="med" len="med"/>
                      <a:tailEnd type="none" w="med" len="med"/>
                    </a:lnT>
                    <a:lnB w="38100" cap="flat" cmpd="sng" algn="ctr">
                      <a:solidFill>
                        <a:srgbClr val="3D4AC9"/>
                      </a:solidFill>
                      <a:prstDash val="solid"/>
                      <a:round/>
                      <a:headEnd type="none" w="med" len="med"/>
                      <a:tailEnd type="none" w="med" len="med"/>
                    </a:lnB>
                  </a:tcPr>
                </a:tc>
                <a:tc>
                  <a:txBody>
                    <a:bodyPr/>
                    <a:lstStyle/>
                    <a:p>
                      <a:pPr algn="ctr" rtl="1">
                        <a:lnSpc>
                          <a:spcPts val="4619"/>
                        </a:lnSpc>
                        <a:defRPr/>
                      </a:pPr>
                      <a:r>
                        <a:rPr lang="he-IL" sz="3299" b="1" dirty="0">
                          <a:solidFill>
                            <a:srgbClr val="2C4F40"/>
                          </a:solidFill>
                          <a:latin typeface="David Libre Bold"/>
                          <a:ea typeface="David Libre Bold"/>
                          <a:cs typeface="David Libre Bold"/>
                          <a:sym typeface="David Libre Bold"/>
                          <a:rtl/>
                        </a:rPr>
                        <a:t>התאמה ושינוי</a:t>
                      </a:r>
                      <a:endParaRPr lang="en-US" sz="1100" dirty="0"/>
                    </a:p>
                    <a:p>
                      <a:pPr algn="ctr">
                        <a:lnSpc>
                          <a:spcPts val="4619"/>
                        </a:lnSpc>
                      </a:pPr>
                      <a:r>
                        <a:rPr lang="en-US" sz="3299" b="1" dirty="0">
                          <a:solidFill>
                            <a:srgbClr val="2C4F40"/>
                          </a:solidFill>
                          <a:latin typeface="David Libre Bold"/>
                          <a:ea typeface="David Libre Bold"/>
                          <a:cs typeface="David Libre Bold"/>
                          <a:sym typeface="David Libre Bold"/>
                        </a:rPr>
                        <a:t>Modification</a:t>
                      </a:r>
                    </a:p>
                  </a:txBody>
                  <a:tcPr marL="190500" marR="190500" marT="190500" marB="190500" anchor="ctr">
                    <a:lnL w="38100" cap="flat" cmpd="sng" algn="ctr">
                      <a:solidFill>
                        <a:srgbClr val="3D4AC9"/>
                      </a:solidFill>
                      <a:prstDash val="solid"/>
                      <a:round/>
                      <a:headEnd type="none" w="med" len="med"/>
                      <a:tailEnd type="none" w="med" len="med"/>
                    </a:lnL>
                    <a:lnR w="38100" cap="flat" cmpd="sng" algn="ctr">
                      <a:solidFill>
                        <a:srgbClr val="3D4AC9"/>
                      </a:solidFill>
                      <a:prstDash val="solid"/>
                      <a:round/>
                      <a:headEnd type="none" w="med" len="med"/>
                      <a:tailEnd type="none" w="med" len="med"/>
                    </a:lnR>
                    <a:lnT w="38100" cap="flat" cmpd="sng" algn="ctr">
                      <a:solidFill>
                        <a:srgbClr val="3D4AC9"/>
                      </a:solidFill>
                      <a:prstDash val="solid"/>
                      <a:round/>
                      <a:headEnd type="none" w="med" len="med"/>
                      <a:tailEnd type="none" w="med" len="med"/>
                    </a:lnT>
                    <a:lnB w="38100" cap="flat" cmpd="sng" algn="ctr">
                      <a:solidFill>
                        <a:srgbClr val="3D4AC9"/>
                      </a:solidFill>
                      <a:prstDash val="solid"/>
                      <a:round/>
                      <a:headEnd type="none" w="med" len="med"/>
                      <a:tailEnd type="none" w="med" len="med"/>
                    </a:lnB>
                  </a:tcPr>
                </a:tc>
                <a:extLst>
                  <a:ext uri="{0D108BD9-81ED-4DB2-BD59-A6C34878D82A}">
                    <a16:rowId xmlns:a16="http://schemas.microsoft.com/office/drawing/2014/main" val="10003"/>
                  </a:ext>
                </a:extLst>
              </a:tr>
              <a:tr h="2001207">
                <a:tc>
                  <a:txBody>
                    <a:bodyPr/>
                    <a:lstStyle/>
                    <a:p>
                      <a:pPr algn="ctr">
                        <a:lnSpc>
                          <a:spcPts val="5039"/>
                        </a:lnSpc>
                        <a:defRPr/>
                      </a:pPr>
                      <a:r>
                        <a:rPr lang="en-US" sz="3599">
                          <a:solidFill>
                            <a:srgbClr val="2C4F40"/>
                          </a:solidFill>
                          <a:latin typeface="David Libre"/>
                          <a:ea typeface="David Libre"/>
                          <a:cs typeface="David Libre"/>
                          <a:sym typeface="David Libre"/>
                        </a:rPr>
                        <a:t>3; 10%</a:t>
                      </a:r>
                      <a:endParaRPr lang="en-US" sz="1100"/>
                    </a:p>
                  </a:txBody>
                  <a:tcPr marL="190500" marR="190500" marT="190500" marB="190500" anchor="ctr">
                    <a:lnL w="38100" cap="flat" cmpd="sng" algn="ctr">
                      <a:solidFill>
                        <a:srgbClr val="3D4AC9"/>
                      </a:solidFill>
                      <a:prstDash val="solid"/>
                      <a:round/>
                      <a:headEnd type="none" w="med" len="med"/>
                      <a:tailEnd type="none" w="med" len="med"/>
                    </a:lnL>
                    <a:lnR w="38100" cap="flat" cmpd="sng" algn="ctr">
                      <a:solidFill>
                        <a:srgbClr val="3D4AC9"/>
                      </a:solidFill>
                      <a:prstDash val="solid"/>
                      <a:round/>
                      <a:headEnd type="none" w="med" len="med"/>
                      <a:tailEnd type="none" w="med" len="med"/>
                    </a:lnR>
                    <a:lnT w="38100" cap="flat" cmpd="sng" algn="ctr">
                      <a:solidFill>
                        <a:srgbClr val="3D4AC9"/>
                      </a:solidFill>
                      <a:prstDash val="solid"/>
                      <a:round/>
                      <a:headEnd type="none" w="med" len="med"/>
                      <a:tailEnd type="none" w="med" len="med"/>
                    </a:lnT>
                    <a:lnB w="38100" cap="flat" cmpd="sng" algn="ctr">
                      <a:solidFill>
                        <a:srgbClr val="3D4AC9"/>
                      </a:solidFill>
                      <a:prstDash val="solid"/>
                      <a:round/>
                      <a:headEnd type="none" w="med" len="med"/>
                      <a:tailEnd type="none" w="med" len="med"/>
                    </a:lnB>
                  </a:tcPr>
                </a:tc>
                <a:tc>
                  <a:txBody>
                    <a:bodyPr/>
                    <a:lstStyle/>
                    <a:p>
                      <a:pPr algn="ctr">
                        <a:lnSpc>
                          <a:spcPts val="5039"/>
                        </a:lnSpc>
                        <a:defRPr/>
                      </a:pPr>
                      <a:r>
                        <a:rPr lang="en-US" sz="3599" dirty="0">
                          <a:solidFill>
                            <a:srgbClr val="2C4F40"/>
                          </a:solidFill>
                          <a:latin typeface="David Libre"/>
                          <a:ea typeface="David Libre"/>
                          <a:cs typeface="David Libre"/>
                          <a:sym typeface="David Libre"/>
                        </a:rPr>
                        <a:t>25; 22%</a:t>
                      </a:r>
                      <a:endParaRPr lang="en-US" sz="1100" dirty="0"/>
                    </a:p>
                  </a:txBody>
                  <a:tcPr marL="190500" marR="190500" marT="190500" marB="190500" anchor="ctr">
                    <a:lnL w="38100" cap="flat" cmpd="sng" algn="ctr">
                      <a:solidFill>
                        <a:srgbClr val="3D4AC9"/>
                      </a:solidFill>
                      <a:prstDash val="solid"/>
                      <a:round/>
                      <a:headEnd type="none" w="med" len="med"/>
                      <a:tailEnd type="none" w="med" len="med"/>
                    </a:lnL>
                    <a:lnR w="38100" cap="flat" cmpd="sng" algn="ctr">
                      <a:solidFill>
                        <a:srgbClr val="3D4AC9"/>
                      </a:solidFill>
                      <a:prstDash val="solid"/>
                      <a:round/>
                      <a:headEnd type="none" w="med" len="med"/>
                      <a:tailEnd type="none" w="med" len="med"/>
                    </a:lnR>
                    <a:lnT w="38100" cap="flat" cmpd="sng" algn="ctr">
                      <a:solidFill>
                        <a:srgbClr val="3D4AC9"/>
                      </a:solidFill>
                      <a:prstDash val="solid"/>
                      <a:round/>
                      <a:headEnd type="none" w="med" len="med"/>
                      <a:tailEnd type="none" w="med" len="med"/>
                    </a:lnT>
                    <a:lnB w="38100" cap="flat" cmpd="sng" algn="ctr">
                      <a:solidFill>
                        <a:srgbClr val="3D4AC9"/>
                      </a:solidFill>
                      <a:prstDash val="solid"/>
                      <a:round/>
                      <a:headEnd type="none" w="med" len="med"/>
                      <a:tailEnd type="none" w="med" len="med"/>
                    </a:lnB>
                  </a:tcPr>
                </a:tc>
                <a:tc>
                  <a:txBody>
                    <a:bodyPr/>
                    <a:lstStyle/>
                    <a:p>
                      <a:pPr algn="ctr" rtl="1">
                        <a:lnSpc>
                          <a:spcPts val="4619"/>
                        </a:lnSpc>
                        <a:defRPr/>
                      </a:pPr>
                      <a:r>
                        <a:rPr lang="he-IL" sz="3299" b="1" dirty="0">
                          <a:solidFill>
                            <a:srgbClr val="2C4F40"/>
                          </a:solidFill>
                          <a:latin typeface="David Libre Bold"/>
                          <a:ea typeface="David Libre Bold"/>
                          <a:cs typeface="David Libre Bold"/>
                          <a:sym typeface="David Libre Bold"/>
                          <a:rtl/>
                        </a:rPr>
                        <a:t>הגדרה מחדש</a:t>
                      </a:r>
                      <a:endParaRPr lang="en-US" sz="1100" dirty="0"/>
                    </a:p>
                    <a:p>
                      <a:pPr algn="ctr">
                        <a:lnSpc>
                          <a:spcPts val="4619"/>
                        </a:lnSpc>
                      </a:pPr>
                      <a:r>
                        <a:rPr lang="en-US" sz="3299" b="1" dirty="0">
                          <a:solidFill>
                            <a:srgbClr val="2C4F40"/>
                          </a:solidFill>
                          <a:latin typeface="David Libre Bold"/>
                          <a:ea typeface="David Libre Bold"/>
                          <a:cs typeface="David Libre Bold"/>
                          <a:sym typeface="David Libre Bold"/>
                        </a:rPr>
                        <a:t>Redefinition</a:t>
                      </a:r>
                    </a:p>
                    <a:p>
                      <a:pPr algn="ctr" rtl="1">
                        <a:lnSpc>
                          <a:spcPts val="4619"/>
                        </a:lnSpc>
                      </a:pPr>
                      <a:endParaRPr lang="en-US" sz="3299" b="1" dirty="0">
                        <a:solidFill>
                          <a:srgbClr val="2C4F40"/>
                        </a:solidFill>
                        <a:latin typeface="David Libre Bold"/>
                        <a:ea typeface="David Libre Bold"/>
                        <a:cs typeface="David Libre Bold"/>
                        <a:sym typeface="David Libre Bold"/>
                      </a:endParaRPr>
                    </a:p>
                  </a:txBody>
                  <a:tcPr marL="190500" marR="190500" marT="190500" marB="190500" anchor="ctr">
                    <a:lnL w="38100" cap="flat" cmpd="sng" algn="ctr">
                      <a:solidFill>
                        <a:srgbClr val="3D4AC9"/>
                      </a:solidFill>
                      <a:prstDash val="solid"/>
                      <a:round/>
                      <a:headEnd type="none" w="med" len="med"/>
                      <a:tailEnd type="none" w="med" len="med"/>
                    </a:lnL>
                    <a:lnR w="38100" cap="flat" cmpd="sng" algn="ctr">
                      <a:solidFill>
                        <a:srgbClr val="3D4AC9"/>
                      </a:solidFill>
                      <a:prstDash val="solid"/>
                      <a:round/>
                      <a:headEnd type="none" w="med" len="med"/>
                      <a:tailEnd type="none" w="med" len="med"/>
                    </a:lnR>
                    <a:lnT w="38100" cap="flat" cmpd="sng" algn="ctr">
                      <a:solidFill>
                        <a:srgbClr val="3D4AC9"/>
                      </a:solidFill>
                      <a:prstDash val="solid"/>
                      <a:round/>
                      <a:headEnd type="none" w="med" len="med"/>
                      <a:tailEnd type="none" w="med" len="med"/>
                    </a:lnT>
                    <a:lnB w="38100" cap="flat" cmpd="sng" algn="ctr">
                      <a:solidFill>
                        <a:srgbClr val="3D4AC9"/>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3" name="TextBox 3"/>
          <p:cNvSpPr txBox="1"/>
          <p:nvPr/>
        </p:nvSpPr>
        <p:spPr>
          <a:xfrm>
            <a:off x="2269827" y="281939"/>
            <a:ext cx="14722773" cy="756617"/>
          </a:xfrm>
          <a:prstGeom prst="rect">
            <a:avLst/>
          </a:prstGeom>
        </p:spPr>
        <p:txBody>
          <a:bodyPr wrap="square" lIns="0" tIns="0" rIns="0" bIns="0" rtlCol="0" anchor="t">
            <a:spAutoFit/>
          </a:bodyPr>
          <a:lstStyle/>
          <a:p>
            <a:pPr algn="ctr" rtl="1">
              <a:lnSpc>
                <a:spcPts val="5879"/>
              </a:lnSpc>
            </a:pPr>
            <a:r>
              <a:rPr lang="he-IL" sz="4199" b="1" dirty="0">
                <a:solidFill>
                  <a:srgbClr val="00B0F0"/>
                </a:solidFill>
                <a:latin typeface="David Libre Bold"/>
                <a:ea typeface="David Libre Bold"/>
                <a:cs typeface="David Libre Bold"/>
                <a:sym typeface="David Libre Bold"/>
                <a:rtl/>
              </a:rPr>
              <a:t>ממצאי המחקר-רמות שילוב הטכנולוגיה </a:t>
            </a:r>
            <a:r>
              <a:rPr lang="he-IL" sz="4500" b="1" dirty="0">
                <a:solidFill>
                  <a:srgbClr val="00B0F0"/>
                </a:solidFill>
                <a:latin typeface="David Libre Bold"/>
                <a:ea typeface="David Libre Bold"/>
                <a:cs typeface="David Libre Bold"/>
                <a:sym typeface="David Libre Bold"/>
                <a:rtl/>
              </a:rPr>
              <a:t>שנמצאו</a:t>
            </a:r>
            <a:r>
              <a:rPr lang="he-IL" sz="4199" b="1" dirty="0">
                <a:solidFill>
                  <a:srgbClr val="00B0F0"/>
                </a:solidFill>
                <a:latin typeface="David Libre Bold"/>
                <a:ea typeface="David Libre Bold"/>
                <a:cs typeface="David Libre Bold"/>
                <a:sym typeface="David Libre Bold"/>
                <a:rtl/>
              </a:rPr>
              <a:t> בראיונות ובתצפיות</a:t>
            </a:r>
          </a:p>
        </p:txBody>
      </p:sp>
      <p:sp>
        <p:nvSpPr>
          <p:cNvPr id="4" name="Freeform 4"/>
          <p:cNvSpPr/>
          <p:nvPr/>
        </p:nvSpPr>
        <p:spPr>
          <a:xfrm>
            <a:off x="609600" y="457200"/>
            <a:ext cx="1355427" cy="1447800"/>
          </a:xfrm>
          <a:custGeom>
            <a:avLst/>
            <a:gdLst/>
            <a:ahLst/>
            <a:cxnLst/>
            <a:rect l="l" t="t" r="r" b="b"/>
            <a:pathLst>
              <a:path w="1815773" h="2204277">
                <a:moveTo>
                  <a:pt x="0" y="0"/>
                </a:moveTo>
                <a:lnTo>
                  <a:pt x="1815773" y="0"/>
                </a:lnTo>
                <a:lnTo>
                  <a:pt x="1815773" y="2204277"/>
                </a:lnTo>
                <a:lnTo>
                  <a:pt x="0" y="2204277"/>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18847" y="2344620"/>
            <a:ext cx="4525354" cy="6073437"/>
          </a:xfrm>
          <a:custGeom>
            <a:avLst/>
            <a:gdLst/>
            <a:ahLst/>
            <a:cxnLst/>
            <a:rect l="l" t="t" r="r" b="b"/>
            <a:pathLst>
              <a:path w="4525354" h="6073437">
                <a:moveTo>
                  <a:pt x="0" y="0"/>
                </a:moveTo>
                <a:lnTo>
                  <a:pt x="4525354" y="0"/>
                </a:lnTo>
                <a:lnTo>
                  <a:pt x="4525354" y="6073437"/>
                </a:lnTo>
                <a:lnTo>
                  <a:pt x="0" y="6073437"/>
                </a:lnTo>
                <a:lnTo>
                  <a:pt x="0" y="0"/>
                </a:lnTo>
                <a:close/>
              </a:path>
            </a:pathLst>
          </a:custGeom>
          <a:blipFill>
            <a:blip r:embed="rId3"/>
            <a:stretch>
              <a:fillRect l="-496" r="-496"/>
            </a:stretch>
          </a:blipFill>
        </p:spPr>
      </p:sp>
      <p:sp>
        <p:nvSpPr>
          <p:cNvPr id="3" name="Freeform 3"/>
          <p:cNvSpPr/>
          <p:nvPr/>
        </p:nvSpPr>
        <p:spPr>
          <a:xfrm>
            <a:off x="12175168" y="2379016"/>
            <a:ext cx="4773383" cy="6039040"/>
          </a:xfrm>
          <a:custGeom>
            <a:avLst/>
            <a:gdLst/>
            <a:ahLst/>
            <a:cxnLst/>
            <a:rect l="l" t="t" r="r" b="b"/>
            <a:pathLst>
              <a:path w="4773383" h="6039040">
                <a:moveTo>
                  <a:pt x="0" y="0"/>
                </a:moveTo>
                <a:lnTo>
                  <a:pt x="4773383" y="0"/>
                </a:lnTo>
                <a:lnTo>
                  <a:pt x="4773383" y="6039041"/>
                </a:lnTo>
                <a:lnTo>
                  <a:pt x="0" y="6039041"/>
                </a:lnTo>
                <a:lnTo>
                  <a:pt x="0" y="0"/>
                </a:lnTo>
                <a:close/>
              </a:path>
            </a:pathLst>
          </a:custGeom>
          <a:blipFill>
            <a:blip r:embed="rId4"/>
            <a:stretch>
              <a:fillRect r="-715" b="-5334"/>
            </a:stretch>
          </a:blipFill>
        </p:spPr>
      </p:sp>
      <p:sp>
        <p:nvSpPr>
          <p:cNvPr id="4" name="TextBox 4"/>
          <p:cNvSpPr txBox="1"/>
          <p:nvPr/>
        </p:nvSpPr>
        <p:spPr>
          <a:xfrm>
            <a:off x="1287940" y="723900"/>
            <a:ext cx="15544800" cy="718145"/>
          </a:xfrm>
          <a:prstGeom prst="rect">
            <a:avLst/>
          </a:prstGeom>
        </p:spPr>
        <p:txBody>
          <a:bodyPr wrap="square" lIns="0" tIns="0" rIns="0" bIns="0" rtlCol="0" anchor="t">
            <a:spAutoFit/>
          </a:bodyPr>
          <a:lstStyle/>
          <a:p>
            <a:pPr algn="ctr">
              <a:lnSpc>
                <a:spcPts val="5599"/>
              </a:lnSpc>
            </a:pPr>
            <a:r>
              <a:rPr lang="he-IL" sz="4500" b="1" dirty="0">
                <a:solidFill>
                  <a:srgbClr val="00B0F0"/>
                </a:solidFill>
                <a:latin typeface="David Libre Bold"/>
                <a:ea typeface="David Libre Bold"/>
                <a:cs typeface="David Libre Bold"/>
                <a:sym typeface="David Libre Bold"/>
                <a:rtl/>
              </a:rPr>
              <a:t>דוגמאות לכלי למידה טכנולוגיים המשולבים במרחבי למידה גמישים</a:t>
            </a:r>
          </a:p>
        </p:txBody>
      </p:sp>
      <p:sp>
        <p:nvSpPr>
          <p:cNvPr id="5" name="Freeform 5"/>
          <p:cNvSpPr/>
          <p:nvPr/>
        </p:nvSpPr>
        <p:spPr>
          <a:xfrm>
            <a:off x="6791926" y="2379016"/>
            <a:ext cx="4536829" cy="6039040"/>
          </a:xfrm>
          <a:custGeom>
            <a:avLst/>
            <a:gdLst/>
            <a:ahLst/>
            <a:cxnLst/>
            <a:rect l="l" t="t" r="r" b="b"/>
            <a:pathLst>
              <a:path w="4536829" h="6039040">
                <a:moveTo>
                  <a:pt x="0" y="0"/>
                </a:moveTo>
                <a:lnTo>
                  <a:pt x="4536829" y="0"/>
                </a:lnTo>
                <a:lnTo>
                  <a:pt x="4536829" y="6039041"/>
                </a:lnTo>
                <a:lnTo>
                  <a:pt x="0" y="6039041"/>
                </a:lnTo>
                <a:lnTo>
                  <a:pt x="0" y="0"/>
                </a:lnTo>
                <a:close/>
              </a:path>
            </a:pathLst>
          </a:custGeom>
          <a:blipFill>
            <a:blip r:embed="rId5"/>
            <a:stretch>
              <a:fillRect/>
            </a:stretch>
          </a:blipFill>
        </p:spPr>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p:cNvGraphicFramePr>
            <a:graphicFrameLocks noGrp="1"/>
          </p:cNvGraphicFramePr>
          <p:nvPr>
            <p:extLst>
              <p:ext uri="{D42A27DB-BD31-4B8C-83A1-F6EECF244321}">
                <p14:modId xmlns:p14="http://schemas.microsoft.com/office/powerpoint/2010/main" val="4004026258"/>
              </p:ext>
            </p:extLst>
          </p:nvPr>
        </p:nvGraphicFramePr>
        <p:xfrm>
          <a:off x="2743200" y="1409700"/>
          <a:ext cx="14096999" cy="8668915"/>
        </p:xfrm>
        <a:graphic>
          <a:graphicData uri="http://schemas.openxmlformats.org/drawingml/2006/table">
            <a:tbl>
              <a:tblPr/>
              <a:tblGrid>
                <a:gridCol w="4905405">
                  <a:extLst>
                    <a:ext uri="{9D8B030D-6E8A-4147-A177-3AD203B41FA5}">
                      <a16:colId xmlns:a16="http://schemas.microsoft.com/office/drawing/2014/main" val="20000"/>
                    </a:ext>
                  </a:extLst>
                </a:gridCol>
                <a:gridCol w="4992134">
                  <a:extLst>
                    <a:ext uri="{9D8B030D-6E8A-4147-A177-3AD203B41FA5}">
                      <a16:colId xmlns:a16="http://schemas.microsoft.com/office/drawing/2014/main" val="20001"/>
                    </a:ext>
                  </a:extLst>
                </a:gridCol>
                <a:gridCol w="4199460">
                  <a:extLst>
                    <a:ext uri="{9D8B030D-6E8A-4147-A177-3AD203B41FA5}">
                      <a16:colId xmlns:a16="http://schemas.microsoft.com/office/drawing/2014/main" val="20002"/>
                    </a:ext>
                  </a:extLst>
                </a:gridCol>
              </a:tblGrid>
              <a:tr h="2289750">
                <a:tc>
                  <a:txBody>
                    <a:bodyPr/>
                    <a:lstStyle/>
                    <a:p>
                      <a:pPr algn="ctr" rtl="1">
                        <a:lnSpc>
                          <a:spcPts val="4619"/>
                        </a:lnSpc>
                        <a:defRPr/>
                      </a:pPr>
                      <a:r>
                        <a:rPr lang="he-IL" sz="3299" b="1">
                          <a:solidFill>
                            <a:srgbClr val="2C4F40"/>
                          </a:solidFill>
                          <a:latin typeface="David Libre Bold"/>
                          <a:ea typeface="David Libre Bold"/>
                          <a:cs typeface="David Libre Bold"/>
                          <a:sym typeface="David Libre Bold"/>
                          <a:rtl/>
                        </a:rPr>
                        <a:t>מספר ואחוז ההיגדים בתצפיות</a:t>
                      </a:r>
                      <a:endParaRPr lang="en-US" sz="1100"/>
                    </a:p>
                    <a:p>
                      <a:pPr algn="ctr">
                        <a:lnSpc>
                          <a:spcPts val="4619"/>
                        </a:lnSpc>
                      </a:pPr>
                      <a:r>
                        <a:rPr lang="en-US" sz="3299" b="1">
                          <a:solidFill>
                            <a:srgbClr val="2C4F40"/>
                          </a:solidFill>
                          <a:latin typeface="David Libre Bold"/>
                          <a:ea typeface="David Libre Bold"/>
                          <a:cs typeface="David Libre Bold"/>
                          <a:sym typeface="David Libre Bold"/>
                        </a:rPr>
                        <a:t>N=29</a:t>
                      </a:r>
                    </a:p>
                  </a:txBody>
                  <a:tcPr marL="190500" marR="190500" marT="190500" marB="190500" anchor="ctr">
                    <a:lnL w="38100" cap="flat" cmpd="sng" algn="ctr">
                      <a:solidFill>
                        <a:srgbClr val="3D4AC9"/>
                      </a:solidFill>
                      <a:prstDash val="solid"/>
                      <a:round/>
                      <a:headEnd type="none" w="med" len="med"/>
                      <a:tailEnd type="none" w="med" len="med"/>
                    </a:lnL>
                    <a:lnR w="38100" cap="flat" cmpd="sng" algn="ctr">
                      <a:solidFill>
                        <a:srgbClr val="3D4AC9"/>
                      </a:solidFill>
                      <a:prstDash val="solid"/>
                      <a:round/>
                      <a:headEnd type="none" w="med" len="med"/>
                      <a:tailEnd type="none" w="med" len="med"/>
                    </a:lnR>
                    <a:lnT w="38100" cap="flat" cmpd="sng" algn="ctr">
                      <a:solidFill>
                        <a:srgbClr val="3D4AC9"/>
                      </a:solidFill>
                      <a:prstDash val="solid"/>
                      <a:round/>
                      <a:headEnd type="none" w="med" len="med"/>
                      <a:tailEnd type="none" w="med" len="med"/>
                    </a:lnT>
                    <a:lnB w="38100" cap="flat" cmpd="sng" algn="ctr">
                      <a:solidFill>
                        <a:srgbClr val="3D4AC9"/>
                      </a:solidFill>
                      <a:prstDash val="solid"/>
                      <a:round/>
                      <a:headEnd type="none" w="med" len="med"/>
                      <a:tailEnd type="none" w="med" len="med"/>
                    </a:lnB>
                  </a:tcPr>
                </a:tc>
                <a:tc>
                  <a:txBody>
                    <a:bodyPr/>
                    <a:lstStyle/>
                    <a:p>
                      <a:pPr algn="ctr">
                        <a:lnSpc>
                          <a:spcPts val="4619"/>
                        </a:lnSpc>
                        <a:defRPr/>
                      </a:pPr>
                      <a:r>
                        <a:rPr lang="he-IL" sz="3299" b="1">
                          <a:solidFill>
                            <a:srgbClr val="2C4F40"/>
                          </a:solidFill>
                          <a:latin typeface="David Libre Bold"/>
                          <a:ea typeface="David Libre Bold"/>
                          <a:cs typeface="David Libre Bold"/>
                          <a:sym typeface="David Libre Bold"/>
                          <a:rtl/>
                        </a:rPr>
                        <a:t>מספר ואחוז ההיגדים בראיונות</a:t>
                      </a:r>
                      <a:endParaRPr lang="en-US" sz="1100"/>
                    </a:p>
                    <a:p>
                      <a:pPr algn="ctr">
                        <a:lnSpc>
                          <a:spcPts val="4619"/>
                        </a:lnSpc>
                      </a:pPr>
                      <a:r>
                        <a:rPr lang="en-US" sz="3299" b="1">
                          <a:solidFill>
                            <a:srgbClr val="000000"/>
                          </a:solidFill>
                          <a:latin typeface="David Libre Bold"/>
                          <a:ea typeface="David Libre Bold"/>
                          <a:cs typeface="David Libre Bold"/>
                          <a:sym typeface="David Libre Bold"/>
                        </a:rPr>
                        <a:t>N=112</a:t>
                      </a:r>
                    </a:p>
                  </a:txBody>
                  <a:tcPr marL="190500" marR="190500" marT="190500" marB="190500" anchor="ctr">
                    <a:lnL w="38100" cap="flat" cmpd="sng" algn="ctr">
                      <a:solidFill>
                        <a:srgbClr val="3D4AC9"/>
                      </a:solidFill>
                      <a:prstDash val="solid"/>
                      <a:round/>
                      <a:headEnd type="none" w="med" len="med"/>
                      <a:tailEnd type="none" w="med" len="med"/>
                    </a:lnL>
                    <a:lnR w="38100" cap="flat" cmpd="sng" algn="ctr">
                      <a:solidFill>
                        <a:srgbClr val="3D4AC9"/>
                      </a:solidFill>
                      <a:prstDash val="solid"/>
                      <a:round/>
                      <a:headEnd type="none" w="med" len="med"/>
                      <a:tailEnd type="none" w="med" len="med"/>
                    </a:lnR>
                    <a:lnT w="38100" cap="flat" cmpd="sng" algn="ctr">
                      <a:solidFill>
                        <a:srgbClr val="3D4AC9"/>
                      </a:solidFill>
                      <a:prstDash val="solid"/>
                      <a:round/>
                      <a:headEnd type="none" w="med" len="med"/>
                      <a:tailEnd type="none" w="med" len="med"/>
                    </a:lnT>
                    <a:lnB w="38100" cap="flat" cmpd="sng" algn="ctr">
                      <a:solidFill>
                        <a:srgbClr val="3D4AC9"/>
                      </a:solidFill>
                      <a:prstDash val="solid"/>
                      <a:round/>
                      <a:headEnd type="none" w="med" len="med"/>
                      <a:tailEnd type="none" w="med" len="med"/>
                    </a:lnB>
                  </a:tcPr>
                </a:tc>
                <a:tc>
                  <a:txBody>
                    <a:bodyPr/>
                    <a:lstStyle/>
                    <a:p>
                      <a:pPr algn="ctr" rtl="1">
                        <a:lnSpc>
                          <a:spcPts val="4619"/>
                        </a:lnSpc>
                        <a:defRPr/>
                      </a:pPr>
                      <a:r>
                        <a:rPr lang="he-IL" sz="3299" b="1" dirty="0">
                          <a:solidFill>
                            <a:srgbClr val="2C4F40"/>
                          </a:solidFill>
                          <a:latin typeface="David Libre Bold"/>
                          <a:ea typeface="David Libre Bold"/>
                          <a:cs typeface="David Libre Bold"/>
                          <a:sym typeface="David Libre Bold"/>
                          <a:rtl/>
                        </a:rPr>
                        <a:t>סוג הטכנולוגיה</a:t>
                      </a:r>
                      <a:endParaRPr lang="en-US" sz="1100" dirty="0"/>
                    </a:p>
                  </a:txBody>
                  <a:tcPr marL="190500" marR="190500" marT="190500" marB="190500" anchor="ctr">
                    <a:lnL w="38100" cap="flat" cmpd="sng" algn="ctr">
                      <a:solidFill>
                        <a:srgbClr val="3D4AC9"/>
                      </a:solidFill>
                      <a:prstDash val="solid"/>
                      <a:round/>
                      <a:headEnd type="none" w="med" len="med"/>
                      <a:tailEnd type="none" w="med" len="med"/>
                    </a:lnL>
                    <a:lnR w="38100" cap="flat" cmpd="sng" algn="ctr">
                      <a:solidFill>
                        <a:srgbClr val="3D4AC9"/>
                      </a:solidFill>
                      <a:prstDash val="solid"/>
                      <a:round/>
                      <a:headEnd type="none" w="med" len="med"/>
                      <a:tailEnd type="none" w="med" len="med"/>
                    </a:lnR>
                    <a:lnT w="38100" cap="flat" cmpd="sng" algn="ctr">
                      <a:solidFill>
                        <a:srgbClr val="3D4AC9"/>
                      </a:solidFill>
                      <a:prstDash val="solid"/>
                      <a:round/>
                      <a:headEnd type="none" w="med" len="med"/>
                      <a:tailEnd type="none" w="med" len="med"/>
                    </a:lnT>
                    <a:lnB w="38100" cap="flat" cmpd="sng" algn="ctr">
                      <a:solidFill>
                        <a:srgbClr val="3D4AC9"/>
                      </a:solidFill>
                      <a:prstDash val="solid"/>
                      <a:round/>
                      <a:headEnd type="none" w="med" len="med"/>
                      <a:tailEnd type="none" w="med" len="med"/>
                    </a:lnB>
                  </a:tcPr>
                </a:tc>
                <a:extLst>
                  <a:ext uri="{0D108BD9-81ED-4DB2-BD59-A6C34878D82A}">
                    <a16:rowId xmlns:a16="http://schemas.microsoft.com/office/drawing/2014/main" val="10000"/>
                  </a:ext>
                </a:extLst>
              </a:tr>
              <a:tr h="1915305">
                <a:tc>
                  <a:txBody>
                    <a:bodyPr/>
                    <a:lstStyle/>
                    <a:p>
                      <a:pPr algn="ctr">
                        <a:lnSpc>
                          <a:spcPts val="5039"/>
                        </a:lnSpc>
                        <a:defRPr/>
                      </a:pPr>
                      <a:r>
                        <a:rPr lang="en-US" sz="3599" dirty="0">
                          <a:solidFill>
                            <a:srgbClr val="2C4F40"/>
                          </a:solidFill>
                          <a:latin typeface="David Libre"/>
                          <a:ea typeface="David Libre"/>
                          <a:cs typeface="David Libre"/>
                          <a:sym typeface="David Libre"/>
                        </a:rPr>
                        <a:t>10; 35%</a:t>
                      </a:r>
                      <a:endParaRPr lang="en-US" sz="1100" dirty="0"/>
                    </a:p>
                  </a:txBody>
                  <a:tcPr marL="190500" marR="190500" marT="190500" marB="190500" anchor="ctr">
                    <a:lnL w="38100" cap="flat" cmpd="sng" algn="ctr">
                      <a:solidFill>
                        <a:srgbClr val="3D4AC9"/>
                      </a:solidFill>
                      <a:prstDash val="solid"/>
                      <a:round/>
                      <a:headEnd type="none" w="med" len="med"/>
                      <a:tailEnd type="none" w="med" len="med"/>
                    </a:lnL>
                    <a:lnR w="38100" cap="flat" cmpd="sng" algn="ctr">
                      <a:solidFill>
                        <a:srgbClr val="3D4AC9"/>
                      </a:solidFill>
                      <a:prstDash val="solid"/>
                      <a:round/>
                      <a:headEnd type="none" w="med" len="med"/>
                      <a:tailEnd type="none" w="med" len="med"/>
                    </a:lnR>
                    <a:lnT w="38100" cap="flat" cmpd="sng" algn="ctr">
                      <a:solidFill>
                        <a:srgbClr val="3D4AC9"/>
                      </a:solidFill>
                      <a:prstDash val="solid"/>
                      <a:round/>
                      <a:headEnd type="none" w="med" len="med"/>
                      <a:tailEnd type="none" w="med" len="med"/>
                    </a:lnT>
                    <a:lnB w="38100" cap="flat" cmpd="sng" algn="ctr">
                      <a:solidFill>
                        <a:srgbClr val="3D4AC9"/>
                      </a:solidFill>
                      <a:prstDash val="solid"/>
                      <a:round/>
                      <a:headEnd type="none" w="med" len="med"/>
                      <a:tailEnd type="none" w="med" len="med"/>
                    </a:lnB>
                  </a:tcPr>
                </a:tc>
                <a:tc>
                  <a:txBody>
                    <a:bodyPr/>
                    <a:lstStyle/>
                    <a:p>
                      <a:pPr algn="ctr">
                        <a:lnSpc>
                          <a:spcPts val="5039"/>
                        </a:lnSpc>
                        <a:defRPr/>
                      </a:pPr>
                      <a:r>
                        <a:rPr lang="en-US" sz="3599">
                          <a:solidFill>
                            <a:srgbClr val="2C4F40"/>
                          </a:solidFill>
                          <a:latin typeface="David Libre"/>
                          <a:ea typeface="David Libre"/>
                          <a:cs typeface="David Libre"/>
                          <a:sym typeface="David Libre"/>
                        </a:rPr>
                        <a:t>30; 27%</a:t>
                      </a:r>
                      <a:endParaRPr lang="en-US" sz="1100"/>
                    </a:p>
                  </a:txBody>
                  <a:tcPr marL="190500" marR="190500" marT="190500" marB="190500" anchor="ctr">
                    <a:lnL w="38100" cap="flat" cmpd="sng" algn="ctr">
                      <a:solidFill>
                        <a:srgbClr val="3D4AC9"/>
                      </a:solidFill>
                      <a:prstDash val="solid"/>
                      <a:round/>
                      <a:headEnd type="none" w="med" len="med"/>
                      <a:tailEnd type="none" w="med" len="med"/>
                    </a:lnL>
                    <a:lnR w="38100" cap="flat" cmpd="sng" algn="ctr">
                      <a:solidFill>
                        <a:srgbClr val="3D4AC9"/>
                      </a:solidFill>
                      <a:prstDash val="solid"/>
                      <a:round/>
                      <a:headEnd type="none" w="med" len="med"/>
                      <a:tailEnd type="none" w="med" len="med"/>
                    </a:lnR>
                    <a:lnT w="38100" cap="flat" cmpd="sng" algn="ctr">
                      <a:solidFill>
                        <a:srgbClr val="3D4AC9"/>
                      </a:solidFill>
                      <a:prstDash val="solid"/>
                      <a:round/>
                      <a:headEnd type="none" w="med" len="med"/>
                      <a:tailEnd type="none" w="med" len="med"/>
                    </a:lnT>
                    <a:lnB w="38100" cap="flat" cmpd="sng" algn="ctr">
                      <a:solidFill>
                        <a:srgbClr val="3D4AC9"/>
                      </a:solidFill>
                      <a:prstDash val="solid"/>
                      <a:round/>
                      <a:headEnd type="none" w="med" len="med"/>
                      <a:tailEnd type="none" w="med" len="med"/>
                    </a:lnB>
                  </a:tcPr>
                </a:tc>
                <a:tc>
                  <a:txBody>
                    <a:bodyPr/>
                    <a:lstStyle/>
                    <a:p>
                      <a:pPr algn="ctr" rtl="1">
                        <a:lnSpc>
                          <a:spcPts val="4619"/>
                        </a:lnSpc>
                        <a:defRPr/>
                      </a:pPr>
                      <a:r>
                        <a:rPr lang="he-IL" sz="3299" b="1" dirty="0">
                          <a:solidFill>
                            <a:srgbClr val="2C4F40"/>
                          </a:solidFill>
                          <a:latin typeface="David Libre Bold"/>
                          <a:ea typeface="David Libre Bold"/>
                          <a:cs typeface="David Libre Bold"/>
                          <a:sym typeface="David Libre Bold"/>
                          <a:rtl/>
                        </a:rPr>
                        <a:t>ללמוד מהטכנולוגיה</a:t>
                      </a:r>
                      <a:endParaRPr lang="en-US" sz="1100" dirty="0"/>
                    </a:p>
                    <a:p>
                      <a:pPr algn="ctr">
                        <a:lnSpc>
                          <a:spcPts val="4619"/>
                        </a:lnSpc>
                      </a:pPr>
                      <a:r>
                        <a:rPr lang="en-US" sz="3299" b="1" dirty="0">
                          <a:solidFill>
                            <a:srgbClr val="2C4F40"/>
                          </a:solidFill>
                          <a:latin typeface="David Libre Bold"/>
                          <a:ea typeface="David Libre Bold"/>
                          <a:cs typeface="David Libre Bold"/>
                          <a:sym typeface="David Libre Bold"/>
                        </a:rPr>
                        <a:t>learning from</a:t>
                      </a:r>
                    </a:p>
                  </a:txBody>
                  <a:tcPr marL="190500" marR="190500" marT="190500" marB="190500" anchor="ctr">
                    <a:lnL w="38100" cap="flat" cmpd="sng" algn="ctr">
                      <a:solidFill>
                        <a:srgbClr val="3D4AC9"/>
                      </a:solidFill>
                      <a:prstDash val="solid"/>
                      <a:round/>
                      <a:headEnd type="none" w="med" len="med"/>
                      <a:tailEnd type="none" w="med" len="med"/>
                    </a:lnL>
                    <a:lnR w="38100" cap="flat" cmpd="sng" algn="ctr">
                      <a:solidFill>
                        <a:srgbClr val="3D4AC9"/>
                      </a:solidFill>
                      <a:prstDash val="solid"/>
                      <a:round/>
                      <a:headEnd type="none" w="med" len="med"/>
                      <a:tailEnd type="none" w="med" len="med"/>
                    </a:lnR>
                    <a:lnT w="38100" cap="flat" cmpd="sng" algn="ctr">
                      <a:solidFill>
                        <a:srgbClr val="3D4AC9"/>
                      </a:solidFill>
                      <a:prstDash val="solid"/>
                      <a:round/>
                      <a:headEnd type="none" w="med" len="med"/>
                      <a:tailEnd type="none" w="med" len="med"/>
                    </a:lnT>
                    <a:lnB w="38100" cap="flat" cmpd="sng" algn="ctr">
                      <a:solidFill>
                        <a:srgbClr val="3D4AC9"/>
                      </a:solidFill>
                      <a:prstDash val="solid"/>
                      <a:round/>
                      <a:headEnd type="none" w="med" len="med"/>
                      <a:tailEnd type="none" w="med" len="med"/>
                    </a:lnB>
                  </a:tcPr>
                </a:tc>
                <a:extLst>
                  <a:ext uri="{0D108BD9-81ED-4DB2-BD59-A6C34878D82A}">
                    <a16:rowId xmlns:a16="http://schemas.microsoft.com/office/drawing/2014/main" val="10001"/>
                  </a:ext>
                </a:extLst>
              </a:tr>
              <a:tr h="2231930">
                <a:tc>
                  <a:txBody>
                    <a:bodyPr/>
                    <a:lstStyle/>
                    <a:p>
                      <a:pPr algn="ctr">
                        <a:lnSpc>
                          <a:spcPts val="5039"/>
                        </a:lnSpc>
                        <a:defRPr/>
                      </a:pPr>
                      <a:r>
                        <a:rPr lang="en-US" sz="3599">
                          <a:solidFill>
                            <a:srgbClr val="2C4F40"/>
                          </a:solidFill>
                          <a:latin typeface="David Libre"/>
                          <a:ea typeface="David Libre"/>
                          <a:cs typeface="David Libre"/>
                          <a:sym typeface="David Libre"/>
                        </a:rPr>
                        <a:t>7; 24%</a:t>
                      </a:r>
                      <a:endParaRPr lang="en-US" sz="1100"/>
                    </a:p>
                  </a:txBody>
                  <a:tcPr marL="190500" marR="190500" marT="190500" marB="190500" anchor="ctr">
                    <a:lnL w="38100" cap="flat" cmpd="sng" algn="ctr">
                      <a:solidFill>
                        <a:srgbClr val="3D4AC9"/>
                      </a:solidFill>
                      <a:prstDash val="solid"/>
                      <a:round/>
                      <a:headEnd type="none" w="med" len="med"/>
                      <a:tailEnd type="none" w="med" len="med"/>
                    </a:lnL>
                    <a:lnR w="38100" cap="flat" cmpd="sng" algn="ctr">
                      <a:solidFill>
                        <a:srgbClr val="3D4AC9"/>
                      </a:solidFill>
                      <a:prstDash val="solid"/>
                      <a:round/>
                      <a:headEnd type="none" w="med" len="med"/>
                      <a:tailEnd type="none" w="med" len="med"/>
                    </a:lnR>
                    <a:lnT w="38100" cap="flat" cmpd="sng" algn="ctr">
                      <a:solidFill>
                        <a:srgbClr val="3D4AC9"/>
                      </a:solidFill>
                      <a:prstDash val="solid"/>
                      <a:round/>
                      <a:headEnd type="none" w="med" len="med"/>
                      <a:tailEnd type="none" w="med" len="med"/>
                    </a:lnT>
                    <a:lnB w="38100" cap="flat" cmpd="sng" algn="ctr">
                      <a:solidFill>
                        <a:srgbClr val="3D4AC9"/>
                      </a:solidFill>
                      <a:prstDash val="solid"/>
                      <a:round/>
                      <a:headEnd type="none" w="med" len="med"/>
                      <a:tailEnd type="none" w="med" len="med"/>
                    </a:lnB>
                  </a:tcPr>
                </a:tc>
                <a:tc>
                  <a:txBody>
                    <a:bodyPr/>
                    <a:lstStyle/>
                    <a:p>
                      <a:pPr algn="ctr">
                        <a:lnSpc>
                          <a:spcPts val="5039"/>
                        </a:lnSpc>
                        <a:defRPr/>
                      </a:pPr>
                      <a:r>
                        <a:rPr lang="en-US" sz="3599">
                          <a:solidFill>
                            <a:srgbClr val="2C4F40"/>
                          </a:solidFill>
                          <a:latin typeface="David Libre"/>
                          <a:ea typeface="David Libre"/>
                          <a:cs typeface="David Libre"/>
                          <a:sym typeface="David Libre"/>
                        </a:rPr>
                        <a:t>9; 8%</a:t>
                      </a:r>
                      <a:endParaRPr lang="en-US" sz="1100"/>
                    </a:p>
                  </a:txBody>
                  <a:tcPr marL="190500" marR="190500" marT="190500" marB="190500" anchor="ctr">
                    <a:lnL w="38100" cap="flat" cmpd="sng" algn="ctr">
                      <a:solidFill>
                        <a:srgbClr val="3D4AC9"/>
                      </a:solidFill>
                      <a:prstDash val="solid"/>
                      <a:round/>
                      <a:headEnd type="none" w="med" len="med"/>
                      <a:tailEnd type="none" w="med" len="med"/>
                    </a:lnL>
                    <a:lnR w="38100" cap="flat" cmpd="sng" algn="ctr">
                      <a:solidFill>
                        <a:srgbClr val="3D4AC9"/>
                      </a:solidFill>
                      <a:prstDash val="solid"/>
                      <a:round/>
                      <a:headEnd type="none" w="med" len="med"/>
                      <a:tailEnd type="none" w="med" len="med"/>
                    </a:lnR>
                    <a:lnT w="38100" cap="flat" cmpd="sng" algn="ctr">
                      <a:solidFill>
                        <a:srgbClr val="3D4AC9"/>
                      </a:solidFill>
                      <a:prstDash val="solid"/>
                      <a:round/>
                      <a:headEnd type="none" w="med" len="med"/>
                      <a:tailEnd type="none" w="med" len="med"/>
                    </a:lnT>
                    <a:lnB w="38100" cap="flat" cmpd="sng" algn="ctr">
                      <a:solidFill>
                        <a:srgbClr val="3D4AC9"/>
                      </a:solidFill>
                      <a:prstDash val="solid"/>
                      <a:round/>
                      <a:headEnd type="none" w="med" len="med"/>
                      <a:tailEnd type="none" w="med" len="med"/>
                    </a:lnB>
                  </a:tcPr>
                </a:tc>
                <a:tc>
                  <a:txBody>
                    <a:bodyPr/>
                    <a:lstStyle/>
                    <a:p>
                      <a:pPr algn="ctr" rtl="1">
                        <a:lnSpc>
                          <a:spcPts val="4619"/>
                        </a:lnSpc>
                        <a:defRPr/>
                      </a:pPr>
                      <a:r>
                        <a:rPr lang="he-IL" sz="3299" b="1">
                          <a:solidFill>
                            <a:srgbClr val="2C4F40"/>
                          </a:solidFill>
                          <a:latin typeface="David Libre Bold"/>
                          <a:ea typeface="David Libre Bold"/>
                          <a:cs typeface="David Libre Bold"/>
                          <a:sym typeface="David Libre Bold"/>
                          <a:rtl/>
                        </a:rPr>
                        <a:t>ללמוד על הטכנולוגיה</a:t>
                      </a:r>
                      <a:endParaRPr lang="en-US" sz="1100"/>
                    </a:p>
                    <a:p>
                      <a:pPr algn="ctr">
                        <a:lnSpc>
                          <a:spcPts val="4619"/>
                        </a:lnSpc>
                      </a:pPr>
                      <a:r>
                        <a:rPr lang="en-US" sz="3299" b="1">
                          <a:solidFill>
                            <a:srgbClr val="2C4F40"/>
                          </a:solidFill>
                          <a:latin typeface="David Libre Bold"/>
                          <a:ea typeface="David Libre Bold"/>
                          <a:cs typeface="David Libre Bold"/>
                          <a:sym typeface="David Libre Bold"/>
                        </a:rPr>
                        <a:t>learning about</a:t>
                      </a:r>
                    </a:p>
                  </a:txBody>
                  <a:tcPr marL="190500" marR="190500" marT="190500" marB="190500" anchor="ctr">
                    <a:lnL w="38100" cap="flat" cmpd="sng" algn="ctr">
                      <a:solidFill>
                        <a:srgbClr val="3D4AC9"/>
                      </a:solidFill>
                      <a:prstDash val="solid"/>
                      <a:round/>
                      <a:headEnd type="none" w="med" len="med"/>
                      <a:tailEnd type="none" w="med" len="med"/>
                    </a:lnL>
                    <a:lnR w="38100" cap="flat" cmpd="sng" algn="ctr">
                      <a:solidFill>
                        <a:srgbClr val="3D4AC9"/>
                      </a:solidFill>
                      <a:prstDash val="solid"/>
                      <a:round/>
                      <a:headEnd type="none" w="med" len="med"/>
                      <a:tailEnd type="none" w="med" len="med"/>
                    </a:lnR>
                    <a:lnT w="38100" cap="flat" cmpd="sng" algn="ctr">
                      <a:solidFill>
                        <a:srgbClr val="3D4AC9"/>
                      </a:solidFill>
                      <a:prstDash val="solid"/>
                      <a:round/>
                      <a:headEnd type="none" w="med" len="med"/>
                      <a:tailEnd type="none" w="med" len="med"/>
                    </a:lnT>
                    <a:lnB w="38100" cap="flat" cmpd="sng" algn="ctr">
                      <a:solidFill>
                        <a:srgbClr val="3D4AC9"/>
                      </a:solidFill>
                      <a:prstDash val="solid"/>
                      <a:round/>
                      <a:headEnd type="none" w="med" len="med"/>
                      <a:tailEnd type="none" w="med" len="med"/>
                    </a:lnB>
                  </a:tcPr>
                </a:tc>
                <a:extLst>
                  <a:ext uri="{0D108BD9-81ED-4DB2-BD59-A6C34878D82A}">
                    <a16:rowId xmlns:a16="http://schemas.microsoft.com/office/drawing/2014/main" val="10002"/>
                  </a:ext>
                </a:extLst>
              </a:tr>
              <a:tr h="2231930">
                <a:tc>
                  <a:txBody>
                    <a:bodyPr/>
                    <a:lstStyle/>
                    <a:p>
                      <a:pPr algn="ctr">
                        <a:lnSpc>
                          <a:spcPts val="5039"/>
                        </a:lnSpc>
                        <a:defRPr/>
                      </a:pPr>
                      <a:r>
                        <a:rPr lang="en-US" sz="3599">
                          <a:solidFill>
                            <a:srgbClr val="2C4F40"/>
                          </a:solidFill>
                          <a:latin typeface="David Libre"/>
                          <a:ea typeface="David Libre"/>
                          <a:cs typeface="David Libre"/>
                          <a:sym typeface="David Libre"/>
                        </a:rPr>
                        <a:t>12; 41%</a:t>
                      </a:r>
                      <a:endParaRPr lang="en-US" sz="1100"/>
                    </a:p>
                  </a:txBody>
                  <a:tcPr marL="190500" marR="190500" marT="190500" marB="190500" anchor="ctr">
                    <a:lnL w="38100" cap="flat" cmpd="sng" algn="ctr">
                      <a:solidFill>
                        <a:srgbClr val="3D4AC9"/>
                      </a:solidFill>
                      <a:prstDash val="solid"/>
                      <a:round/>
                      <a:headEnd type="none" w="med" len="med"/>
                      <a:tailEnd type="none" w="med" len="med"/>
                    </a:lnL>
                    <a:lnR w="38100" cap="flat" cmpd="sng" algn="ctr">
                      <a:solidFill>
                        <a:srgbClr val="3D4AC9"/>
                      </a:solidFill>
                      <a:prstDash val="solid"/>
                      <a:round/>
                      <a:headEnd type="none" w="med" len="med"/>
                      <a:tailEnd type="none" w="med" len="med"/>
                    </a:lnR>
                    <a:lnT w="38100" cap="flat" cmpd="sng" algn="ctr">
                      <a:solidFill>
                        <a:srgbClr val="3D4AC9"/>
                      </a:solidFill>
                      <a:prstDash val="solid"/>
                      <a:round/>
                      <a:headEnd type="none" w="med" len="med"/>
                      <a:tailEnd type="none" w="med" len="med"/>
                    </a:lnT>
                    <a:lnB w="38100" cap="flat" cmpd="sng" algn="ctr">
                      <a:solidFill>
                        <a:srgbClr val="3D4AC9"/>
                      </a:solidFill>
                      <a:prstDash val="solid"/>
                      <a:round/>
                      <a:headEnd type="none" w="med" len="med"/>
                      <a:tailEnd type="none" w="med" len="med"/>
                    </a:lnB>
                  </a:tcPr>
                </a:tc>
                <a:tc>
                  <a:txBody>
                    <a:bodyPr/>
                    <a:lstStyle/>
                    <a:p>
                      <a:pPr algn="ctr">
                        <a:lnSpc>
                          <a:spcPts val="5039"/>
                        </a:lnSpc>
                        <a:defRPr/>
                      </a:pPr>
                      <a:r>
                        <a:rPr lang="en-US" sz="3599">
                          <a:solidFill>
                            <a:srgbClr val="2C4F40"/>
                          </a:solidFill>
                          <a:latin typeface="David Libre"/>
                          <a:ea typeface="David Libre"/>
                          <a:cs typeface="David Libre"/>
                          <a:sym typeface="David Libre"/>
                        </a:rPr>
                        <a:t>73; 65%</a:t>
                      </a:r>
                      <a:endParaRPr lang="en-US" sz="1100"/>
                    </a:p>
                  </a:txBody>
                  <a:tcPr marL="190500" marR="190500" marT="190500" marB="190500" anchor="ctr">
                    <a:lnL w="38100" cap="flat" cmpd="sng" algn="ctr">
                      <a:solidFill>
                        <a:srgbClr val="3D4AC9"/>
                      </a:solidFill>
                      <a:prstDash val="solid"/>
                      <a:round/>
                      <a:headEnd type="none" w="med" len="med"/>
                      <a:tailEnd type="none" w="med" len="med"/>
                    </a:lnL>
                    <a:lnR w="38100" cap="flat" cmpd="sng" algn="ctr">
                      <a:solidFill>
                        <a:srgbClr val="3D4AC9"/>
                      </a:solidFill>
                      <a:prstDash val="solid"/>
                      <a:round/>
                      <a:headEnd type="none" w="med" len="med"/>
                      <a:tailEnd type="none" w="med" len="med"/>
                    </a:lnR>
                    <a:lnT w="38100" cap="flat" cmpd="sng" algn="ctr">
                      <a:solidFill>
                        <a:srgbClr val="3D4AC9"/>
                      </a:solidFill>
                      <a:prstDash val="solid"/>
                      <a:round/>
                      <a:headEnd type="none" w="med" len="med"/>
                      <a:tailEnd type="none" w="med" len="med"/>
                    </a:lnT>
                    <a:lnB w="38100" cap="flat" cmpd="sng" algn="ctr">
                      <a:solidFill>
                        <a:srgbClr val="3D4AC9"/>
                      </a:solidFill>
                      <a:prstDash val="solid"/>
                      <a:round/>
                      <a:headEnd type="none" w="med" len="med"/>
                      <a:tailEnd type="none" w="med" len="med"/>
                    </a:lnB>
                  </a:tcPr>
                </a:tc>
                <a:tc>
                  <a:txBody>
                    <a:bodyPr/>
                    <a:lstStyle/>
                    <a:p>
                      <a:pPr algn="ctr" rtl="1">
                        <a:lnSpc>
                          <a:spcPts val="4619"/>
                        </a:lnSpc>
                        <a:defRPr/>
                      </a:pPr>
                      <a:r>
                        <a:rPr lang="he-IL" sz="3299" b="1" dirty="0">
                          <a:solidFill>
                            <a:srgbClr val="2C4F40"/>
                          </a:solidFill>
                          <a:latin typeface="David Libre Bold"/>
                          <a:ea typeface="David Libre Bold"/>
                          <a:cs typeface="David Libre Bold"/>
                          <a:sym typeface="David Libre Bold"/>
                          <a:rtl/>
                        </a:rPr>
                        <a:t>ללמוד עם הטכנולוגיה</a:t>
                      </a:r>
                      <a:endParaRPr lang="en-US" sz="1100" dirty="0"/>
                    </a:p>
                    <a:p>
                      <a:pPr algn="ctr">
                        <a:lnSpc>
                          <a:spcPts val="4619"/>
                        </a:lnSpc>
                      </a:pPr>
                      <a:r>
                        <a:rPr lang="en-US" sz="3299" b="1" dirty="0">
                          <a:solidFill>
                            <a:srgbClr val="2C4F40"/>
                          </a:solidFill>
                          <a:latin typeface="David Libre Bold"/>
                          <a:ea typeface="David Libre Bold"/>
                          <a:cs typeface="David Libre Bold"/>
                          <a:sym typeface="David Libre Bold"/>
                        </a:rPr>
                        <a:t>learning with</a:t>
                      </a:r>
                    </a:p>
                  </a:txBody>
                  <a:tcPr marL="190500" marR="190500" marT="190500" marB="190500" anchor="ctr">
                    <a:lnL w="38100" cap="flat" cmpd="sng" algn="ctr">
                      <a:solidFill>
                        <a:srgbClr val="3D4AC9"/>
                      </a:solidFill>
                      <a:prstDash val="solid"/>
                      <a:round/>
                      <a:headEnd type="none" w="med" len="med"/>
                      <a:tailEnd type="none" w="med" len="med"/>
                    </a:lnL>
                    <a:lnR w="38100" cap="flat" cmpd="sng" algn="ctr">
                      <a:solidFill>
                        <a:srgbClr val="3D4AC9"/>
                      </a:solidFill>
                      <a:prstDash val="solid"/>
                      <a:round/>
                      <a:headEnd type="none" w="med" len="med"/>
                      <a:tailEnd type="none" w="med" len="med"/>
                    </a:lnR>
                    <a:lnT w="38100" cap="flat" cmpd="sng" algn="ctr">
                      <a:solidFill>
                        <a:srgbClr val="3D4AC9"/>
                      </a:solidFill>
                      <a:prstDash val="solid"/>
                      <a:round/>
                      <a:headEnd type="none" w="med" len="med"/>
                      <a:tailEnd type="none" w="med" len="med"/>
                    </a:lnT>
                    <a:lnB w="38100" cap="flat" cmpd="sng" algn="ctr">
                      <a:solidFill>
                        <a:srgbClr val="3D4AC9"/>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3" name="Freeform 3"/>
          <p:cNvSpPr/>
          <p:nvPr/>
        </p:nvSpPr>
        <p:spPr>
          <a:xfrm>
            <a:off x="609600" y="405589"/>
            <a:ext cx="1907768" cy="2393824"/>
          </a:xfrm>
          <a:custGeom>
            <a:avLst/>
            <a:gdLst/>
            <a:ahLst/>
            <a:cxnLst/>
            <a:rect l="l" t="t" r="r" b="b"/>
            <a:pathLst>
              <a:path w="2441168" h="2963481">
                <a:moveTo>
                  <a:pt x="0" y="0"/>
                </a:moveTo>
                <a:lnTo>
                  <a:pt x="2441168" y="0"/>
                </a:lnTo>
                <a:lnTo>
                  <a:pt x="2441168" y="2963481"/>
                </a:lnTo>
                <a:lnTo>
                  <a:pt x="0" y="296348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TextBox 4"/>
          <p:cNvSpPr txBox="1"/>
          <p:nvPr/>
        </p:nvSpPr>
        <p:spPr>
          <a:xfrm>
            <a:off x="3352801" y="405589"/>
            <a:ext cx="14358930" cy="757772"/>
          </a:xfrm>
          <a:prstGeom prst="rect">
            <a:avLst/>
          </a:prstGeom>
        </p:spPr>
        <p:txBody>
          <a:bodyPr wrap="square" lIns="0" tIns="0" rIns="0" bIns="0" rtlCol="0" anchor="t">
            <a:spAutoFit/>
          </a:bodyPr>
          <a:lstStyle/>
          <a:p>
            <a:pPr algn="ctr" rtl="1">
              <a:lnSpc>
                <a:spcPts val="6299"/>
              </a:lnSpc>
            </a:pPr>
            <a:r>
              <a:rPr lang="he-IL" sz="4499" b="1" dirty="0">
                <a:solidFill>
                  <a:srgbClr val="00B0F0"/>
                </a:solidFill>
                <a:latin typeface="David Libre Bold"/>
                <a:ea typeface="David Libre Bold"/>
                <a:cs typeface="David Libre Bold"/>
                <a:sym typeface="David Libre Bold"/>
                <a:rtl/>
              </a:rPr>
              <a:t>ממצאי המחקר-סוגי טכנולוגיות שנמצאו בראיונות ובתצפיות</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701170" y="4800917"/>
            <a:ext cx="18288000" cy="602344"/>
          </a:xfrm>
          <a:prstGeom prst="rect">
            <a:avLst/>
          </a:prstGeom>
        </p:spPr>
        <p:txBody>
          <a:bodyPr lIns="0" tIns="0" rIns="0" bIns="0" rtlCol="0" anchor="t">
            <a:spAutoFit/>
          </a:bodyPr>
          <a:lstStyle/>
          <a:p>
            <a:pPr marL="777238" lvl="1" indent="-388619" algn="r" rtl="1">
              <a:lnSpc>
                <a:spcPts val="5039"/>
              </a:lnSpc>
              <a:buFont typeface="Arial"/>
              <a:buChar char="•"/>
            </a:pPr>
            <a:r>
              <a:rPr lang="he-IL" sz="3599" dirty="0">
                <a:solidFill>
                  <a:srgbClr val="000000"/>
                </a:solidFill>
                <a:latin typeface="David Libre"/>
                <a:ea typeface="David Libre"/>
                <a:cs typeface="David Libre"/>
                <a:sym typeface="David Libre"/>
                <a:rtl/>
              </a:rPr>
              <a:t>"המרחב מזמין רגע לעצור ולשאול איך ללמד" (</a:t>
            </a:r>
            <a:r>
              <a:rPr lang="he-IL" sz="3599" dirty="0" smtClean="0">
                <a:solidFill>
                  <a:srgbClr val="000000"/>
                </a:solidFill>
                <a:latin typeface="David Libre"/>
                <a:ea typeface="David Libre"/>
                <a:cs typeface="David Libre"/>
                <a:sym typeface="David Libre"/>
                <a:rtl/>
              </a:rPr>
              <a:t>א'</a:t>
            </a:r>
            <a:r>
              <a:rPr lang="he-IL" sz="3599" dirty="0" smtClean="0">
                <a:solidFill>
                  <a:srgbClr val="000000"/>
                </a:solidFill>
                <a:latin typeface="David Libre"/>
                <a:ea typeface="David Libre"/>
                <a:cs typeface="David Libre"/>
                <a:sym typeface="David Libre"/>
                <a:rtl/>
              </a:rPr>
              <a:t>)</a:t>
            </a:r>
            <a:endParaRPr lang="he-IL" sz="3599" dirty="0">
              <a:solidFill>
                <a:srgbClr val="000000"/>
              </a:solidFill>
              <a:latin typeface="David Libre"/>
              <a:ea typeface="David Libre"/>
              <a:cs typeface="David Libre"/>
              <a:sym typeface="David Libre"/>
              <a:rtl/>
            </a:endParaRPr>
          </a:p>
        </p:txBody>
      </p:sp>
      <p:sp>
        <p:nvSpPr>
          <p:cNvPr id="3" name="TextBox 3"/>
          <p:cNvSpPr txBox="1"/>
          <p:nvPr/>
        </p:nvSpPr>
        <p:spPr>
          <a:xfrm>
            <a:off x="773906" y="2867990"/>
            <a:ext cx="15812924" cy="1270635"/>
          </a:xfrm>
          <a:prstGeom prst="rect">
            <a:avLst/>
          </a:prstGeom>
        </p:spPr>
        <p:txBody>
          <a:bodyPr lIns="0" tIns="0" rIns="0" bIns="0" rtlCol="0" anchor="t">
            <a:spAutoFit/>
          </a:bodyPr>
          <a:lstStyle/>
          <a:p>
            <a:pPr marL="777238" lvl="1" indent="-388619" algn="r" rtl="1">
              <a:lnSpc>
                <a:spcPts val="5039"/>
              </a:lnSpc>
              <a:buFont typeface="Arial"/>
              <a:buChar char="•"/>
            </a:pPr>
            <a:r>
              <a:rPr lang="he-IL" sz="3599" dirty="0">
                <a:solidFill>
                  <a:srgbClr val="000000"/>
                </a:solidFill>
                <a:latin typeface="David Libre"/>
                <a:ea typeface="David Libre"/>
                <a:cs typeface="David Libre"/>
                <a:sym typeface="David Libre"/>
                <a:rtl/>
              </a:rPr>
              <a:t>"הטכנולוגיה עצמה מזמינה אותי; אם הייתי בחדר אחר, אולי הייתי עושה פעילויות אחרות" (</a:t>
            </a:r>
            <a:r>
              <a:rPr lang="he-IL" sz="3599" dirty="0" smtClean="0">
                <a:solidFill>
                  <a:srgbClr val="000000"/>
                </a:solidFill>
                <a:latin typeface="David Libre"/>
                <a:ea typeface="David Libre"/>
                <a:cs typeface="David Libre"/>
                <a:sym typeface="David Libre"/>
                <a:rtl/>
              </a:rPr>
              <a:t>ש')</a:t>
            </a:r>
            <a:endParaRPr lang="he-IL" sz="3599" dirty="0">
              <a:solidFill>
                <a:srgbClr val="000000"/>
              </a:solidFill>
              <a:latin typeface="David Libre"/>
              <a:ea typeface="David Libre"/>
              <a:cs typeface="David Libre"/>
              <a:sym typeface="David Libre"/>
              <a:rtl/>
            </a:endParaRPr>
          </a:p>
        </p:txBody>
      </p:sp>
      <p:sp>
        <p:nvSpPr>
          <p:cNvPr id="4" name="TextBox 4"/>
          <p:cNvSpPr txBox="1"/>
          <p:nvPr/>
        </p:nvSpPr>
        <p:spPr>
          <a:xfrm>
            <a:off x="0" y="667715"/>
            <a:ext cx="17907000" cy="1565685"/>
          </a:xfrm>
          <a:prstGeom prst="rect">
            <a:avLst/>
          </a:prstGeom>
        </p:spPr>
        <p:txBody>
          <a:bodyPr wrap="square" lIns="0" tIns="0" rIns="0" bIns="0" rtlCol="0" anchor="t">
            <a:spAutoFit/>
          </a:bodyPr>
          <a:lstStyle/>
          <a:p>
            <a:pPr algn="ctr" rtl="1">
              <a:lnSpc>
                <a:spcPts val="6299"/>
              </a:lnSpc>
              <a:spcBef>
                <a:spcPct val="0"/>
              </a:spcBef>
            </a:pPr>
            <a:r>
              <a:rPr lang="he-IL" sz="4499" b="1" dirty="0">
                <a:solidFill>
                  <a:srgbClr val="1133AD"/>
                </a:solidFill>
                <a:latin typeface="David Libre Bold"/>
                <a:ea typeface="David Libre Bold"/>
                <a:cs typeface="David Libre Bold"/>
                <a:sym typeface="David Libre Bold"/>
                <a:rtl/>
              </a:rPr>
              <a:t> </a:t>
            </a:r>
            <a:r>
              <a:rPr lang="he-IL" sz="4499" b="1" dirty="0">
                <a:solidFill>
                  <a:srgbClr val="00B0F0"/>
                </a:solidFill>
                <a:latin typeface="David Libre Bold"/>
                <a:ea typeface="David Libre Bold"/>
                <a:cs typeface="David Libre Bold"/>
                <a:sym typeface="David Libre Bold"/>
                <a:rtl/>
              </a:rPr>
              <a:t>תפקיד מרחבי למידה גמישים בעידוד שילוב </a:t>
            </a:r>
            <a:r>
              <a:rPr lang="he-IL" sz="4499" b="1" dirty="0" smtClean="0">
                <a:solidFill>
                  <a:srgbClr val="00B0F0"/>
                </a:solidFill>
                <a:latin typeface="David Libre Bold"/>
                <a:ea typeface="David Libre Bold"/>
                <a:cs typeface="David Libre Bold"/>
                <a:sym typeface="David Libre Bold"/>
                <a:rtl/>
              </a:rPr>
              <a:t>טכנולוגיות</a:t>
            </a:r>
          </a:p>
          <a:p>
            <a:pPr algn="ctr" rtl="1">
              <a:lnSpc>
                <a:spcPts val="6299"/>
              </a:lnSpc>
              <a:spcBef>
                <a:spcPct val="0"/>
              </a:spcBef>
            </a:pPr>
            <a:r>
              <a:rPr lang="he-IL" sz="4499" b="1" dirty="0" smtClean="0">
                <a:solidFill>
                  <a:srgbClr val="00B0F0"/>
                </a:solidFill>
                <a:latin typeface="David Libre Bold"/>
                <a:ea typeface="David Libre Bold"/>
                <a:cs typeface="David Libre Bold"/>
                <a:sym typeface="David Libre Bold"/>
                <a:rtl/>
              </a:rPr>
              <a:t> </a:t>
            </a:r>
            <a:r>
              <a:rPr lang="he-IL" sz="4499" b="1" dirty="0">
                <a:solidFill>
                  <a:srgbClr val="00B0F0"/>
                </a:solidFill>
                <a:latin typeface="David Libre Bold"/>
                <a:ea typeface="David Libre Bold"/>
                <a:cs typeface="David Libre Bold"/>
                <a:sym typeface="David Libre Bold"/>
                <a:rtl/>
              </a:rPr>
              <a:t>וחשיבה </a:t>
            </a:r>
            <a:r>
              <a:rPr lang="he-IL" sz="4499" b="1" dirty="0" smtClean="0">
                <a:solidFill>
                  <a:srgbClr val="00B0F0"/>
                </a:solidFill>
                <a:latin typeface="David Libre Bold"/>
                <a:ea typeface="David Libre Bold"/>
                <a:cs typeface="David Libre Bold"/>
                <a:sym typeface="David Libre Bold"/>
                <a:rtl/>
              </a:rPr>
              <a:t>מחדש  </a:t>
            </a:r>
            <a:r>
              <a:rPr lang="he-IL" sz="4499" b="1" dirty="0">
                <a:solidFill>
                  <a:srgbClr val="00B0F0"/>
                </a:solidFill>
                <a:latin typeface="David Libre Bold"/>
                <a:ea typeface="David Libre Bold"/>
                <a:cs typeface="David Libre Bold"/>
                <a:sym typeface="David Libre Bold"/>
                <a:rtl/>
              </a:rPr>
              <a:t>על </a:t>
            </a:r>
            <a:r>
              <a:rPr lang="he-IL" sz="4499" b="1" dirty="0" smtClean="0">
                <a:solidFill>
                  <a:srgbClr val="00B0F0"/>
                </a:solidFill>
                <a:latin typeface="David Libre Bold"/>
                <a:ea typeface="David Libre Bold"/>
                <a:cs typeface="David Libre Bold"/>
                <a:sym typeface="David Libre Bold"/>
                <a:rtl/>
              </a:rPr>
              <a:t>פדגוגיה</a:t>
            </a:r>
            <a:endParaRPr lang="he-IL" sz="4499" b="1" dirty="0">
              <a:solidFill>
                <a:srgbClr val="00B0F0"/>
              </a:solidFill>
              <a:latin typeface="David Libre Bold"/>
              <a:ea typeface="David Libre Bold"/>
              <a:cs typeface="David Libre Bold"/>
              <a:sym typeface="David Libre Bold"/>
              <a:rtl/>
            </a:endParaRPr>
          </a:p>
        </p:txBody>
      </p:sp>
      <p:sp>
        <p:nvSpPr>
          <p:cNvPr id="5" name="Freeform 5"/>
          <p:cNvSpPr/>
          <p:nvPr/>
        </p:nvSpPr>
        <p:spPr>
          <a:xfrm>
            <a:off x="772326" y="4666486"/>
            <a:ext cx="4509464" cy="5235953"/>
          </a:xfrm>
          <a:custGeom>
            <a:avLst/>
            <a:gdLst/>
            <a:ahLst/>
            <a:cxnLst/>
            <a:rect l="l" t="t" r="r" b="b"/>
            <a:pathLst>
              <a:path w="4509464" h="5235953">
                <a:moveTo>
                  <a:pt x="0" y="0"/>
                </a:moveTo>
                <a:lnTo>
                  <a:pt x="4509465" y="0"/>
                </a:lnTo>
                <a:lnTo>
                  <a:pt x="4509465" y="5235953"/>
                </a:lnTo>
                <a:lnTo>
                  <a:pt x="0" y="5235953"/>
                </a:lnTo>
                <a:lnTo>
                  <a:pt x="0" y="0"/>
                </a:lnTo>
                <a:close/>
              </a:path>
            </a:pathLst>
          </a:custGeom>
          <a:blipFill>
            <a:blip r:embed="rId3"/>
            <a:stretch>
              <a:fillRect/>
            </a:stretch>
          </a:blipFill>
        </p:spPr>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p:cNvGraphicFramePr>
            <a:graphicFrameLocks noGrp="1"/>
          </p:cNvGraphicFramePr>
          <p:nvPr/>
        </p:nvGraphicFramePr>
        <p:xfrm>
          <a:off x="3513817" y="1733636"/>
          <a:ext cx="12814710" cy="8239904"/>
        </p:xfrm>
        <a:graphic>
          <a:graphicData uri="http://schemas.openxmlformats.org/drawingml/2006/table">
            <a:tbl>
              <a:tblPr/>
              <a:tblGrid>
                <a:gridCol w="4271570">
                  <a:extLst>
                    <a:ext uri="{9D8B030D-6E8A-4147-A177-3AD203B41FA5}">
                      <a16:colId xmlns:a16="http://schemas.microsoft.com/office/drawing/2014/main" val="20000"/>
                    </a:ext>
                  </a:extLst>
                </a:gridCol>
                <a:gridCol w="4271570">
                  <a:extLst>
                    <a:ext uri="{9D8B030D-6E8A-4147-A177-3AD203B41FA5}">
                      <a16:colId xmlns:a16="http://schemas.microsoft.com/office/drawing/2014/main" val="20001"/>
                    </a:ext>
                  </a:extLst>
                </a:gridCol>
                <a:gridCol w="4271570">
                  <a:extLst>
                    <a:ext uri="{9D8B030D-6E8A-4147-A177-3AD203B41FA5}">
                      <a16:colId xmlns:a16="http://schemas.microsoft.com/office/drawing/2014/main" val="20002"/>
                    </a:ext>
                  </a:extLst>
                </a:gridCol>
              </a:tblGrid>
              <a:tr h="2701837">
                <a:tc>
                  <a:txBody>
                    <a:bodyPr/>
                    <a:lstStyle/>
                    <a:p>
                      <a:pPr algn="ctr" rtl="1">
                        <a:lnSpc>
                          <a:spcPts val="4619"/>
                        </a:lnSpc>
                        <a:defRPr/>
                      </a:pPr>
                      <a:r>
                        <a:rPr lang="he-IL" sz="3299" b="1">
                          <a:solidFill>
                            <a:srgbClr val="2C4F40"/>
                          </a:solidFill>
                          <a:latin typeface="David Libre Bold"/>
                          <a:ea typeface="David Libre Bold"/>
                          <a:cs typeface="David Libre Bold"/>
                          <a:sym typeface="David Libre Bold"/>
                          <a:rtl/>
                        </a:rPr>
                        <a:t>מספר ואחוז ההיגדים בתצפיות</a:t>
                      </a:r>
                      <a:endParaRPr lang="en-US" sz="1100"/>
                    </a:p>
                    <a:p>
                      <a:pPr algn="ctr">
                        <a:lnSpc>
                          <a:spcPts val="4619"/>
                        </a:lnSpc>
                      </a:pPr>
                      <a:r>
                        <a:rPr lang="en-US" sz="3299" b="1">
                          <a:solidFill>
                            <a:srgbClr val="2C4F40"/>
                          </a:solidFill>
                          <a:latin typeface="David Libre Bold"/>
                          <a:ea typeface="David Libre Bold"/>
                          <a:cs typeface="David Libre Bold"/>
                          <a:sym typeface="David Libre Bold"/>
                        </a:rPr>
                        <a:t>N=19</a:t>
                      </a:r>
                    </a:p>
                  </a:txBody>
                  <a:tcPr marL="190500" marR="190500" marT="190500" marB="190500" anchor="ctr">
                    <a:lnL w="38100" cap="flat" cmpd="sng" algn="ctr">
                      <a:solidFill>
                        <a:srgbClr val="3D4AC9"/>
                      </a:solidFill>
                      <a:prstDash val="solid"/>
                      <a:round/>
                      <a:headEnd type="none" w="med" len="med"/>
                      <a:tailEnd type="none" w="med" len="med"/>
                    </a:lnL>
                    <a:lnR w="38100" cap="flat" cmpd="sng" algn="ctr">
                      <a:solidFill>
                        <a:srgbClr val="3D4AC9"/>
                      </a:solidFill>
                      <a:prstDash val="solid"/>
                      <a:round/>
                      <a:headEnd type="none" w="med" len="med"/>
                      <a:tailEnd type="none" w="med" len="med"/>
                    </a:lnR>
                    <a:lnT w="38100" cap="flat" cmpd="sng" algn="ctr">
                      <a:solidFill>
                        <a:srgbClr val="3D4AC9"/>
                      </a:solidFill>
                      <a:prstDash val="solid"/>
                      <a:round/>
                      <a:headEnd type="none" w="med" len="med"/>
                      <a:tailEnd type="none" w="med" len="med"/>
                    </a:lnT>
                    <a:lnB w="38100" cap="flat" cmpd="sng" algn="ctr">
                      <a:solidFill>
                        <a:srgbClr val="3D4AC9"/>
                      </a:solidFill>
                      <a:prstDash val="solid"/>
                      <a:round/>
                      <a:headEnd type="none" w="med" len="med"/>
                      <a:tailEnd type="none" w="med" len="med"/>
                    </a:lnB>
                  </a:tcPr>
                </a:tc>
                <a:tc>
                  <a:txBody>
                    <a:bodyPr/>
                    <a:lstStyle/>
                    <a:p>
                      <a:pPr algn="ctr">
                        <a:lnSpc>
                          <a:spcPts val="4619"/>
                        </a:lnSpc>
                        <a:defRPr/>
                      </a:pPr>
                      <a:r>
                        <a:rPr lang="he-IL" sz="3299" b="1">
                          <a:solidFill>
                            <a:srgbClr val="2C4F40"/>
                          </a:solidFill>
                          <a:latin typeface="David Libre Bold"/>
                          <a:ea typeface="David Libre Bold"/>
                          <a:cs typeface="David Libre Bold"/>
                          <a:sym typeface="David Libre Bold"/>
                          <a:rtl/>
                        </a:rPr>
                        <a:t>מספר ואחוז ההיגדים בראיונות</a:t>
                      </a:r>
                      <a:endParaRPr lang="en-US" sz="1100"/>
                    </a:p>
                    <a:p>
                      <a:pPr algn="ctr">
                        <a:lnSpc>
                          <a:spcPts val="4619"/>
                        </a:lnSpc>
                      </a:pPr>
                      <a:r>
                        <a:rPr lang="en-US" sz="3299" b="1">
                          <a:solidFill>
                            <a:srgbClr val="000000"/>
                          </a:solidFill>
                          <a:latin typeface="David Libre Bold"/>
                          <a:ea typeface="David Libre Bold"/>
                          <a:cs typeface="David Libre Bold"/>
                          <a:sym typeface="David Libre Bold"/>
                        </a:rPr>
                        <a:t>N=48</a:t>
                      </a:r>
                    </a:p>
                  </a:txBody>
                  <a:tcPr marL="190500" marR="190500" marT="190500" marB="190500" anchor="ctr">
                    <a:lnL w="38100" cap="flat" cmpd="sng" algn="ctr">
                      <a:solidFill>
                        <a:srgbClr val="3D4AC9"/>
                      </a:solidFill>
                      <a:prstDash val="solid"/>
                      <a:round/>
                      <a:headEnd type="none" w="med" len="med"/>
                      <a:tailEnd type="none" w="med" len="med"/>
                    </a:lnL>
                    <a:lnR w="38100" cap="flat" cmpd="sng" algn="ctr">
                      <a:solidFill>
                        <a:srgbClr val="3D4AC9"/>
                      </a:solidFill>
                      <a:prstDash val="solid"/>
                      <a:round/>
                      <a:headEnd type="none" w="med" len="med"/>
                      <a:tailEnd type="none" w="med" len="med"/>
                    </a:lnR>
                    <a:lnT w="38100" cap="flat" cmpd="sng" algn="ctr">
                      <a:solidFill>
                        <a:srgbClr val="3D4AC9"/>
                      </a:solidFill>
                      <a:prstDash val="solid"/>
                      <a:round/>
                      <a:headEnd type="none" w="med" len="med"/>
                      <a:tailEnd type="none" w="med" len="med"/>
                    </a:lnT>
                    <a:lnB w="38100" cap="flat" cmpd="sng" algn="ctr">
                      <a:solidFill>
                        <a:srgbClr val="3D4AC9"/>
                      </a:solidFill>
                      <a:prstDash val="solid"/>
                      <a:round/>
                      <a:headEnd type="none" w="med" len="med"/>
                      <a:tailEnd type="none" w="med" len="med"/>
                    </a:lnB>
                  </a:tcPr>
                </a:tc>
                <a:tc>
                  <a:txBody>
                    <a:bodyPr/>
                    <a:lstStyle/>
                    <a:p>
                      <a:pPr algn="ctr" rtl="1">
                        <a:lnSpc>
                          <a:spcPts val="4619"/>
                        </a:lnSpc>
                        <a:defRPr/>
                      </a:pPr>
                      <a:r>
                        <a:rPr lang="he-IL" sz="3299" b="1">
                          <a:solidFill>
                            <a:srgbClr val="2C4F40"/>
                          </a:solidFill>
                          <a:latin typeface="David Libre Bold"/>
                          <a:ea typeface="David Libre Bold"/>
                          <a:cs typeface="David Libre Bold"/>
                          <a:sym typeface="David Libre Bold"/>
                          <a:rtl/>
                        </a:rPr>
                        <a:t>רמות שיתופיות בין מלמדים</a:t>
                      </a:r>
                      <a:endParaRPr lang="en-US" sz="1100"/>
                    </a:p>
                  </a:txBody>
                  <a:tcPr marL="190500" marR="190500" marT="190500" marB="190500" anchor="ctr">
                    <a:lnL w="38100" cap="flat" cmpd="sng" algn="ctr">
                      <a:solidFill>
                        <a:srgbClr val="3D4AC9"/>
                      </a:solidFill>
                      <a:prstDash val="solid"/>
                      <a:round/>
                      <a:headEnd type="none" w="med" len="med"/>
                      <a:tailEnd type="none" w="med" len="med"/>
                    </a:lnL>
                    <a:lnR w="38100" cap="flat" cmpd="sng" algn="ctr">
                      <a:solidFill>
                        <a:srgbClr val="3D4AC9"/>
                      </a:solidFill>
                      <a:prstDash val="solid"/>
                      <a:round/>
                      <a:headEnd type="none" w="med" len="med"/>
                      <a:tailEnd type="none" w="med" len="med"/>
                    </a:lnR>
                    <a:lnT w="38100" cap="flat" cmpd="sng" algn="ctr">
                      <a:solidFill>
                        <a:srgbClr val="3D4AC9"/>
                      </a:solidFill>
                      <a:prstDash val="solid"/>
                      <a:round/>
                      <a:headEnd type="none" w="med" len="med"/>
                      <a:tailEnd type="none" w="med" len="med"/>
                    </a:lnT>
                    <a:lnB w="38100" cap="flat" cmpd="sng" algn="ctr">
                      <a:solidFill>
                        <a:srgbClr val="3D4AC9"/>
                      </a:solidFill>
                      <a:prstDash val="solid"/>
                      <a:round/>
                      <a:headEnd type="none" w="med" len="med"/>
                      <a:tailEnd type="none" w="med" len="med"/>
                    </a:lnB>
                  </a:tcPr>
                </a:tc>
                <a:extLst>
                  <a:ext uri="{0D108BD9-81ED-4DB2-BD59-A6C34878D82A}">
                    <a16:rowId xmlns:a16="http://schemas.microsoft.com/office/drawing/2014/main" val="10000"/>
                  </a:ext>
                </a:extLst>
              </a:tr>
              <a:tr h="2150553">
                <a:tc>
                  <a:txBody>
                    <a:bodyPr/>
                    <a:lstStyle/>
                    <a:p>
                      <a:pPr algn="ctr">
                        <a:lnSpc>
                          <a:spcPts val="5039"/>
                        </a:lnSpc>
                        <a:defRPr/>
                      </a:pPr>
                      <a:r>
                        <a:rPr lang="en-US" sz="3599">
                          <a:solidFill>
                            <a:srgbClr val="2C4F40"/>
                          </a:solidFill>
                          <a:latin typeface="David Libre"/>
                          <a:ea typeface="David Libre"/>
                          <a:cs typeface="David Libre"/>
                          <a:sym typeface="David Libre"/>
                        </a:rPr>
                        <a:t>0</a:t>
                      </a:r>
                      <a:endParaRPr lang="en-US" sz="1100"/>
                    </a:p>
                  </a:txBody>
                  <a:tcPr marL="190500" marR="190500" marT="190500" marB="190500" anchor="ctr">
                    <a:lnL w="38100" cap="flat" cmpd="sng" algn="ctr">
                      <a:solidFill>
                        <a:srgbClr val="3D4AC9"/>
                      </a:solidFill>
                      <a:prstDash val="solid"/>
                      <a:round/>
                      <a:headEnd type="none" w="med" len="med"/>
                      <a:tailEnd type="none" w="med" len="med"/>
                    </a:lnL>
                    <a:lnR w="38100" cap="flat" cmpd="sng" algn="ctr">
                      <a:solidFill>
                        <a:srgbClr val="3D4AC9"/>
                      </a:solidFill>
                      <a:prstDash val="solid"/>
                      <a:round/>
                      <a:headEnd type="none" w="med" len="med"/>
                      <a:tailEnd type="none" w="med" len="med"/>
                    </a:lnR>
                    <a:lnT w="38100" cap="flat" cmpd="sng" algn="ctr">
                      <a:solidFill>
                        <a:srgbClr val="3D4AC9"/>
                      </a:solidFill>
                      <a:prstDash val="solid"/>
                      <a:round/>
                      <a:headEnd type="none" w="med" len="med"/>
                      <a:tailEnd type="none" w="med" len="med"/>
                    </a:lnT>
                    <a:lnB w="38100" cap="flat" cmpd="sng" algn="ctr">
                      <a:solidFill>
                        <a:srgbClr val="3D4AC9"/>
                      </a:solidFill>
                      <a:prstDash val="solid"/>
                      <a:round/>
                      <a:headEnd type="none" w="med" len="med"/>
                      <a:tailEnd type="none" w="med" len="med"/>
                    </a:lnB>
                  </a:tcPr>
                </a:tc>
                <a:tc>
                  <a:txBody>
                    <a:bodyPr/>
                    <a:lstStyle/>
                    <a:p>
                      <a:pPr algn="ctr">
                        <a:lnSpc>
                          <a:spcPts val="5039"/>
                        </a:lnSpc>
                        <a:defRPr/>
                      </a:pPr>
                      <a:r>
                        <a:rPr lang="en-US" sz="3599">
                          <a:solidFill>
                            <a:srgbClr val="2C4F40"/>
                          </a:solidFill>
                          <a:latin typeface="David Libre"/>
                          <a:ea typeface="David Libre"/>
                          <a:cs typeface="David Libre"/>
                          <a:sym typeface="David Libre"/>
                        </a:rPr>
                        <a:t>16; 33%</a:t>
                      </a:r>
                      <a:endParaRPr lang="en-US" sz="1100"/>
                    </a:p>
                  </a:txBody>
                  <a:tcPr marL="190500" marR="190500" marT="190500" marB="190500" anchor="ctr">
                    <a:lnL w="38100" cap="flat" cmpd="sng" algn="ctr">
                      <a:solidFill>
                        <a:srgbClr val="3D4AC9"/>
                      </a:solidFill>
                      <a:prstDash val="solid"/>
                      <a:round/>
                      <a:headEnd type="none" w="med" len="med"/>
                      <a:tailEnd type="none" w="med" len="med"/>
                    </a:lnL>
                    <a:lnR w="38100" cap="flat" cmpd="sng" algn="ctr">
                      <a:solidFill>
                        <a:srgbClr val="3D4AC9"/>
                      </a:solidFill>
                      <a:prstDash val="solid"/>
                      <a:round/>
                      <a:headEnd type="none" w="med" len="med"/>
                      <a:tailEnd type="none" w="med" len="med"/>
                    </a:lnR>
                    <a:lnT w="38100" cap="flat" cmpd="sng" algn="ctr">
                      <a:solidFill>
                        <a:srgbClr val="3D4AC9"/>
                      </a:solidFill>
                      <a:prstDash val="solid"/>
                      <a:round/>
                      <a:headEnd type="none" w="med" len="med"/>
                      <a:tailEnd type="none" w="med" len="med"/>
                    </a:lnT>
                    <a:lnB w="38100" cap="flat" cmpd="sng" algn="ctr">
                      <a:solidFill>
                        <a:srgbClr val="3D4AC9"/>
                      </a:solidFill>
                      <a:prstDash val="solid"/>
                      <a:round/>
                      <a:headEnd type="none" w="med" len="med"/>
                      <a:tailEnd type="none" w="med" len="med"/>
                    </a:lnB>
                  </a:tcPr>
                </a:tc>
                <a:tc>
                  <a:txBody>
                    <a:bodyPr/>
                    <a:lstStyle/>
                    <a:p>
                      <a:pPr algn="ctr" rtl="1">
                        <a:lnSpc>
                          <a:spcPts val="4619"/>
                        </a:lnSpc>
                        <a:defRPr/>
                      </a:pPr>
                      <a:r>
                        <a:rPr lang="he-IL" sz="3299" b="1">
                          <a:solidFill>
                            <a:srgbClr val="2C4F40"/>
                          </a:solidFill>
                          <a:latin typeface="David Libre Bold"/>
                          <a:ea typeface="David Libre Bold"/>
                          <a:cs typeface="David Libre Bold"/>
                          <a:sym typeface="David Libre Bold"/>
                          <a:rtl/>
                        </a:rPr>
                        <a:t>שיתוף בידע</a:t>
                      </a:r>
                      <a:endParaRPr lang="en-US" sz="1100"/>
                    </a:p>
                    <a:p>
                      <a:pPr algn="ctr">
                        <a:lnSpc>
                          <a:spcPts val="4619"/>
                        </a:lnSpc>
                      </a:pPr>
                      <a:r>
                        <a:rPr lang="en-US" sz="3299" b="1">
                          <a:solidFill>
                            <a:srgbClr val="2C4F40"/>
                          </a:solidFill>
                          <a:latin typeface="David Libre Bold"/>
                          <a:ea typeface="David Libre Bold"/>
                          <a:cs typeface="David Libre Bold"/>
                          <a:sym typeface="David Libre Bold"/>
                        </a:rPr>
                        <a:t>Information Sharing</a:t>
                      </a:r>
                    </a:p>
                  </a:txBody>
                  <a:tcPr marL="190500" marR="190500" marT="190500" marB="190500" anchor="ctr">
                    <a:lnL w="38100" cap="flat" cmpd="sng" algn="ctr">
                      <a:solidFill>
                        <a:srgbClr val="3D4AC9"/>
                      </a:solidFill>
                      <a:prstDash val="solid"/>
                      <a:round/>
                      <a:headEnd type="none" w="med" len="med"/>
                      <a:tailEnd type="none" w="med" len="med"/>
                    </a:lnL>
                    <a:lnR w="38100" cap="flat" cmpd="sng" algn="ctr">
                      <a:solidFill>
                        <a:srgbClr val="3D4AC9"/>
                      </a:solidFill>
                      <a:prstDash val="solid"/>
                      <a:round/>
                      <a:headEnd type="none" w="med" len="med"/>
                      <a:tailEnd type="none" w="med" len="med"/>
                    </a:lnR>
                    <a:lnT w="38100" cap="flat" cmpd="sng" algn="ctr">
                      <a:solidFill>
                        <a:srgbClr val="3D4AC9"/>
                      </a:solidFill>
                      <a:prstDash val="solid"/>
                      <a:round/>
                      <a:headEnd type="none" w="med" len="med"/>
                      <a:tailEnd type="none" w="med" len="med"/>
                    </a:lnT>
                    <a:lnB w="38100" cap="flat" cmpd="sng" algn="ctr">
                      <a:solidFill>
                        <a:srgbClr val="3D4AC9"/>
                      </a:solidFill>
                      <a:prstDash val="solid"/>
                      <a:round/>
                      <a:headEnd type="none" w="med" len="med"/>
                      <a:tailEnd type="none" w="med" len="med"/>
                    </a:lnB>
                  </a:tcPr>
                </a:tc>
                <a:extLst>
                  <a:ext uri="{0D108BD9-81ED-4DB2-BD59-A6C34878D82A}">
                    <a16:rowId xmlns:a16="http://schemas.microsoft.com/office/drawing/2014/main" val="10001"/>
                  </a:ext>
                </a:extLst>
              </a:tr>
              <a:tr h="1693757">
                <a:tc>
                  <a:txBody>
                    <a:bodyPr/>
                    <a:lstStyle/>
                    <a:p>
                      <a:pPr algn="ctr">
                        <a:lnSpc>
                          <a:spcPts val="5039"/>
                        </a:lnSpc>
                        <a:defRPr/>
                      </a:pPr>
                      <a:r>
                        <a:rPr lang="en-US" sz="3599">
                          <a:solidFill>
                            <a:srgbClr val="2C4F40"/>
                          </a:solidFill>
                          <a:latin typeface="David Libre"/>
                          <a:ea typeface="David Libre"/>
                          <a:cs typeface="David Libre"/>
                          <a:sym typeface="David Libre"/>
                        </a:rPr>
                        <a:t>2; 11%</a:t>
                      </a:r>
                      <a:endParaRPr lang="en-US" sz="1100"/>
                    </a:p>
                  </a:txBody>
                  <a:tcPr marL="190500" marR="190500" marT="190500" marB="190500" anchor="ctr">
                    <a:lnL w="38100" cap="flat" cmpd="sng" algn="ctr">
                      <a:solidFill>
                        <a:srgbClr val="3D4AC9"/>
                      </a:solidFill>
                      <a:prstDash val="solid"/>
                      <a:round/>
                      <a:headEnd type="none" w="med" len="med"/>
                      <a:tailEnd type="none" w="med" len="med"/>
                    </a:lnL>
                    <a:lnR w="38100" cap="flat" cmpd="sng" algn="ctr">
                      <a:solidFill>
                        <a:srgbClr val="3D4AC9"/>
                      </a:solidFill>
                      <a:prstDash val="solid"/>
                      <a:round/>
                      <a:headEnd type="none" w="med" len="med"/>
                      <a:tailEnd type="none" w="med" len="med"/>
                    </a:lnR>
                    <a:lnT w="38100" cap="flat" cmpd="sng" algn="ctr">
                      <a:solidFill>
                        <a:srgbClr val="3D4AC9"/>
                      </a:solidFill>
                      <a:prstDash val="solid"/>
                      <a:round/>
                      <a:headEnd type="none" w="med" len="med"/>
                      <a:tailEnd type="none" w="med" len="med"/>
                    </a:lnT>
                    <a:lnB w="38100" cap="flat" cmpd="sng" algn="ctr">
                      <a:solidFill>
                        <a:srgbClr val="3D4AC9"/>
                      </a:solidFill>
                      <a:prstDash val="solid"/>
                      <a:round/>
                      <a:headEnd type="none" w="med" len="med"/>
                      <a:tailEnd type="none" w="med" len="med"/>
                    </a:lnB>
                  </a:tcPr>
                </a:tc>
                <a:tc>
                  <a:txBody>
                    <a:bodyPr/>
                    <a:lstStyle/>
                    <a:p>
                      <a:pPr algn="ctr">
                        <a:lnSpc>
                          <a:spcPts val="5039"/>
                        </a:lnSpc>
                        <a:defRPr/>
                      </a:pPr>
                      <a:r>
                        <a:rPr lang="en-US" sz="3599">
                          <a:solidFill>
                            <a:srgbClr val="2C4F40"/>
                          </a:solidFill>
                          <a:latin typeface="David Libre"/>
                          <a:ea typeface="David Libre"/>
                          <a:cs typeface="David Libre"/>
                          <a:sym typeface="David Libre"/>
                        </a:rPr>
                        <a:t>9; 19%</a:t>
                      </a:r>
                      <a:endParaRPr lang="en-US" sz="1100"/>
                    </a:p>
                  </a:txBody>
                  <a:tcPr marL="190500" marR="190500" marT="190500" marB="190500" anchor="ctr">
                    <a:lnL w="38100" cap="flat" cmpd="sng" algn="ctr">
                      <a:solidFill>
                        <a:srgbClr val="3D4AC9"/>
                      </a:solidFill>
                      <a:prstDash val="solid"/>
                      <a:round/>
                      <a:headEnd type="none" w="med" len="med"/>
                      <a:tailEnd type="none" w="med" len="med"/>
                    </a:lnL>
                    <a:lnR w="38100" cap="flat" cmpd="sng" algn="ctr">
                      <a:solidFill>
                        <a:srgbClr val="3D4AC9"/>
                      </a:solidFill>
                      <a:prstDash val="solid"/>
                      <a:round/>
                      <a:headEnd type="none" w="med" len="med"/>
                      <a:tailEnd type="none" w="med" len="med"/>
                    </a:lnR>
                    <a:lnT w="38100" cap="flat" cmpd="sng" algn="ctr">
                      <a:solidFill>
                        <a:srgbClr val="3D4AC9"/>
                      </a:solidFill>
                      <a:prstDash val="solid"/>
                      <a:round/>
                      <a:headEnd type="none" w="med" len="med"/>
                      <a:tailEnd type="none" w="med" len="med"/>
                    </a:lnT>
                    <a:lnB w="38100" cap="flat" cmpd="sng" algn="ctr">
                      <a:solidFill>
                        <a:srgbClr val="3D4AC9"/>
                      </a:solidFill>
                      <a:prstDash val="solid"/>
                      <a:round/>
                      <a:headEnd type="none" w="med" len="med"/>
                      <a:tailEnd type="none" w="med" len="med"/>
                    </a:lnB>
                  </a:tcPr>
                </a:tc>
                <a:tc>
                  <a:txBody>
                    <a:bodyPr/>
                    <a:lstStyle/>
                    <a:p>
                      <a:pPr algn="ctr" rtl="1">
                        <a:lnSpc>
                          <a:spcPts val="4619"/>
                        </a:lnSpc>
                        <a:defRPr/>
                      </a:pPr>
                      <a:r>
                        <a:rPr lang="he-IL" sz="3299" b="1">
                          <a:solidFill>
                            <a:srgbClr val="2C4F40"/>
                          </a:solidFill>
                          <a:latin typeface="David Libre Bold"/>
                          <a:ea typeface="David Libre Bold"/>
                          <a:cs typeface="David Libre Bold"/>
                          <a:sym typeface="David Libre Bold"/>
                          <a:rtl/>
                        </a:rPr>
                        <a:t>חלוקת תפקידים</a:t>
                      </a:r>
                      <a:endParaRPr lang="en-US" sz="1100"/>
                    </a:p>
                    <a:p>
                      <a:pPr algn="ctr">
                        <a:lnSpc>
                          <a:spcPts val="4619"/>
                        </a:lnSpc>
                      </a:pPr>
                      <a:r>
                        <a:rPr lang="en-US" sz="3299" b="1">
                          <a:solidFill>
                            <a:srgbClr val="2C4F40"/>
                          </a:solidFill>
                          <a:latin typeface="David Libre Bold"/>
                          <a:ea typeface="David Libre Bold"/>
                          <a:cs typeface="David Libre Bold"/>
                          <a:sym typeface="David Libre Bold"/>
                        </a:rPr>
                        <a:t>Cooperation</a:t>
                      </a:r>
                    </a:p>
                  </a:txBody>
                  <a:tcPr marL="190500" marR="190500" marT="190500" marB="190500" anchor="ctr">
                    <a:lnL w="38100" cap="flat" cmpd="sng" algn="ctr">
                      <a:solidFill>
                        <a:srgbClr val="3D4AC9"/>
                      </a:solidFill>
                      <a:prstDash val="solid"/>
                      <a:round/>
                      <a:headEnd type="none" w="med" len="med"/>
                      <a:tailEnd type="none" w="med" len="med"/>
                    </a:lnL>
                    <a:lnR w="38100" cap="flat" cmpd="sng" algn="ctr">
                      <a:solidFill>
                        <a:srgbClr val="3D4AC9"/>
                      </a:solidFill>
                      <a:prstDash val="solid"/>
                      <a:round/>
                      <a:headEnd type="none" w="med" len="med"/>
                      <a:tailEnd type="none" w="med" len="med"/>
                    </a:lnR>
                    <a:lnT w="38100" cap="flat" cmpd="sng" algn="ctr">
                      <a:solidFill>
                        <a:srgbClr val="3D4AC9"/>
                      </a:solidFill>
                      <a:prstDash val="solid"/>
                      <a:round/>
                      <a:headEnd type="none" w="med" len="med"/>
                      <a:tailEnd type="none" w="med" len="med"/>
                    </a:lnT>
                    <a:lnB w="38100" cap="flat" cmpd="sng" algn="ctr">
                      <a:solidFill>
                        <a:srgbClr val="3D4AC9"/>
                      </a:solidFill>
                      <a:prstDash val="solid"/>
                      <a:round/>
                      <a:headEnd type="none" w="med" len="med"/>
                      <a:tailEnd type="none" w="med" len="med"/>
                    </a:lnB>
                  </a:tcPr>
                </a:tc>
                <a:extLst>
                  <a:ext uri="{0D108BD9-81ED-4DB2-BD59-A6C34878D82A}">
                    <a16:rowId xmlns:a16="http://schemas.microsoft.com/office/drawing/2014/main" val="10002"/>
                  </a:ext>
                </a:extLst>
              </a:tr>
              <a:tr h="1693757">
                <a:tc>
                  <a:txBody>
                    <a:bodyPr/>
                    <a:lstStyle/>
                    <a:p>
                      <a:pPr algn="ctr">
                        <a:lnSpc>
                          <a:spcPts val="5039"/>
                        </a:lnSpc>
                        <a:defRPr/>
                      </a:pPr>
                      <a:r>
                        <a:rPr lang="en-US" sz="3599">
                          <a:solidFill>
                            <a:srgbClr val="2C4F40"/>
                          </a:solidFill>
                          <a:latin typeface="David Libre"/>
                          <a:ea typeface="David Libre"/>
                          <a:cs typeface="David Libre"/>
                          <a:sym typeface="David Libre"/>
                        </a:rPr>
                        <a:t>17; 89%</a:t>
                      </a:r>
                      <a:endParaRPr lang="en-US" sz="1100"/>
                    </a:p>
                  </a:txBody>
                  <a:tcPr marL="190500" marR="190500" marT="190500" marB="190500" anchor="ctr">
                    <a:lnL w="38100" cap="flat" cmpd="sng" algn="ctr">
                      <a:solidFill>
                        <a:srgbClr val="3D4AC9"/>
                      </a:solidFill>
                      <a:prstDash val="solid"/>
                      <a:round/>
                      <a:headEnd type="none" w="med" len="med"/>
                      <a:tailEnd type="none" w="med" len="med"/>
                    </a:lnL>
                    <a:lnR w="38100" cap="flat" cmpd="sng" algn="ctr">
                      <a:solidFill>
                        <a:srgbClr val="3D4AC9"/>
                      </a:solidFill>
                      <a:prstDash val="solid"/>
                      <a:round/>
                      <a:headEnd type="none" w="med" len="med"/>
                      <a:tailEnd type="none" w="med" len="med"/>
                    </a:lnR>
                    <a:lnT w="38100" cap="flat" cmpd="sng" algn="ctr">
                      <a:solidFill>
                        <a:srgbClr val="3D4AC9"/>
                      </a:solidFill>
                      <a:prstDash val="solid"/>
                      <a:round/>
                      <a:headEnd type="none" w="med" len="med"/>
                      <a:tailEnd type="none" w="med" len="med"/>
                    </a:lnT>
                    <a:lnB w="38100" cap="flat" cmpd="sng" algn="ctr">
                      <a:solidFill>
                        <a:srgbClr val="3D4AC9"/>
                      </a:solidFill>
                      <a:prstDash val="solid"/>
                      <a:round/>
                      <a:headEnd type="none" w="med" len="med"/>
                      <a:tailEnd type="none" w="med" len="med"/>
                    </a:lnB>
                  </a:tcPr>
                </a:tc>
                <a:tc>
                  <a:txBody>
                    <a:bodyPr/>
                    <a:lstStyle/>
                    <a:p>
                      <a:pPr algn="ctr">
                        <a:lnSpc>
                          <a:spcPts val="5039"/>
                        </a:lnSpc>
                        <a:defRPr/>
                      </a:pPr>
                      <a:r>
                        <a:rPr lang="en-US" sz="3599">
                          <a:solidFill>
                            <a:srgbClr val="2C4F40"/>
                          </a:solidFill>
                          <a:latin typeface="David Libre"/>
                          <a:ea typeface="David Libre"/>
                          <a:cs typeface="David Libre"/>
                          <a:sym typeface="David Libre"/>
                        </a:rPr>
                        <a:t>23; 48%</a:t>
                      </a:r>
                      <a:endParaRPr lang="en-US" sz="1100"/>
                    </a:p>
                  </a:txBody>
                  <a:tcPr marL="190500" marR="190500" marT="190500" marB="190500" anchor="ctr">
                    <a:lnL w="38100" cap="flat" cmpd="sng" algn="ctr">
                      <a:solidFill>
                        <a:srgbClr val="3D4AC9"/>
                      </a:solidFill>
                      <a:prstDash val="solid"/>
                      <a:round/>
                      <a:headEnd type="none" w="med" len="med"/>
                      <a:tailEnd type="none" w="med" len="med"/>
                    </a:lnL>
                    <a:lnR w="38100" cap="flat" cmpd="sng" algn="ctr">
                      <a:solidFill>
                        <a:srgbClr val="3D4AC9"/>
                      </a:solidFill>
                      <a:prstDash val="solid"/>
                      <a:round/>
                      <a:headEnd type="none" w="med" len="med"/>
                      <a:tailEnd type="none" w="med" len="med"/>
                    </a:lnR>
                    <a:lnT w="38100" cap="flat" cmpd="sng" algn="ctr">
                      <a:solidFill>
                        <a:srgbClr val="3D4AC9"/>
                      </a:solidFill>
                      <a:prstDash val="solid"/>
                      <a:round/>
                      <a:headEnd type="none" w="med" len="med"/>
                      <a:tailEnd type="none" w="med" len="med"/>
                    </a:lnT>
                    <a:lnB w="38100" cap="flat" cmpd="sng" algn="ctr">
                      <a:solidFill>
                        <a:srgbClr val="3D4AC9"/>
                      </a:solidFill>
                      <a:prstDash val="solid"/>
                      <a:round/>
                      <a:headEnd type="none" w="med" len="med"/>
                      <a:tailEnd type="none" w="med" len="med"/>
                    </a:lnB>
                  </a:tcPr>
                </a:tc>
                <a:tc>
                  <a:txBody>
                    <a:bodyPr/>
                    <a:lstStyle/>
                    <a:p>
                      <a:pPr algn="ctr" rtl="1">
                        <a:lnSpc>
                          <a:spcPts val="4619"/>
                        </a:lnSpc>
                        <a:defRPr/>
                      </a:pPr>
                      <a:r>
                        <a:rPr lang="he-IL" sz="3299" b="1">
                          <a:solidFill>
                            <a:srgbClr val="2C4F40"/>
                          </a:solidFill>
                          <a:latin typeface="David Libre Bold"/>
                          <a:ea typeface="David Libre Bold"/>
                          <a:cs typeface="David Libre Bold"/>
                          <a:sym typeface="David Libre Bold"/>
                          <a:rtl/>
                        </a:rPr>
                        <a:t>שיתוף פעולה</a:t>
                      </a:r>
                      <a:endParaRPr lang="en-US" sz="1100"/>
                    </a:p>
                    <a:p>
                      <a:pPr algn="ctr">
                        <a:lnSpc>
                          <a:spcPts val="4619"/>
                        </a:lnSpc>
                      </a:pPr>
                      <a:r>
                        <a:rPr lang="en-US" sz="3299" b="1">
                          <a:solidFill>
                            <a:srgbClr val="2C4F40"/>
                          </a:solidFill>
                          <a:latin typeface="David Libre Bold"/>
                          <a:ea typeface="David Libre Bold"/>
                          <a:cs typeface="David Libre Bold"/>
                          <a:sym typeface="David Libre Bold"/>
                        </a:rPr>
                        <a:t>collaboration</a:t>
                      </a:r>
                    </a:p>
                  </a:txBody>
                  <a:tcPr marL="190500" marR="190500" marT="190500" marB="190500" anchor="ctr">
                    <a:lnL w="38100" cap="flat" cmpd="sng" algn="ctr">
                      <a:solidFill>
                        <a:srgbClr val="3D4AC9"/>
                      </a:solidFill>
                      <a:prstDash val="solid"/>
                      <a:round/>
                      <a:headEnd type="none" w="med" len="med"/>
                      <a:tailEnd type="none" w="med" len="med"/>
                    </a:lnL>
                    <a:lnR w="38100" cap="flat" cmpd="sng" algn="ctr">
                      <a:solidFill>
                        <a:srgbClr val="3D4AC9"/>
                      </a:solidFill>
                      <a:prstDash val="solid"/>
                      <a:round/>
                      <a:headEnd type="none" w="med" len="med"/>
                      <a:tailEnd type="none" w="med" len="med"/>
                    </a:lnR>
                    <a:lnT w="38100" cap="flat" cmpd="sng" algn="ctr">
                      <a:solidFill>
                        <a:srgbClr val="3D4AC9"/>
                      </a:solidFill>
                      <a:prstDash val="solid"/>
                      <a:round/>
                      <a:headEnd type="none" w="med" len="med"/>
                      <a:tailEnd type="none" w="med" len="med"/>
                    </a:lnT>
                    <a:lnB w="38100" cap="flat" cmpd="sng" algn="ctr">
                      <a:solidFill>
                        <a:srgbClr val="3D4AC9"/>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3" name="TextBox 3"/>
          <p:cNvSpPr txBox="1"/>
          <p:nvPr/>
        </p:nvSpPr>
        <p:spPr>
          <a:xfrm>
            <a:off x="1174722" y="578802"/>
            <a:ext cx="16579878" cy="757772"/>
          </a:xfrm>
          <a:prstGeom prst="rect">
            <a:avLst/>
          </a:prstGeom>
        </p:spPr>
        <p:txBody>
          <a:bodyPr wrap="square" lIns="0" tIns="0" rIns="0" bIns="0" rtlCol="0" anchor="t">
            <a:spAutoFit/>
          </a:bodyPr>
          <a:lstStyle/>
          <a:p>
            <a:pPr algn="ctr" rtl="1">
              <a:lnSpc>
                <a:spcPts val="6299"/>
              </a:lnSpc>
            </a:pPr>
            <a:r>
              <a:rPr lang="he-IL" sz="4499" b="1" dirty="0">
                <a:solidFill>
                  <a:srgbClr val="00B0F0"/>
                </a:solidFill>
                <a:latin typeface="David Libre Bold"/>
                <a:ea typeface="David Libre Bold"/>
                <a:cs typeface="David Libre Bold"/>
                <a:sym typeface="David Libre Bold"/>
                <a:rtl/>
              </a:rPr>
              <a:t>ממצאי המחקר-רמות שיתופיות בין מלמדים שנמצאו בראיונות ובתצפיות</a:t>
            </a:r>
          </a:p>
        </p:txBody>
      </p:sp>
      <p:sp>
        <p:nvSpPr>
          <p:cNvPr id="4" name="Freeform 4"/>
          <p:cNvSpPr/>
          <p:nvPr/>
        </p:nvSpPr>
        <p:spPr>
          <a:xfrm>
            <a:off x="152400" y="1364854"/>
            <a:ext cx="1279760" cy="1507172"/>
          </a:xfrm>
          <a:custGeom>
            <a:avLst/>
            <a:gdLst/>
            <a:ahLst/>
            <a:cxnLst/>
            <a:rect l="l" t="t" r="r" b="b"/>
            <a:pathLst>
              <a:path w="1581677" h="1920093">
                <a:moveTo>
                  <a:pt x="0" y="0"/>
                </a:moveTo>
                <a:lnTo>
                  <a:pt x="1581677" y="0"/>
                </a:lnTo>
                <a:lnTo>
                  <a:pt x="1581677" y="1920093"/>
                </a:lnTo>
                <a:lnTo>
                  <a:pt x="0" y="192009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041138" y="4500854"/>
            <a:ext cx="6903996" cy="5195257"/>
          </a:xfrm>
          <a:custGeom>
            <a:avLst/>
            <a:gdLst/>
            <a:ahLst/>
            <a:cxnLst/>
            <a:rect l="l" t="t" r="r" b="b"/>
            <a:pathLst>
              <a:path w="6903996" h="5195257">
                <a:moveTo>
                  <a:pt x="0" y="0"/>
                </a:moveTo>
                <a:lnTo>
                  <a:pt x="6903996" y="0"/>
                </a:lnTo>
                <a:lnTo>
                  <a:pt x="6903996" y="5195257"/>
                </a:lnTo>
                <a:lnTo>
                  <a:pt x="0" y="5195257"/>
                </a:lnTo>
                <a:lnTo>
                  <a:pt x="0" y="0"/>
                </a:lnTo>
                <a:close/>
              </a:path>
            </a:pathLst>
          </a:custGeom>
          <a:blipFill>
            <a:blip r:embed="rId3"/>
            <a:stretch>
              <a:fillRect/>
            </a:stretch>
          </a:blipFill>
        </p:spPr>
      </p:sp>
      <p:sp>
        <p:nvSpPr>
          <p:cNvPr id="3" name="TextBox 3"/>
          <p:cNvSpPr txBox="1"/>
          <p:nvPr/>
        </p:nvSpPr>
        <p:spPr>
          <a:xfrm>
            <a:off x="1143000" y="2124708"/>
            <a:ext cx="16263073" cy="1908810"/>
          </a:xfrm>
          <a:prstGeom prst="rect">
            <a:avLst/>
          </a:prstGeom>
        </p:spPr>
        <p:txBody>
          <a:bodyPr lIns="0" tIns="0" rIns="0" bIns="0" rtlCol="0" anchor="t">
            <a:spAutoFit/>
          </a:bodyPr>
          <a:lstStyle/>
          <a:p>
            <a:pPr algn="r" rtl="1">
              <a:lnSpc>
                <a:spcPts val="5039"/>
              </a:lnSpc>
            </a:pPr>
            <a:r>
              <a:rPr lang="he-IL" sz="3599" dirty="0">
                <a:solidFill>
                  <a:srgbClr val="000000"/>
                </a:solidFill>
                <a:latin typeface="David Libre"/>
                <a:ea typeface="David Libre"/>
                <a:cs typeface="David Libre"/>
                <a:sym typeface="David Libre"/>
                <a:rtl/>
              </a:rPr>
              <a:t>"העובדה שהמרחב מאפשר תנועה עם הכיסאות מאפשרת לנו לסייע לתלמידים בו זמנית במהלך השיעור. במרחב שלנו, יש כמה חדרים באותו אזור - מרצה אחת יכולה לשבת עם קבוצה בחדר אחד, ואני </a:t>
            </a:r>
            <a:r>
              <a:rPr lang="he-IL" sz="3599" dirty="0" smtClean="0">
                <a:solidFill>
                  <a:srgbClr val="000000"/>
                </a:solidFill>
                <a:latin typeface="David Libre"/>
                <a:ea typeface="David Libre"/>
                <a:cs typeface="David Libre"/>
                <a:sym typeface="David Libre"/>
                <a:rtl/>
              </a:rPr>
              <a:t>יכולה </a:t>
            </a:r>
            <a:r>
              <a:rPr lang="he-IL" sz="3599" dirty="0">
                <a:solidFill>
                  <a:srgbClr val="000000"/>
                </a:solidFill>
                <a:latin typeface="David Libre"/>
                <a:ea typeface="David Libre"/>
                <a:cs typeface="David Libre"/>
                <a:sym typeface="David Libre"/>
                <a:rtl/>
              </a:rPr>
              <a:t>לעבוד עם קבוצה אחרת בחדר אחר" (</a:t>
            </a:r>
            <a:r>
              <a:rPr lang="he-IL" sz="3599" dirty="0" smtClean="0">
                <a:solidFill>
                  <a:srgbClr val="000000"/>
                </a:solidFill>
                <a:latin typeface="David Libre"/>
                <a:ea typeface="David Libre"/>
                <a:cs typeface="David Libre"/>
                <a:sym typeface="David Libre"/>
                <a:rtl/>
              </a:rPr>
              <a:t>ש')”</a:t>
            </a:r>
            <a:endParaRPr lang="he-IL" sz="3599" dirty="0">
              <a:solidFill>
                <a:srgbClr val="000000"/>
              </a:solidFill>
              <a:latin typeface="David Libre"/>
              <a:ea typeface="David Libre"/>
              <a:cs typeface="David Libre"/>
              <a:sym typeface="David Libre"/>
              <a:rtl/>
            </a:endParaRPr>
          </a:p>
        </p:txBody>
      </p:sp>
      <p:sp>
        <p:nvSpPr>
          <p:cNvPr id="4" name="TextBox 4"/>
          <p:cNvSpPr txBox="1"/>
          <p:nvPr/>
        </p:nvSpPr>
        <p:spPr>
          <a:xfrm>
            <a:off x="2362200" y="942975"/>
            <a:ext cx="13944600" cy="718145"/>
          </a:xfrm>
          <a:prstGeom prst="rect">
            <a:avLst/>
          </a:prstGeom>
        </p:spPr>
        <p:txBody>
          <a:bodyPr wrap="square" lIns="0" tIns="0" rIns="0" bIns="0" rtlCol="0" anchor="t">
            <a:spAutoFit/>
          </a:bodyPr>
          <a:lstStyle/>
          <a:p>
            <a:pPr algn="ctr" rtl="1">
              <a:lnSpc>
                <a:spcPts val="5599"/>
              </a:lnSpc>
              <a:spcBef>
                <a:spcPct val="0"/>
              </a:spcBef>
            </a:pPr>
            <a:r>
              <a:rPr lang="he-IL" sz="4500" b="1" dirty="0">
                <a:solidFill>
                  <a:srgbClr val="00B0F0"/>
                </a:solidFill>
                <a:latin typeface="David Libre Bold"/>
                <a:ea typeface="David Libre Bold"/>
                <a:cs typeface="David Libre Bold"/>
                <a:sym typeface="David Libre Bold"/>
                <a:rtl/>
              </a:rPr>
              <a:t>כיצד מרחבי למידה גמישים תומכים בשיתוף פעולה של מרצים</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p:cNvGraphicFramePr>
            <a:graphicFrameLocks noGrp="1"/>
          </p:cNvGraphicFramePr>
          <p:nvPr>
            <p:extLst>
              <p:ext uri="{D42A27DB-BD31-4B8C-83A1-F6EECF244321}">
                <p14:modId xmlns:p14="http://schemas.microsoft.com/office/powerpoint/2010/main" val="2346480892"/>
              </p:ext>
            </p:extLst>
          </p:nvPr>
        </p:nvGraphicFramePr>
        <p:xfrm>
          <a:off x="533400" y="2324100"/>
          <a:ext cx="17385110" cy="7372271"/>
        </p:xfrm>
        <a:graphic>
          <a:graphicData uri="http://schemas.openxmlformats.org/drawingml/2006/table">
            <a:tbl>
              <a:tblPr/>
              <a:tblGrid>
                <a:gridCol w="5975050">
                  <a:extLst>
                    <a:ext uri="{9D8B030D-6E8A-4147-A177-3AD203B41FA5}">
                      <a16:colId xmlns:a16="http://schemas.microsoft.com/office/drawing/2014/main" val="20000"/>
                    </a:ext>
                  </a:extLst>
                </a:gridCol>
                <a:gridCol w="6083536">
                  <a:extLst>
                    <a:ext uri="{9D8B030D-6E8A-4147-A177-3AD203B41FA5}">
                      <a16:colId xmlns:a16="http://schemas.microsoft.com/office/drawing/2014/main" val="20001"/>
                    </a:ext>
                  </a:extLst>
                </a:gridCol>
                <a:gridCol w="5326524">
                  <a:extLst>
                    <a:ext uri="{9D8B030D-6E8A-4147-A177-3AD203B41FA5}">
                      <a16:colId xmlns:a16="http://schemas.microsoft.com/office/drawing/2014/main" val="20002"/>
                    </a:ext>
                  </a:extLst>
                </a:gridCol>
              </a:tblGrid>
              <a:tr h="2420125">
                <a:tc>
                  <a:txBody>
                    <a:bodyPr/>
                    <a:lstStyle/>
                    <a:p>
                      <a:pPr algn="ctr" rtl="1">
                        <a:lnSpc>
                          <a:spcPts val="4619"/>
                        </a:lnSpc>
                        <a:defRPr/>
                      </a:pPr>
                      <a:endParaRPr lang="he-IL" sz="3299" b="1" dirty="0" smtClean="0">
                        <a:solidFill>
                          <a:srgbClr val="2C4F40"/>
                        </a:solidFill>
                        <a:latin typeface="David Libre Bold"/>
                        <a:ea typeface="David Libre Bold"/>
                        <a:cs typeface="David Libre Bold"/>
                        <a:sym typeface="David Libre Bold"/>
                        <a:rtl/>
                      </a:endParaRPr>
                    </a:p>
                    <a:p>
                      <a:pPr algn="ctr" rtl="1">
                        <a:lnSpc>
                          <a:spcPts val="4619"/>
                        </a:lnSpc>
                        <a:defRPr/>
                      </a:pPr>
                      <a:r>
                        <a:rPr lang="he-IL" sz="3299" b="1" dirty="0" smtClean="0">
                          <a:solidFill>
                            <a:srgbClr val="2C4F40"/>
                          </a:solidFill>
                          <a:latin typeface="David Libre Bold"/>
                          <a:ea typeface="David Libre Bold"/>
                          <a:cs typeface="David Libre Bold"/>
                          <a:sym typeface="David Libre Bold"/>
                          <a:rtl/>
                        </a:rPr>
                        <a:t>מספר ואחוז ההיגדים בתצפיות</a:t>
                      </a:r>
                      <a:endParaRPr lang="en-US" sz="1100" dirty="0" smtClean="0"/>
                    </a:p>
                    <a:p>
                      <a:pPr algn="ctr" rtl="1">
                        <a:lnSpc>
                          <a:spcPts val="4619"/>
                        </a:lnSpc>
                      </a:pPr>
                      <a:r>
                        <a:rPr lang="en-US" sz="3299" b="1" dirty="0" smtClean="0">
                          <a:solidFill>
                            <a:srgbClr val="2C4F40"/>
                          </a:solidFill>
                          <a:latin typeface="David Libre Bold"/>
                          <a:ea typeface="David Libre Bold"/>
                          <a:cs typeface="David Libre Bold"/>
                          <a:sym typeface="David Libre Bold"/>
                        </a:rPr>
                        <a:t>N=41</a:t>
                      </a:r>
                    </a:p>
                    <a:p>
                      <a:pPr algn="ctr" rtl="1">
                        <a:lnSpc>
                          <a:spcPts val="4619"/>
                        </a:lnSpc>
                        <a:defRPr/>
                      </a:pPr>
                      <a:endParaRPr lang="en-US" sz="3299" b="1" dirty="0">
                        <a:solidFill>
                          <a:srgbClr val="2C4F40"/>
                        </a:solidFill>
                        <a:latin typeface="David Libre Bold"/>
                        <a:ea typeface="David Libre Bold"/>
                        <a:cs typeface="David Libre Bold"/>
                        <a:sym typeface="David Libre Bold"/>
                      </a:endParaRPr>
                    </a:p>
                  </a:txBody>
                  <a:tcPr marL="190500" marR="190500" marT="190500" marB="190500" anchor="ctr">
                    <a:lnL w="38100" cap="flat" cmpd="sng" algn="ctr">
                      <a:solidFill>
                        <a:srgbClr val="3D4AC9"/>
                      </a:solidFill>
                      <a:prstDash val="solid"/>
                      <a:round/>
                      <a:headEnd type="none" w="med" len="med"/>
                      <a:tailEnd type="none" w="med" len="med"/>
                    </a:lnL>
                    <a:lnR w="38100" cap="flat" cmpd="sng" algn="ctr">
                      <a:solidFill>
                        <a:srgbClr val="3D4AC9"/>
                      </a:solidFill>
                      <a:prstDash val="solid"/>
                      <a:round/>
                      <a:headEnd type="none" w="med" len="med"/>
                      <a:tailEnd type="none" w="med" len="med"/>
                    </a:lnR>
                    <a:lnT w="38100" cap="flat" cmpd="sng" algn="ctr">
                      <a:solidFill>
                        <a:srgbClr val="3D4AC9"/>
                      </a:solidFill>
                      <a:prstDash val="solid"/>
                      <a:round/>
                      <a:headEnd type="none" w="med" len="med"/>
                      <a:tailEnd type="none" w="med" len="med"/>
                    </a:lnT>
                    <a:lnB w="38100" cap="flat" cmpd="sng" algn="ctr">
                      <a:solidFill>
                        <a:srgbClr val="3D4AC9"/>
                      </a:solidFill>
                      <a:prstDash val="solid"/>
                      <a:round/>
                      <a:headEnd type="none" w="med" len="med"/>
                      <a:tailEnd type="none" w="med" len="med"/>
                    </a:lnB>
                  </a:tcPr>
                </a:tc>
                <a:tc>
                  <a:txBody>
                    <a:bodyPr/>
                    <a:lstStyle/>
                    <a:p>
                      <a:pPr algn="ctr" rtl="1">
                        <a:lnSpc>
                          <a:spcPts val="4619"/>
                        </a:lnSpc>
                        <a:defRPr/>
                      </a:pPr>
                      <a:endParaRPr lang="he-IL" sz="3299" b="1" dirty="0" smtClean="0">
                        <a:solidFill>
                          <a:srgbClr val="2C4F40"/>
                        </a:solidFill>
                        <a:latin typeface="David Libre Bold"/>
                        <a:ea typeface="David Libre Bold"/>
                        <a:cs typeface="David Libre Bold"/>
                        <a:sym typeface="David Libre Bold"/>
                        <a:rtl/>
                      </a:endParaRPr>
                    </a:p>
                    <a:p>
                      <a:pPr algn="ctr" rtl="1">
                        <a:lnSpc>
                          <a:spcPts val="4619"/>
                        </a:lnSpc>
                        <a:defRPr/>
                      </a:pPr>
                      <a:r>
                        <a:rPr lang="he-IL" sz="3299" b="1" dirty="0" smtClean="0">
                          <a:solidFill>
                            <a:srgbClr val="2C4F40"/>
                          </a:solidFill>
                          <a:latin typeface="David Libre Bold"/>
                          <a:ea typeface="David Libre Bold"/>
                          <a:cs typeface="David Libre Bold"/>
                          <a:sym typeface="David Libre Bold"/>
                          <a:rtl/>
                        </a:rPr>
                        <a:t>מספר </a:t>
                      </a:r>
                      <a:r>
                        <a:rPr lang="he-IL" sz="3299" b="1" dirty="0">
                          <a:solidFill>
                            <a:srgbClr val="2C4F40"/>
                          </a:solidFill>
                          <a:latin typeface="David Libre Bold"/>
                          <a:ea typeface="David Libre Bold"/>
                          <a:cs typeface="David Libre Bold"/>
                          <a:sym typeface="David Libre Bold"/>
                          <a:rtl/>
                        </a:rPr>
                        <a:t>ואחוז ההיגדים בראיונות</a:t>
                      </a:r>
                      <a:endParaRPr lang="en-US" sz="1100" dirty="0"/>
                    </a:p>
                    <a:p>
                      <a:pPr algn="ctr" rtl="1">
                        <a:lnSpc>
                          <a:spcPts val="4619"/>
                        </a:lnSpc>
                      </a:pPr>
                      <a:r>
                        <a:rPr lang="en-US" sz="3299" b="1" dirty="0">
                          <a:solidFill>
                            <a:srgbClr val="2C4F40"/>
                          </a:solidFill>
                          <a:latin typeface="David Libre Bold"/>
                          <a:ea typeface="David Libre Bold"/>
                          <a:cs typeface="David Libre Bold"/>
                          <a:sym typeface="David Libre Bold"/>
                        </a:rPr>
                        <a:t>N=175</a:t>
                      </a:r>
                    </a:p>
                    <a:p>
                      <a:pPr algn="ctr" rtl="1">
                        <a:lnSpc>
                          <a:spcPts val="4619"/>
                        </a:lnSpc>
                      </a:pPr>
                      <a:endParaRPr lang="en-US" sz="3299" b="1" dirty="0">
                        <a:solidFill>
                          <a:srgbClr val="2C4F40"/>
                        </a:solidFill>
                        <a:latin typeface="David Libre Bold"/>
                        <a:ea typeface="David Libre Bold"/>
                        <a:cs typeface="David Libre Bold"/>
                        <a:sym typeface="David Libre Bold"/>
                      </a:endParaRPr>
                    </a:p>
                  </a:txBody>
                  <a:tcPr marL="190500" marR="190500" marT="190500" marB="190500" anchor="ctr">
                    <a:lnL w="38100" cap="flat" cmpd="sng" algn="ctr">
                      <a:solidFill>
                        <a:srgbClr val="3D4AC9"/>
                      </a:solidFill>
                      <a:prstDash val="solid"/>
                      <a:round/>
                      <a:headEnd type="none" w="med" len="med"/>
                      <a:tailEnd type="none" w="med" len="med"/>
                    </a:lnL>
                    <a:lnR w="38100" cap="flat" cmpd="sng" algn="ctr">
                      <a:solidFill>
                        <a:srgbClr val="3D4AC9"/>
                      </a:solidFill>
                      <a:prstDash val="solid"/>
                      <a:round/>
                      <a:headEnd type="none" w="med" len="med"/>
                      <a:tailEnd type="none" w="med" len="med"/>
                    </a:lnR>
                    <a:lnT w="38100" cap="flat" cmpd="sng" algn="ctr">
                      <a:solidFill>
                        <a:srgbClr val="3D4AC9"/>
                      </a:solidFill>
                      <a:prstDash val="solid"/>
                      <a:round/>
                      <a:headEnd type="none" w="med" len="med"/>
                      <a:tailEnd type="none" w="med" len="med"/>
                    </a:lnT>
                    <a:lnB w="38100" cap="flat" cmpd="sng" algn="ctr">
                      <a:solidFill>
                        <a:srgbClr val="3D4AC9"/>
                      </a:solidFill>
                      <a:prstDash val="solid"/>
                      <a:round/>
                      <a:headEnd type="none" w="med" len="med"/>
                      <a:tailEnd type="none" w="med" len="med"/>
                    </a:lnB>
                  </a:tcPr>
                </a:tc>
                <a:tc>
                  <a:txBody>
                    <a:bodyPr/>
                    <a:lstStyle/>
                    <a:p>
                      <a:pPr algn="ctr" rtl="1">
                        <a:lnSpc>
                          <a:spcPts val="4619"/>
                        </a:lnSpc>
                        <a:defRPr/>
                      </a:pPr>
                      <a:r>
                        <a:rPr lang="he-IL" sz="3299" b="1" dirty="0" smtClean="0">
                          <a:solidFill>
                            <a:srgbClr val="2C4F40"/>
                          </a:solidFill>
                          <a:latin typeface="David Libre Bold"/>
                          <a:ea typeface="David Libre Bold"/>
                          <a:cs typeface="David Libre Bold"/>
                          <a:sym typeface="David Libre Bold"/>
                          <a:rtl/>
                        </a:rPr>
                        <a:t>רמות שיתופיות בין לומדים</a:t>
                      </a:r>
                      <a:endParaRPr lang="en-US" sz="3299" b="1" dirty="0" smtClean="0">
                        <a:solidFill>
                          <a:srgbClr val="2C4F40"/>
                        </a:solidFill>
                        <a:latin typeface="David Libre Bold"/>
                        <a:ea typeface="David Libre Bold"/>
                        <a:cs typeface="David Libre Bold"/>
                        <a:sym typeface="David Libre Bold"/>
                      </a:endParaRPr>
                    </a:p>
                    <a:p>
                      <a:pPr algn="ctr" rtl="1">
                        <a:lnSpc>
                          <a:spcPts val="4619"/>
                        </a:lnSpc>
                        <a:defRPr/>
                      </a:pPr>
                      <a:endParaRPr lang="en-US" sz="3300" dirty="0">
                        <a:latin typeface="David Libre Bold" panose="020B0604020202020204" charset="-79"/>
                        <a:cs typeface="David Libre Bold" panose="020B0604020202020204" charset="-79"/>
                      </a:endParaRPr>
                    </a:p>
                  </a:txBody>
                  <a:tcPr marL="190500" marR="190500" marT="190500" marB="190500" anchor="ctr">
                    <a:lnL w="38100" cap="flat" cmpd="sng" algn="ctr">
                      <a:solidFill>
                        <a:srgbClr val="3D4AC9"/>
                      </a:solidFill>
                      <a:prstDash val="solid"/>
                      <a:round/>
                      <a:headEnd type="none" w="med" len="med"/>
                      <a:tailEnd type="none" w="med" len="med"/>
                    </a:lnL>
                    <a:lnR w="38100" cap="flat" cmpd="sng" algn="ctr">
                      <a:solidFill>
                        <a:srgbClr val="3D4AC9"/>
                      </a:solidFill>
                      <a:prstDash val="solid"/>
                      <a:round/>
                      <a:headEnd type="none" w="med" len="med"/>
                      <a:tailEnd type="none" w="med" len="med"/>
                    </a:lnR>
                    <a:lnT w="38100" cap="flat" cmpd="sng" algn="ctr">
                      <a:solidFill>
                        <a:srgbClr val="3D4AC9"/>
                      </a:solidFill>
                      <a:prstDash val="solid"/>
                      <a:round/>
                      <a:headEnd type="none" w="med" len="med"/>
                      <a:tailEnd type="none" w="med" len="med"/>
                    </a:lnT>
                    <a:lnB w="38100" cap="flat" cmpd="sng" algn="ctr">
                      <a:solidFill>
                        <a:srgbClr val="3D4AC9"/>
                      </a:solidFill>
                      <a:prstDash val="solid"/>
                      <a:round/>
                      <a:headEnd type="none" w="med" len="med"/>
                      <a:tailEnd type="none" w="med" len="med"/>
                    </a:lnB>
                  </a:tcPr>
                </a:tc>
                <a:extLst>
                  <a:ext uri="{0D108BD9-81ED-4DB2-BD59-A6C34878D82A}">
                    <a16:rowId xmlns:a16="http://schemas.microsoft.com/office/drawing/2014/main" val="10000"/>
                  </a:ext>
                </a:extLst>
              </a:tr>
              <a:tr h="1538883">
                <a:tc>
                  <a:txBody>
                    <a:bodyPr/>
                    <a:lstStyle/>
                    <a:p>
                      <a:pPr algn="ctr">
                        <a:lnSpc>
                          <a:spcPts val="5039"/>
                        </a:lnSpc>
                        <a:defRPr/>
                      </a:pPr>
                      <a:r>
                        <a:rPr lang="en-US" sz="3599">
                          <a:solidFill>
                            <a:srgbClr val="2C4F40"/>
                          </a:solidFill>
                          <a:latin typeface="David Libre"/>
                          <a:ea typeface="David Libre"/>
                          <a:cs typeface="David Libre"/>
                          <a:sym typeface="David Libre"/>
                        </a:rPr>
                        <a:t>28; 68%</a:t>
                      </a:r>
                      <a:endParaRPr lang="en-US" sz="1100"/>
                    </a:p>
                  </a:txBody>
                  <a:tcPr marL="190500" marR="190500" marT="190500" marB="190500" anchor="ctr">
                    <a:lnL w="38100" cap="flat" cmpd="sng" algn="ctr">
                      <a:solidFill>
                        <a:srgbClr val="3D4AC9"/>
                      </a:solidFill>
                      <a:prstDash val="solid"/>
                      <a:round/>
                      <a:headEnd type="none" w="med" len="med"/>
                      <a:tailEnd type="none" w="med" len="med"/>
                    </a:lnL>
                    <a:lnR w="38100" cap="flat" cmpd="sng" algn="ctr">
                      <a:solidFill>
                        <a:srgbClr val="3D4AC9"/>
                      </a:solidFill>
                      <a:prstDash val="solid"/>
                      <a:round/>
                      <a:headEnd type="none" w="med" len="med"/>
                      <a:tailEnd type="none" w="med" len="med"/>
                    </a:lnR>
                    <a:lnT w="38100" cap="flat" cmpd="sng" algn="ctr">
                      <a:solidFill>
                        <a:srgbClr val="3D4AC9"/>
                      </a:solidFill>
                      <a:prstDash val="solid"/>
                      <a:round/>
                      <a:headEnd type="none" w="med" len="med"/>
                      <a:tailEnd type="none" w="med" len="med"/>
                    </a:lnT>
                    <a:lnB w="38100" cap="flat" cmpd="sng" algn="ctr">
                      <a:solidFill>
                        <a:srgbClr val="3D4AC9"/>
                      </a:solidFill>
                      <a:prstDash val="solid"/>
                      <a:round/>
                      <a:headEnd type="none" w="med" len="med"/>
                      <a:tailEnd type="none" w="med" len="med"/>
                    </a:lnB>
                  </a:tcPr>
                </a:tc>
                <a:tc>
                  <a:txBody>
                    <a:bodyPr/>
                    <a:lstStyle/>
                    <a:p>
                      <a:pPr algn="ctr">
                        <a:lnSpc>
                          <a:spcPts val="5039"/>
                        </a:lnSpc>
                        <a:defRPr/>
                      </a:pPr>
                      <a:r>
                        <a:rPr lang="en-US" sz="3599" dirty="0">
                          <a:solidFill>
                            <a:srgbClr val="2C4F40"/>
                          </a:solidFill>
                          <a:latin typeface="David Libre"/>
                          <a:ea typeface="David Libre"/>
                          <a:cs typeface="David Libre"/>
                          <a:sym typeface="David Libre"/>
                        </a:rPr>
                        <a:t>75; 43%</a:t>
                      </a:r>
                      <a:endParaRPr lang="en-US" sz="1100" dirty="0"/>
                    </a:p>
                  </a:txBody>
                  <a:tcPr marL="190500" marR="190500" marT="190500" marB="190500" anchor="ctr">
                    <a:lnL w="38100" cap="flat" cmpd="sng" algn="ctr">
                      <a:solidFill>
                        <a:srgbClr val="3D4AC9"/>
                      </a:solidFill>
                      <a:prstDash val="solid"/>
                      <a:round/>
                      <a:headEnd type="none" w="med" len="med"/>
                      <a:tailEnd type="none" w="med" len="med"/>
                    </a:lnL>
                    <a:lnR w="38100" cap="flat" cmpd="sng" algn="ctr">
                      <a:solidFill>
                        <a:srgbClr val="3D4AC9"/>
                      </a:solidFill>
                      <a:prstDash val="solid"/>
                      <a:round/>
                      <a:headEnd type="none" w="med" len="med"/>
                      <a:tailEnd type="none" w="med" len="med"/>
                    </a:lnR>
                    <a:lnT w="38100" cap="flat" cmpd="sng" algn="ctr">
                      <a:solidFill>
                        <a:srgbClr val="3D4AC9"/>
                      </a:solidFill>
                      <a:prstDash val="solid"/>
                      <a:round/>
                      <a:headEnd type="none" w="med" len="med"/>
                      <a:tailEnd type="none" w="med" len="med"/>
                    </a:lnT>
                    <a:lnB w="38100" cap="flat" cmpd="sng" algn="ctr">
                      <a:solidFill>
                        <a:srgbClr val="3D4AC9"/>
                      </a:solidFill>
                      <a:prstDash val="solid"/>
                      <a:round/>
                      <a:headEnd type="none" w="med" len="med"/>
                      <a:tailEnd type="none" w="med" len="med"/>
                    </a:lnB>
                  </a:tcPr>
                </a:tc>
                <a:tc>
                  <a:txBody>
                    <a:bodyPr/>
                    <a:lstStyle/>
                    <a:p>
                      <a:pPr algn="ctr" rtl="1">
                        <a:lnSpc>
                          <a:spcPts val="4619"/>
                        </a:lnSpc>
                        <a:defRPr/>
                      </a:pPr>
                      <a:r>
                        <a:rPr lang="he-IL" sz="3299" b="1" dirty="0">
                          <a:solidFill>
                            <a:srgbClr val="2C4F40"/>
                          </a:solidFill>
                          <a:latin typeface="David Libre Bold"/>
                          <a:ea typeface="David Libre Bold"/>
                          <a:cs typeface="David Libre Bold"/>
                          <a:sym typeface="David Libre Bold"/>
                          <a:rtl/>
                        </a:rPr>
                        <a:t>שיתוף בידע</a:t>
                      </a:r>
                      <a:endParaRPr lang="en-US" sz="1100" dirty="0"/>
                    </a:p>
                    <a:p>
                      <a:pPr algn="ctr">
                        <a:lnSpc>
                          <a:spcPts val="4619"/>
                        </a:lnSpc>
                      </a:pPr>
                      <a:r>
                        <a:rPr lang="en-US" sz="3299" b="1" dirty="0">
                          <a:solidFill>
                            <a:srgbClr val="2C4F40"/>
                          </a:solidFill>
                          <a:latin typeface="David Libre Bold"/>
                          <a:ea typeface="David Libre Bold"/>
                          <a:cs typeface="David Libre Bold"/>
                          <a:sym typeface="David Libre Bold"/>
                        </a:rPr>
                        <a:t>Information Sharing</a:t>
                      </a:r>
                    </a:p>
                  </a:txBody>
                  <a:tcPr marL="190500" marR="190500" marT="190500" marB="190500" anchor="ctr">
                    <a:lnL w="38100" cap="flat" cmpd="sng" algn="ctr">
                      <a:solidFill>
                        <a:srgbClr val="3D4AC9"/>
                      </a:solidFill>
                      <a:prstDash val="solid"/>
                      <a:round/>
                      <a:headEnd type="none" w="med" len="med"/>
                      <a:tailEnd type="none" w="med" len="med"/>
                    </a:lnL>
                    <a:lnR w="38100" cap="flat" cmpd="sng" algn="ctr">
                      <a:solidFill>
                        <a:srgbClr val="3D4AC9"/>
                      </a:solidFill>
                      <a:prstDash val="solid"/>
                      <a:round/>
                      <a:headEnd type="none" w="med" len="med"/>
                      <a:tailEnd type="none" w="med" len="med"/>
                    </a:lnR>
                    <a:lnT w="38100" cap="flat" cmpd="sng" algn="ctr">
                      <a:solidFill>
                        <a:srgbClr val="3D4AC9"/>
                      </a:solidFill>
                      <a:prstDash val="solid"/>
                      <a:round/>
                      <a:headEnd type="none" w="med" len="med"/>
                      <a:tailEnd type="none" w="med" len="med"/>
                    </a:lnT>
                    <a:lnB w="38100" cap="flat" cmpd="sng" algn="ctr">
                      <a:solidFill>
                        <a:srgbClr val="3D4AC9"/>
                      </a:solidFill>
                      <a:prstDash val="solid"/>
                      <a:round/>
                      <a:headEnd type="none" w="med" len="med"/>
                      <a:tailEnd type="none" w="med" len="med"/>
                    </a:lnB>
                  </a:tcPr>
                </a:tc>
                <a:extLst>
                  <a:ext uri="{0D108BD9-81ED-4DB2-BD59-A6C34878D82A}">
                    <a16:rowId xmlns:a16="http://schemas.microsoft.com/office/drawing/2014/main" val="10001"/>
                  </a:ext>
                </a:extLst>
              </a:tr>
              <a:tr h="1544524">
                <a:tc>
                  <a:txBody>
                    <a:bodyPr/>
                    <a:lstStyle/>
                    <a:p>
                      <a:pPr algn="ctr">
                        <a:lnSpc>
                          <a:spcPts val="5039"/>
                        </a:lnSpc>
                        <a:defRPr/>
                      </a:pPr>
                      <a:r>
                        <a:rPr lang="en-US" sz="3599">
                          <a:solidFill>
                            <a:srgbClr val="2C4F40"/>
                          </a:solidFill>
                          <a:latin typeface="David Libre"/>
                          <a:ea typeface="David Libre"/>
                          <a:cs typeface="David Libre"/>
                          <a:sym typeface="David Libre"/>
                        </a:rPr>
                        <a:t>5; 12%</a:t>
                      </a:r>
                      <a:endParaRPr lang="en-US" sz="1100"/>
                    </a:p>
                  </a:txBody>
                  <a:tcPr marL="190500" marR="190500" marT="190500" marB="190500" anchor="ctr">
                    <a:lnL w="38100" cap="flat" cmpd="sng" algn="ctr">
                      <a:solidFill>
                        <a:srgbClr val="3D4AC9"/>
                      </a:solidFill>
                      <a:prstDash val="solid"/>
                      <a:round/>
                      <a:headEnd type="none" w="med" len="med"/>
                      <a:tailEnd type="none" w="med" len="med"/>
                    </a:lnL>
                    <a:lnR w="38100" cap="flat" cmpd="sng" algn="ctr">
                      <a:solidFill>
                        <a:srgbClr val="3D4AC9"/>
                      </a:solidFill>
                      <a:prstDash val="solid"/>
                      <a:round/>
                      <a:headEnd type="none" w="med" len="med"/>
                      <a:tailEnd type="none" w="med" len="med"/>
                    </a:lnR>
                    <a:lnT w="38100" cap="flat" cmpd="sng" algn="ctr">
                      <a:solidFill>
                        <a:srgbClr val="3D4AC9"/>
                      </a:solidFill>
                      <a:prstDash val="solid"/>
                      <a:round/>
                      <a:headEnd type="none" w="med" len="med"/>
                      <a:tailEnd type="none" w="med" len="med"/>
                    </a:lnT>
                    <a:lnB w="38100" cap="flat" cmpd="sng" algn="ctr">
                      <a:solidFill>
                        <a:srgbClr val="3D4AC9"/>
                      </a:solidFill>
                      <a:prstDash val="solid"/>
                      <a:round/>
                      <a:headEnd type="none" w="med" len="med"/>
                      <a:tailEnd type="none" w="med" len="med"/>
                    </a:lnB>
                  </a:tcPr>
                </a:tc>
                <a:tc>
                  <a:txBody>
                    <a:bodyPr/>
                    <a:lstStyle/>
                    <a:p>
                      <a:pPr algn="ctr">
                        <a:lnSpc>
                          <a:spcPts val="5039"/>
                        </a:lnSpc>
                        <a:defRPr/>
                      </a:pPr>
                      <a:r>
                        <a:rPr lang="en-US" sz="3599">
                          <a:solidFill>
                            <a:srgbClr val="2C4F40"/>
                          </a:solidFill>
                          <a:latin typeface="David Libre"/>
                          <a:ea typeface="David Libre"/>
                          <a:cs typeface="David Libre"/>
                          <a:sym typeface="David Libre"/>
                        </a:rPr>
                        <a:t>13; 7%</a:t>
                      </a:r>
                      <a:endParaRPr lang="en-US" sz="1100"/>
                    </a:p>
                  </a:txBody>
                  <a:tcPr marL="190500" marR="190500" marT="190500" marB="190500" anchor="ctr">
                    <a:lnL w="38100" cap="flat" cmpd="sng" algn="ctr">
                      <a:solidFill>
                        <a:srgbClr val="3D4AC9"/>
                      </a:solidFill>
                      <a:prstDash val="solid"/>
                      <a:round/>
                      <a:headEnd type="none" w="med" len="med"/>
                      <a:tailEnd type="none" w="med" len="med"/>
                    </a:lnL>
                    <a:lnR w="38100" cap="flat" cmpd="sng" algn="ctr">
                      <a:solidFill>
                        <a:srgbClr val="3D4AC9"/>
                      </a:solidFill>
                      <a:prstDash val="solid"/>
                      <a:round/>
                      <a:headEnd type="none" w="med" len="med"/>
                      <a:tailEnd type="none" w="med" len="med"/>
                    </a:lnR>
                    <a:lnT w="38100" cap="flat" cmpd="sng" algn="ctr">
                      <a:solidFill>
                        <a:srgbClr val="3D4AC9"/>
                      </a:solidFill>
                      <a:prstDash val="solid"/>
                      <a:round/>
                      <a:headEnd type="none" w="med" len="med"/>
                      <a:tailEnd type="none" w="med" len="med"/>
                    </a:lnT>
                    <a:lnB w="38100" cap="flat" cmpd="sng" algn="ctr">
                      <a:solidFill>
                        <a:srgbClr val="3D4AC9"/>
                      </a:solidFill>
                      <a:prstDash val="solid"/>
                      <a:round/>
                      <a:headEnd type="none" w="med" len="med"/>
                      <a:tailEnd type="none" w="med" len="med"/>
                    </a:lnB>
                  </a:tcPr>
                </a:tc>
                <a:tc>
                  <a:txBody>
                    <a:bodyPr/>
                    <a:lstStyle/>
                    <a:p>
                      <a:pPr algn="ctr" rtl="1">
                        <a:lnSpc>
                          <a:spcPts val="5039"/>
                        </a:lnSpc>
                        <a:defRPr/>
                      </a:pPr>
                      <a:r>
                        <a:rPr lang="he-IL" sz="3599" b="1">
                          <a:solidFill>
                            <a:srgbClr val="2C4F40"/>
                          </a:solidFill>
                          <a:latin typeface="David Libre Bold"/>
                          <a:ea typeface="David Libre Bold"/>
                          <a:cs typeface="David Libre Bold"/>
                          <a:sym typeface="David Libre Bold"/>
                          <a:rtl/>
                        </a:rPr>
                        <a:t>חלוקת תפקידים</a:t>
                      </a:r>
                      <a:endParaRPr lang="en-US" sz="1100"/>
                    </a:p>
                    <a:p>
                      <a:pPr algn="ctr">
                        <a:lnSpc>
                          <a:spcPts val="5039"/>
                        </a:lnSpc>
                      </a:pPr>
                      <a:r>
                        <a:rPr lang="en-US" sz="3599" b="1">
                          <a:solidFill>
                            <a:srgbClr val="2C4F40"/>
                          </a:solidFill>
                          <a:latin typeface="David Libre Bold"/>
                          <a:ea typeface="David Libre Bold"/>
                          <a:cs typeface="David Libre Bold"/>
                          <a:sym typeface="David Libre Bold"/>
                        </a:rPr>
                        <a:t>Cooperation</a:t>
                      </a:r>
                    </a:p>
                  </a:txBody>
                  <a:tcPr marL="190500" marR="190500" marT="190500" marB="190500" anchor="ctr">
                    <a:lnL w="38100" cap="flat" cmpd="sng" algn="ctr">
                      <a:solidFill>
                        <a:srgbClr val="3D4AC9"/>
                      </a:solidFill>
                      <a:prstDash val="solid"/>
                      <a:round/>
                      <a:headEnd type="none" w="med" len="med"/>
                      <a:tailEnd type="none" w="med" len="med"/>
                    </a:lnL>
                    <a:lnR w="38100" cap="flat" cmpd="sng" algn="ctr">
                      <a:solidFill>
                        <a:srgbClr val="3D4AC9"/>
                      </a:solidFill>
                      <a:prstDash val="solid"/>
                      <a:round/>
                      <a:headEnd type="none" w="med" len="med"/>
                      <a:tailEnd type="none" w="med" len="med"/>
                    </a:lnR>
                    <a:lnT w="38100" cap="flat" cmpd="sng" algn="ctr">
                      <a:solidFill>
                        <a:srgbClr val="3D4AC9"/>
                      </a:solidFill>
                      <a:prstDash val="solid"/>
                      <a:round/>
                      <a:headEnd type="none" w="med" len="med"/>
                      <a:tailEnd type="none" w="med" len="med"/>
                    </a:lnT>
                    <a:lnB w="38100" cap="flat" cmpd="sng" algn="ctr">
                      <a:solidFill>
                        <a:srgbClr val="3D4AC9"/>
                      </a:solidFill>
                      <a:prstDash val="solid"/>
                      <a:round/>
                      <a:headEnd type="none" w="med" len="med"/>
                      <a:tailEnd type="none" w="med" len="med"/>
                    </a:lnB>
                  </a:tcPr>
                </a:tc>
                <a:extLst>
                  <a:ext uri="{0D108BD9-81ED-4DB2-BD59-A6C34878D82A}">
                    <a16:rowId xmlns:a16="http://schemas.microsoft.com/office/drawing/2014/main" val="10002"/>
                  </a:ext>
                </a:extLst>
              </a:tr>
              <a:tr h="1538883">
                <a:tc>
                  <a:txBody>
                    <a:bodyPr/>
                    <a:lstStyle/>
                    <a:p>
                      <a:pPr algn="ctr">
                        <a:lnSpc>
                          <a:spcPts val="5039"/>
                        </a:lnSpc>
                        <a:defRPr/>
                      </a:pPr>
                      <a:r>
                        <a:rPr lang="en-US" sz="3599">
                          <a:solidFill>
                            <a:srgbClr val="2C4F40"/>
                          </a:solidFill>
                          <a:latin typeface="David Libre"/>
                          <a:ea typeface="David Libre"/>
                          <a:cs typeface="David Libre"/>
                          <a:sym typeface="David Libre"/>
                        </a:rPr>
                        <a:t>8; 20%</a:t>
                      </a:r>
                      <a:endParaRPr lang="en-US" sz="1100"/>
                    </a:p>
                  </a:txBody>
                  <a:tcPr marL="190500" marR="190500" marT="190500" marB="190500" anchor="ctr">
                    <a:lnL w="38100" cap="flat" cmpd="sng" algn="ctr">
                      <a:solidFill>
                        <a:srgbClr val="3D4AC9"/>
                      </a:solidFill>
                      <a:prstDash val="solid"/>
                      <a:round/>
                      <a:headEnd type="none" w="med" len="med"/>
                      <a:tailEnd type="none" w="med" len="med"/>
                    </a:lnL>
                    <a:lnR w="38100" cap="flat" cmpd="sng" algn="ctr">
                      <a:solidFill>
                        <a:srgbClr val="3D4AC9"/>
                      </a:solidFill>
                      <a:prstDash val="solid"/>
                      <a:round/>
                      <a:headEnd type="none" w="med" len="med"/>
                      <a:tailEnd type="none" w="med" len="med"/>
                    </a:lnR>
                    <a:lnT w="38100" cap="flat" cmpd="sng" algn="ctr">
                      <a:solidFill>
                        <a:srgbClr val="3D4AC9"/>
                      </a:solidFill>
                      <a:prstDash val="solid"/>
                      <a:round/>
                      <a:headEnd type="none" w="med" len="med"/>
                      <a:tailEnd type="none" w="med" len="med"/>
                    </a:lnT>
                    <a:lnB w="38100" cap="flat" cmpd="sng" algn="ctr">
                      <a:solidFill>
                        <a:srgbClr val="3D4AC9"/>
                      </a:solidFill>
                      <a:prstDash val="solid"/>
                      <a:round/>
                      <a:headEnd type="none" w="med" len="med"/>
                      <a:tailEnd type="none" w="med" len="med"/>
                    </a:lnB>
                  </a:tcPr>
                </a:tc>
                <a:tc>
                  <a:txBody>
                    <a:bodyPr/>
                    <a:lstStyle/>
                    <a:p>
                      <a:pPr algn="ctr">
                        <a:lnSpc>
                          <a:spcPts val="5039"/>
                        </a:lnSpc>
                        <a:defRPr/>
                      </a:pPr>
                      <a:r>
                        <a:rPr lang="en-US" sz="3599">
                          <a:solidFill>
                            <a:srgbClr val="2C4F40"/>
                          </a:solidFill>
                          <a:latin typeface="David Libre"/>
                          <a:ea typeface="David Libre"/>
                          <a:cs typeface="David Libre"/>
                          <a:sym typeface="David Libre"/>
                        </a:rPr>
                        <a:t>87; 50%</a:t>
                      </a:r>
                      <a:endParaRPr lang="en-US" sz="1100"/>
                    </a:p>
                  </a:txBody>
                  <a:tcPr marL="190500" marR="190500" marT="190500" marB="190500" anchor="ctr">
                    <a:lnL w="38100" cap="flat" cmpd="sng" algn="ctr">
                      <a:solidFill>
                        <a:srgbClr val="3D4AC9"/>
                      </a:solidFill>
                      <a:prstDash val="solid"/>
                      <a:round/>
                      <a:headEnd type="none" w="med" len="med"/>
                      <a:tailEnd type="none" w="med" len="med"/>
                    </a:lnL>
                    <a:lnR w="38100" cap="flat" cmpd="sng" algn="ctr">
                      <a:solidFill>
                        <a:srgbClr val="3D4AC9"/>
                      </a:solidFill>
                      <a:prstDash val="solid"/>
                      <a:round/>
                      <a:headEnd type="none" w="med" len="med"/>
                      <a:tailEnd type="none" w="med" len="med"/>
                    </a:lnR>
                    <a:lnT w="38100" cap="flat" cmpd="sng" algn="ctr">
                      <a:solidFill>
                        <a:srgbClr val="3D4AC9"/>
                      </a:solidFill>
                      <a:prstDash val="solid"/>
                      <a:round/>
                      <a:headEnd type="none" w="med" len="med"/>
                      <a:tailEnd type="none" w="med" len="med"/>
                    </a:lnT>
                    <a:lnB w="38100" cap="flat" cmpd="sng" algn="ctr">
                      <a:solidFill>
                        <a:srgbClr val="3D4AC9"/>
                      </a:solidFill>
                      <a:prstDash val="solid"/>
                      <a:round/>
                      <a:headEnd type="none" w="med" len="med"/>
                      <a:tailEnd type="none" w="med" len="med"/>
                    </a:lnB>
                  </a:tcPr>
                </a:tc>
                <a:tc>
                  <a:txBody>
                    <a:bodyPr/>
                    <a:lstStyle/>
                    <a:p>
                      <a:pPr algn="ctr" rtl="1">
                        <a:lnSpc>
                          <a:spcPts val="4619"/>
                        </a:lnSpc>
                        <a:defRPr/>
                      </a:pPr>
                      <a:r>
                        <a:rPr lang="he-IL" sz="3299" b="1" dirty="0">
                          <a:solidFill>
                            <a:srgbClr val="2C4F40"/>
                          </a:solidFill>
                          <a:latin typeface="David Libre Bold"/>
                          <a:ea typeface="David Libre Bold"/>
                          <a:cs typeface="David Libre Bold"/>
                          <a:sym typeface="David Libre Bold"/>
                          <a:rtl/>
                        </a:rPr>
                        <a:t>שיתוף פעולה</a:t>
                      </a:r>
                      <a:endParaRPr lang="en-US" sz="1100" dirty="0"/>
                    </a:p>
                    <a:p>
                      <a:pPr algn="ctr">
                        <a:lnSpc>
                          <a:spcPts val="4619"/>
                        </a:lnSpc>
                      </a:pPr>
                      <a:r>
                        <a:rPr lang="en-US" sz="3299" b="1" dirty="0">
                          <a:solidFill>
                            <a:srgbClr val="2C4F40"/>
                          </a:solidFill>
                          <a:latin typeface="David Libre Bold"/>
                          <a:ea typeface="David Libre Bold"/>
                          <a:cs typeface="David Libre Bold"/>
                          <a:sym typeface="David Libre Bold"/>
                        </a:rPr>
                        <a:t>collaboration</a:t>
                      </a:r>
                    </a:p>
                  </a:txBody>
                  <a:tcPr marL="190500" marR="190500" marT="190500" marB="190500" anchor="ctr">
                    <a:lnL w="38100" cap="flat" cmpd="sng" algn="ctr">
                      <a:solidFill>
                        <a:srgbClr val="3D4AC9"/>
                      </a:solidFill>
                      <a:prstDash val="solid"/>
                      <a:round/>
                      <a:headEnd type="none" w="med" len="med"/>
                      <a:tailEnd type="none" w="med" len="med"/>
                    </a:lnL>
                    <a:lnR w="38100" cap="flat" cmpd="sng" algn="ctr">
                      <a:solidFill>
                        <a:srgbClr val="3D4AC9"/>
                      </a:solidFill>
                      <a:prstDash val="solid"/>
                      <a:round/>
                      <a:headEnd type="none" w="med" len="med"/>
                      <a:tailEnd type="none" w="med" len="med"/>
                    </a:lnR>
                    <a:lnT w="38100" cap="flat" cmpd="sng" algn="ctr">
                      <a:solidFill>
                        <a:srgbClr val="3D4AC9"/>
                      </a:solidFill>
                      <a:prstDash val="solid"/>
                      <a:round/>
                      <a:headEnd type="none" w="med" len="med"/>
                      <a:tailEnd type="none" w="med" len="med"/>
                    </a:lnT>
                    <a:lnB w="38100" cap="flat" cmpd="sng" algn="ctr">
                      <a:solidFill>
                        <a:srgbClr val="3D4AC9"/>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3" name="TextBox 3"/>
          <p:cNvSpPr txBox="1"/>
          <p:nvPr/>
        </p:nvSpPr>
        <p:spPr>
          <a:xfrm>
            <a:off x="1143000" y="933450"/>
            <a:ext cx="16376612" cy="757772"/>
          </a:xfrm>
          <a:prstGeom prst="rect">
            <a:avLst/>
          </a:prstGeom>
        </p:spPr>
        <p:txBody>
          <a:bodyPr wrap="square" lIns="0" tIns="0" rIns="0" bIns="0" rtlCol="0" anchor="t">
            <a:spAutoFit/>
          </a:bodyPr>
          <a:lstStyle/>
          <a:p>
            <a:pPr algn="ctr" rtl="1">
              <a:lnSpc>
                <a:spcPts val="6299"/>
              </a:lnSpc>
            </a:pPr>
            <a:r>
              <a:rPr lang="he-IL" sz="4499" b="1" dirty="0">
                <a:solidFill>
                  <a:srgbClr val="00B0F0"/>
                </a:solidFill>
                <a:latin typeface="David Libre Bold"/>
                <a:ea typeface="David Libre Bold"/>
                <a:cs typeface="David Libre Bold"/>
                <a:sym typeface="David Libre Bold"/>
                <a:rtl/>
              </a:rPr>
              <a:t>ממצאי המחקר-רמות שיתופיות בין לומדים שנמצאו בראיונות ובתצפיות</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905174" y="2144384"/>
            <a:ext cx="16154595" cy="1270635"/>
          </a:xfrm>
          <a:prstGeom prst="rect">
            <a:avLst/>
          </a:prstGeom>
        </p:spPr>
        <p:txBody>
          <a:bodyPr lIns="0" tIns="0" rIns="0" bIns="0" rtlCol="0" anchor="t">
            <a:spAutoFit/>
          </a:bodyPr>
          <a:lstStyle/>
          <a:p>
            <a:pPr algn="r" rtl="1">
              <a:lnSpc>
                <a:spcPts val="5039"/>
              </a:lnSpc>
            </a:pPr>
            <a:r>
              <a:rPr lang="he-IL" sz="3599" dirty="0">
                <a:solidFill>
                  <a:srgbClr val="000000"/>
                </a:solidFill>
                <a:latin typeface="David Libre"/>
                <a:ea typeface="David Libre"/>
                <a:cs typeface="David Libre"/>
                <a:sym typeface="David Libre"/>
                <a:rtl/>
              </a:rPr>
              <a:t>"... אני חושבת שהמרחב באמת מאפשר לנו לעשות את זה טוב יותר. הוא </a:t>
            </a:r>
            <a:r>
              <a:rPr lang="he-IL" sz="3599" b="1" dirty="0">
                <a:solidFill>
                  <a:srgbClr val="000000"/>
                </a:solidFill>
                <a:latin typeface="David Libre Bold"/>
                <a:ea typeface="David Libre Bold"/>
                <a:cs typeface="David Libre Bold"/>
                <a:sym typeface="David Libre Bold"/>
                <a:rtl/>
              </a:rPr>
              <a:t>מאפשר עבודה קבוצתית נוחה</a:t>
            </a:r>
            <a:r>
              <a:rPr lang="he-IL" sz="3599" dirty="0">
                <a:solidFill>
                  <a:srgbClr val="000000"/>
                </a:solidFill>
                <a:latin typeface="David Libre"/>
                <a:ea typeface="David Libre"/>
                <a:cs typeface="David Libre"/>
                <a:sym typeface="David Libre"/>
                <a:rtl/>
              </a:rPr>
              <a:t> כי לכל קבוצה יש את המרחב הנוח שלה" (</a:t>
            </a:r>
            <a:r>
              <a:rPr lang="he-IL" sz="3599" dirty="0" smtClean="0">
                <a:solidFill>
                  <a:srgbClr val="000000"/>
                </a:solidFill>
                <a:latin typeface="David Libre"/>
                <a:ea typeface="David Libre"/>
                <a:cs typeface="David Libre"/>
                <a:sym typeface="David Libre"/>
                <a:rtl/>
              </a:rPr>
              <a:t>י').</a:t>
            </a:r>
            <a:endParaRPr lang="he-IL" sz="3599" dirty="0">
              <a:solidFill>
                <a:srgbClr val="000000"/>
              </a:solidFill>
              <a:latin typeface="David Libre"/>
              <a:ea typeface="David Libre"/>
              <a:cs typeface="David Libre"/>
              <a:sym typeface="David Libre"/>
              <a:rtl/>
            </a:endParaRPr>
          </a:p>
        </p:txBody>
      </p:sp>
      <p:sp>
        <p:nvSpPr>
          <p:cNvPr id="3" name="TextBox 3"/>
          <p:cNvSpPr txBox="1"/>
          <p:nvPr/>
        </p:nvSpPr>
        <p:spPr>
          <a:xfrm>
            <a:off x="1676400" y="647700"/>
            <a:ext cx="14612144" cy="757772"/>
          </a:xfrm>
          <a:prstGeom prst="rect">
            <a:avLst/>
          </a:prstGeom>
        </p:spPr>
        <p:txBody>
          <a:bodyPr lIns="0" tIns="0" rIns="0" bIns="0" rtlCol="0" anchor="t">
            <a:spAutoFit/>
          </a:bodyPr>
          <a:lstStyle/>
          <a:p>
            <a:pPr algn="ctr" rtl="1">
              <a:lnSpc>
                <a:spcPts val="6299"/>
              </a:lnSpc>
              <a:spcBef>
                <a:spcPct val="0"/>
              </a:spcBef>
            </a:pPr>
            <a:r>
              <a:rPr lang="he-IL" sz="4499" b="1" dirty="0">
                <a:solidFill>
                  <a:srgbClr val="00B0F0"/>
                </a:solidFill>
                <a:latin typeface="David Libre Bold"/>
                <a:ea typeface="David Libre Bold"/>
                <a:cs typeface="David Libre Bold"/>
                <a:sym typeface="David Libre Bold"/>
                <a:rtl/>
              </a:rPr>
              <a:t>כיצד מרחבי למידה גמישים תומכים בשיתוף פעולה של סטודנטים</a:t>
            </a:r>
          </a:p>
        </p:txBody>
      </p:sp>
      <p:sp>
        <p:nvSpPr>
          <p:cNvPr id="4" name="Freeform 4"/>
          <p:cNvSpPr/>
          <p:nvPr/>
        </p:nvSpPr>
        <p:spPr>
          <a:xfrm>
            <a:off x="2694522" y="4341157"/>
            <a:ext cx="4074787" cy="5424010"/>
          </a:xfrm>
          <a:custGeom>
            <a:avLst/>
            <a:gdLst/>
            <a:ahLst/>
            <a:cxnLst/>
            <a:rect l="l" t="t" r="r" b="b"/>
            <a:pathLst>
              <a:path w="4074787" h="5424010">
                <a:moveTo>
                  <a:pt x="0" y="0"/>
                </a:moveTo>
                <a:lnTo>
                  <a:pt x="4074787" y="0"/>
                </a:lnTo>
                <a:lnTo>
                  <a:pt x="4074787" y="5424010"/>
                </a:lnTo>
                <a:lnTo>
                  <a:pt x="0" y="5424010"/>
                </a:lnTo>
                <a:lnTo>
                  <a:pt x="0" y="0"/>
                </a:lnTo>
                <a:close/>
              </a:path>
            </a:pathLst>
          </a:custGeom>
          <a:blipFill>
            <a:blip r:embed="rId3"/>
            <a:stretch>
              <a:fillRect/>
            </a:stretch>
          </a:blipFill>
        </p:spPr>
      </p:sp>
      <p:sp>
        <p:nvSpPr>
          <p:cNvPr id="5" name="Freeform 5"/>
          <p:cNvSpPr/>
          <p:nvPr/>
        </p:nvSpPr>
        <p:spPr>
          <a:xfrm>
            <a:off x="11971985" y="4240667"/>
            <a:ext cx="4225774" cy="5624990"/>
          </a:xfrm>
          <a:custGeom>
            <a:avLst/>
            <a:gdLst/>
            <a:ahLst/>
            <a:cxnLst/>
            <a:rect l="l" t="t" r="r" b="b"/>
            <a:pathLst>
              <a:path w="4225774" h="5624990">
                <a:moveTo>
                  <a:pt x="0" y="0"/>
                </a:moveTo>
                <a:lnTo>
                  <a:pt x="4225774" y="0"/>
                </a:lnTo>
                <a:lnTo>
                  <a:pt x="4225774" y="5624990"/>
                </a:lnTo>
                <a:lnTo>
                  <a:pt x="0" y="5624990"/>
                </a:lnTo>
                <a:lnTo>
                  <a:pt x="0" y="0"/>
                </a:lnTo>
                <a:close/>
              </a:path>
            </a:pathLst>
          </a:custGeom>
          <a:blipFill>
            <a:blip r:embed="rId4"/>
            <a:stretch>
              <a:fillRect/>
            </a:stretch>
          </a:blipFill>
        </p:spPr>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949655" y="460313"/>
            <a:ext cx="1736653" cy="1829560"/>
          </a:xfrm>
          <a:custGeom>
            <a:avLst/>
            <a:gdLst/>
            <a:ahLst/>
            <a:cxnLst/>
            <a:rect l="l" t="t" r="r" b="b"/>
            <a:pathLst>
              <a:path w="1736653" h="1829560">
                <a:moveTo>
                  <a:pt x="0" y="0"/>
                </a:moveTo>
                <a:lnTo>
                  <a:pt x="1736653" y="0"/>
                </a:lnTo>
                <a:lnTo>
                  <a:pt x="1736653" y="1829560"/>
                </a:lnTo>
                <a:lnTo>
                  <a:pt x="0" y="1829560"/>
                </a:lnTo>
                <a:lnTo>
                  <a:pt x="0" y="0"/>
                </a:lnTo>
                <a:close/>
              </a:path>
            </a:pathLst>
          </a:custGeom>
          <a:blipFill>
            <a:blip r:embed="rId3"/>
            <a:stretch>
              <a:fillRect/>
            </a:stretch>
          </a:blipFill>
        </p:spPr>
      </p:sp>
      <p:sp>
        <p:nvSpPr>
          <p:cNvPr id="3" name="TextBox 3"/>
          <p:cNvSpPr txBox="1"/>
          <p:nvPr/>
        </p:nvSpPr>
        <p:spPr>
          <a:xfrm>
            <a:off x="7239000" y="852972"/>
            <a:ext cx="3943693" cy="690445"/>
          </a:xfrm>
          <a:prstGeom prst="rect">
            <a:avLst/>
          </a:prstGeom>
        </p:spPr>
        <p:txBody>
          <a:bodyPr wrap="square" lIns="0" tIns="0" rIns="0" bIns="0" rtlCol="0" anchor="t">
            <a:spAutoFit/>
          </a:bodyPr>
          <a:lstStyle/>
          <a:p>
            <a:pPr algn="ctr" rtl="1">
              <a:lnSpc>
                <a:spcPts val="5599"/>
              </a:lnSpc>
            </a:pPr>
            <a:r>
              <a:rPr lang="he-IL" sz="4500" b="1" dirty="0">
                <a:solidFill>
                  <a:srgbClr val="00B0F0"/>
                </a:solidFill>
                <a:latin typeface="David Libre Bold"/>
                <a:ea typeface="David Libre Bold"/>
                <a:cs typeface="David Libre Bold"/>
                <a:sym typeface="David Libre Bold"/>
                <a:rtl/>
              </a:rPr>
              <a:t>מטרות המחקר</a:t>
            </a:r>
          </a:p>
        </p:txBody>
      </p:sp>
      <p:sp>
        <p:nvSpPr>
          <p:cNvPr id="4" name="TextBox 4"/>
          <p:cNvSpPr txBox="1"/>
          <p:nvPr/>
        </p:nvSpPr>
        <p:spPr>
          <a:xfrm>
            <a:off x="1489562" y="1958340"/>
            <a:ext cx="15769738" cy="1908810"/>
          </a:xfrm>
          <a:prstGeom prst="rect">
            <a:avLst/>
          </a:prstGeom>
        </p:spPr>
        <p:txBody>
          <a:bodyPr lIns="0" tIns="0" rIns="0" bIns="0" rtlCol="0" anchor="t">
            <a:spAutoFit/>
          </a:bodyPr>
          <a:lstStyle/>
          <a:p>
            <a:pPr algn="l">
              <a:lnSpc>
                <a:spcPts val="5040"/>
              </a:lnSpc>
            </a:pPr>
            <a:endParaRPr dirty="0"/>
          </a:p>
          <a:p>
            <a:pPr algn="r" rtl="1">
              <a:lnSpc>
                <a:spcPts val="5040"/>
              </a:lnSpc>
            </a:pPr>
            <a:r>
              <a:rPr lang="he-IL" sz="3600" dirty="0">
                <a:solidFill>
                  <a:srgbClr val="000000"/>
                </a:solidFill>
                <a:latin typeface="David Libre" panose="020B0604020202020204" charset="-79"/>
                <a:ea typeface="David Libre"/>
                <a:cs typeface="David Libre" panose="020B0604020202020204" charset="-79"/>
                <a:sym typeface="David Libre"/>
                <a:rtl/>
              </a:rPr>
              <a:t>לבחון כיצד מרחב למידה גמיש מקדם </a:t>
            </a:r>
            <a:r>
              <a:rPr lang="he-IL" sz="3600" b="1" dirty="0">
                <a:solidFill>
                  <a:srgbClr val="000000"/>
                </a:solidFill>
                <a:latin typeface="David Libre Bold" panose="020B0604020202020204" charset="-79"/>
                <a:ea typeface="David Libre Bold"/>
                <a:cs typeface="David Libre Bold" panose="020B0604020202020204" charset="-79"/>
                <a:sym typeface="David Libre Bold"/>
                <a:rtl/>
              </a:rPr>
              <a:t>חדשנות טכנו-פדגוגית</a:t>
            </a:r>
            <a:r>
              <a:rPr lang="he-IL" sz="3600" b="1" dirty="0">
                <a:solidFill>
                  <a:srgbClr val="000000"/>
                </a:solidFill>
                <a:latin typeface="David Libre Bold" panose="020B0604020202020204" charset="-79"/>
                <a:ea typeface="David Libre"/>
                <a:cs typeface="David Libre Bold" panose="020B0604020202020204" charset="-79"/>
                <a:sym typeface="David Libre"/>
                <a:rtl/>
              </a:rPr>
              <a:t> </a:t>
            </a:r>
            <a:r>
              <a:rPr lang="he-IL" sz="3600" dirty="0">
                <a:solidFill>
                  <a:srgbClr val="000000"/>
                </a:solidFill>
                <a:latin typeface="David Libre" panose="020B0604020202020204" charset="-79"/>
                <a:ea typeface="David Libre"/>
                <a:cs typeface="David Libre" panose="020B0604020202020204" charset="-79"/>
                <a:sym typeface="David Libre"/>
                <a:rtl/>
              </a:rPr>
              <a:t>וכיצד מקדם </a:t>
            </a:r>
            <a:r>
              <a:rPr lang="he-IL" sz="3600" b="1" dirty="0">
                <a:solidFill>
                  <a:srgbClr val="000000"/>
                </a:solidFill>
                <a:latin typeface="David Libre Bold" panose="020B0604020202020204" charset="-79"/>
                <a:ea typeface="David Libre Bold"/>
                <a:cs typeface="David Libre Bold" panose="020B0604020202020204" charset="-79"/>
                <a:sym typeface="David Libre Bold"/>
                <a:rtl/>
              </a:rPr>
              <a:t>שיתופיות בין מרצים ובין סטודנטים</a:t>
            </a:r>
            <a:r>
              <a:rPr lang="he-IL" sz="3600" b="1" dirty="0">
                <a:solidFill>
                  <a:srgbClr val="000000"/>
                </a:solidFill>
                <a:latin typeface="David Libre" panose="020B0604020202020204" charset="-79"/>
                <a:ea typeface="David Libre Bold"/>
                <a:cs typeface="David Libre" panose="020B0604020202020204" charset="-79"/>
                <a:sym typeface="David Libre Bold"/>
                <a:rtl/>
              </a:rPr>
              <a:t> </a:t>
            </a:r>
            <a:r>
              <a:rPr lang="he-IL" sz="3600" dirty="0">
                <a:solidFill>
                  <a:srgbClr val="000000"/>
                </a:solidFill>
                <a:latin typeface="David Libre" panose="020B0604020202020204" charset="-79"/>
                <a:ea typeface="David Libre"/>
                <a:cs typeface="David Libre" panose="020B0604020202020204" charset="-79"/>
                <a:sym typeface="David Libre"/>
                <a:rtl/>
              </a:rPr>
              <a:t>בהכשרה של פרחי הוראה.</a:t>
            </a:r>
          </a:p>
        </p:txBody>
      </p:sp>
      <p:sp>
        <p:nvSpPr>
          <p:cNvPr id="5" name="Freeform 5"/>
          <p:cNvSpPr/>
          <p:nvPr/>
        </p:nvSpPr>
        <p:spPr>
          <a:xfrm>
            <a:off x="5686308" y="4381500"/>
            <a:ext cx="6277092" cy="5257800"/>
          </a:xfrm>
          <a:custGeom>
            <a:avLst/>
            <a:gdLst/>
            <a:ahLst/>
            <a:cxnLst/>
            <a:rect l="l" t="t" r="r" b="b"/>
            <a:pathLst>
              <a:path w="3732776" h="4968754">
                <a:moveTo>
                  <a:pt x="0" y="0"/>
                </a:moveTo>
                <a:lnTo>
                  <a:pt x="3732776" y="0"/>
                </a:lnTo>
                <a:lnTo>
                  <a:pt x="3732776" y="4968754"/>
                </a:lnTo>
                <a:lnTo>
                  <a:pt x="0" y="4968754"/>
                </a:lnTo>
                <a:lnTo>
                  <a:pt x="0" y="0"/>
                </a:lnTo>
                <a:close/>
              </a:path>
            </a:pathLst>
          </a:custGeom>
          <a:blipFill>
            <a:blip r:embed="rId4"/>
            <a:stretch>
              <a:fillRect/>
            </a:stretch>
          </a:blipFill>
        </p:spPr>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430360" y="2480988"/>
            <a:ext cx="17502414" cy="3823335"/>
          </a:xfrm>
          <a:prstGeom prst="rect">
            <a:avLst/>
          </a:prstGeom>
        </p:spPr>
        <p:txBody>
          <a:bodyPr lIns="0" tIns="0" rIns="0" bIns="0" rtlCol="0" anchor="t">
            <a:spAutoFit/>
          </a:bodyPr>
          <a:lstStyle/>
          <a:p>
            <a:pPr marL="777238" lvl="1" indent="-388619" algn="r" rtl="1">
              <a:lnSpc>
                <a:spcPts val="5039"/>
              </a:lnSpc>
              <a:buFont typeface="Arial"/>
              <a:buChar char="•"/>
            </a:pPr>
            <a:r>
              <a:rPr lang="he-IL" sz="3599" dirty="0">
                <a:solidFill>
                  <a:srgbClr val="000000"/>
                </a:solidFill>
                <a:latin typeface="David Libre"/>
                <a:ea typeface="David Libre"/>
                <a:cs typeface="David Libre"/>
                <a:sym typeface="David Libre"/>
                <a:rtl/>
              </a:rPr>
              <a:t>מרחבי הלמידה הגמישים תומכים </a:t>
            </a:r>
            <a:r>
              <a:rPr lang="he-IL" sz="3599" b="1" dirty="0">
                <a:solidFill>
                  <a:srgbClr val="000000"/>
                </a:solidFill>
                <a:latin typeface="David Libre Bold"/>
                <a:ea typeface="David Libre Bold"/>
                <a:cs typeface="David Libre Bold"/>
                <a:sym typeface="David Libre Bold"/>
                <a:rtl/>
              </a:rPr>
              <a:t>בשימוש תכוף ומתקדם בטכנולוגיה</a:t>
            </a:r>
            <a:r>
              <a:rPr lang="he-IL" sz="3599" dirty="0">
                <a:solidFill>
                  <a:srgbClr val="000000"/>
                </a:solidFill>
                <a:latin typeface="David Libre"/>
                <a:ea typeface="David Libre"/>
                <a:cs typeface="David Libre"/>
                <a:sym typeface="David Libre"/>
                <a:rtl/>
              </a:rPr>
              <a:t>, בהתאם למודל </a:t>
            </a:r>
            <a:r>
              <a:rPr lang="en-US" sz="3599" dirty="0">
                <a:solidFill>
                  <a:srgbClr val="000000"/>
                </a:solidFill>
                <a:latin typeface="David Libre"/>
                <a:ea typeface="David Libre"/>
                <a:cs typeface="David Libre"/>
                <a:sym typeface="David Libre"/>
              </a:rPr>
              <a:t>e‑CSAMR</a:t>
            </a:r>
            <a:r>
              <a:rPr lang="ar-EG" sz="3599" dirty="0">
                <a:solidFill>
                  <a:srgbClr val="000000"/>
                </a:solidFill>
                <a:latin typeface="David Libre"/>
                <a:ea typeface="David Libre"/>
                <a:cs typeface="David Libre"/>
                <a:sym typeface="David Libre"/>
                <a:rtl/>
              </a:rPr>
              <a:t>. </a:t>
            </a:r>
          </a:p>
          <a:p>
            <a:pPr marL="777238" lvl="1" indent="-388619" algn="r" rtl="1">
              <a:lnSpc>
                <a:spcPts val="5039"/>
              </a:lnSpc>
              <a:buFont typeface="Arial"/>
              <a:buChar char="•"/>
            </a:pPr>
            <a:endParaRPr lang="ar-EG" sz="3599" dirty="0">
              <a:solidFill>
                <a:srgbClr val="000000"/>
              </a:solidFill>
              <a:latin typeface="David Libre"/>
              <a:ea typeface="David Libre"/>
              <a:cs typeface="David Libre"/>
              <a:sym typeface="David Libre"/>
              <a:rtl/>
            </a:endParaRPr>
          </a:p>
          <a:p>
            <a:pPr marL="777238" lvl="1" indent="-388619" algn="r" rtl="1">
              <a:lnSpc>
                <a:spcPts val="5039"/>
              </a:lnSpc>
              <a:buFont typeface="Arial"/>
              <a:buChar char="•"/>
            </a:pPr>
            <a:r>
              <a:rPr lang="he-IL" sz="3599" dirty="0">
                <a:solidFill>
                  <a:srgbClr val="000000"/>
                </a:solidFill>
                <a:latin typeface="David Libre"/>
                <a:ea typeface="David Libre"/>
                <a:cs typeface="David Libre"/>
                <a:sym typeface="David Libre"/>
                <a:rtl/>
              </a:rPr>
              <a:t>הם מאפשרים הוראה טרנספורמטיבית, המעצבת מחדש משימות ומקדמת למידה עצמאית ושיתופית.</a:t>
            </a:r>
          </a:p>
          <a:p>
            <a:pPr algn="r" rtl="1">
              <a:lnSpc>
                <a:spcPts val="5039"/>
              </a:lnSpc>
            </a:pPr>
            <a:endParaRPr lang="he-IL" sz="3599" dirty="0">
              <a:solidFill>
                <a:srgbClr val="000000"/>
              </a:solidFill>
              <a:latin typeface="David Libre"/>
              <a:ea typeface="David Libre"/>
              <a:cs typeface="David Libre"/>
              <a:sym typeface="David Libre"/>
              <a:rtl/>
            </a:endParaRPr>
          </a:p>
        </p:txBody>
      </p:sp>
      <p:sp>
        <p:nvSpPr>
          <p:cNvPr id="3" name="TextBox 3"/>
          <p:cNvSpPr txBox="1"/>
          <p:nvPr/>
        </p:nvSpPr>
        <p:spPr>
          <a:xfrm>
            <a:off x="6972201" y="942975"/>
            <a:ext cx="5372199" cy="718145"/>
          </a:xfrm>
          <a:prstGeom prst="rect">
            <a:avLst/>
          </a:prstGeom>
        </p:spPr>
        <p:txBody>
          <a:bodyPr wrap="square" lIns="0" tIns="0" rIns="0" bIns="0" rtlCol="0" anchor="t">
            <a:spAutoFit/>
          </a:bodyPr>
          <a:lstStyle/>
          <a:p>
            <a:pPr algn="ctr" rtl="1">
              <a:lnSpc>
                <a:spcPts val="5599"/>
              </a:lnSpc>
            </a:pPr>
            <a:r>
              <a:rPr lang="he-IL" sz="4500" b="1" dirty="0">
                <a:solidFill>
                  <a:srgbClr val="00B0F0"/>
                </a:solidFill>
                <a:latin typeface="David Libre Bold"/>
                <a:ea typeface="David Libre Bold"/>
                <a:cs typeface="David Libre Bold"/>
                <a:sym typeface="David Libre Bold"/>
                <a:rtl/>
              </a:rPr>
              <a:t>דיון-שילוב טכנולוגיה</a:t>
            </a:r>
          </a:p>
        </p:txBody>
      </p:sp>
      <p:sp>
        <p:nvSpPr>
          <p:cNvPr id="4" name="Freeform 4"/>
          <p:cNvSpPr/>
          <p:nvPr/>
        </p:nvSpPr>
        <p:spPr>
          <a:xfrm>
            <a:off x="4750182" y="647700"/>
            <a:ext cx="1668108" cy="1636831"/>
          </a:xfrm>
          <a:custGeom>
            <a:avLst/>
            <a:gdLst/>
            <a:ahLst/>
            <a:cxnLst/>
            <a:rect l="l" t="t" r="r" b="b"/>
            <a:pathLst>
              <a:path w="1668108" h="1636831">
                <a:moveTo>
                  <a:pt x="0" y="0"/>
                </a:moveTo>
                <a:lnTo>
                  <a:pt x="1668108" y="0"/>
                </a:lnTo>
                <a:lnTo>
                  <a:pt x="1668108" y="1636831"/>
                </a:lnTo>
                <a:lnTo>
                  <a:pt x="0" y="163683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pic>
        <p:nvPicPr>
          <p:cNvPr id="6" name="תמונה 5"/>
          <p:cNvPicPr>
            <a:picLocks noChangeAspect="1"/>
          </p:cNvPicPr>
          <p:nvPr/>
        </p:nvPicPr>
        <p:blipFill>
          <a:blip r:embed="rId5"/>
          <a:stretch>
            <a:fillRect/>
          </a:stretch>
        </p:blipFill>
        <p:spPr>
          <a:xfrm>
            <a:off x="1524000" y="5829300"/>
            <a:ext cx="2989384" cy="3982677"/>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2885653"/>
            <a:ext cx="15487215" cy="1846659"/>
          </a:xfrm>
          <a:prstGeom prst="rect">
            <a:avLst/>
          </a:prstGeom>
        </p:spPr>
        <p:txBody>
          <a:bodyPr lIns="0" tIns="0" rIns="0" bIns="0" rtlCol="0" anchor="t">
            <a:spAutoFit/>
          </a:bodyPr>
          <a:lstStyle/>
          <a:p>
            <a:pPr algn="r" rtl="1">
              <a:lnSpc>
                <a:spcPts val="4759"/>
              </a:lnSpc>
              <a:spcBef>
                <a:spcPct val="0"/>
              </a:spcBef>
            </a:pPr>
            <a:r>
              <a:rPr lang="he-IL" sz="3600" dirty="0">
                <a:solidFill>
                  <a:srgbClr val="000000"/>
                </a:solidFill>
                <a:latin typeface="David Libre"/>
                <a:ea typeface="David Libre"/>
                <a:cs typeface="David Libre"/>
                <a:sym typeface="David Libre"/>
                <a:rtl/>
              </a:rPr>
              <a:t>"יש כל כך הרבה כלים שמשתנים כל הזמן, אבל אני רוצה לחשוף אותם לכלים מרכזיים ברמת טעימה... אפילו אם הם הולכים ללמד לימודי תנ"ך, למשל. הם צריכים להבין איך טכנולוגיה יכולה לתמוך בהוראה שלהם" (</a:t>
            </a:r>
            <a:r>
              <a:rPr lang="he-IL" sz="3600" dirty="0" smtClean="0">
                <a:solidFill>
                  <a:srgbClr val="000000"/>
                </a:solidFill>
                <a:latin typeface="David Libre"/>
                <a:ea typeface="David Libre"/>
                <a:cs typeface="David Libre"/>
                <a:sym typeface="David Libre"/>
                <a:rtl/>
              </a:rPr>
              <a:t>ק').</a:t>
            </a:r>
            <a:endParaRPr lang="he-IL" sz="3600" dirty="0">
              <a:solidFill>
                <a:srgbClr val="000000"/>
              </a:solidFill>
              <a:latin typeface="David Libre"/>
              <a:ea typeface="David Libre"/>
              <a:cs typeface="David Libre"/>
              <a:sym typeface="David Libre"/>
              <a:rtl/>
            </a:endParaRPr>
          </a:p>
        </p:txBody>
      </p:sp>
      <p:sp>
        <p:nvSpPr>
          <p:cNvPr id="3" name="TextBox 3"/>
          <p:cNvSpPr txBox="1"/>
          <p:nvPr/>
        </p:nvSpPr>
        <p:spPr>
          <a:xfrm>
            <a:off x="1028700" y="1239178"/>
            <a:ext cx="17259300" cy="771526"/>
          </a:xfrm>
          <a:prstGeom prst="rect">
            <a:avLst/>
          </a:prstGeom>
        </p:spPr>
        <p:txBody>
          <a:bodyPr lIns="0" tIns="0" rIns="0" bIns="0" rtlCol="0" anchor="t">
            <a:spAutoFit/>
          </a:bodyPr>
          <a:lstStyle/>
          <a:p>
            <a:pPr algn="ctr" rtl="1">
              <a:lnSpc>
                <a:spcPts val="6299"/>
              </a:lnSpc>
              <a:spcBef>
                <a:spcPct val="0"/>
              </a:spcBef>
            </a:pPr>
            <a:r>
              <a:rPr lang="he-IL" sz="4499" b="1" dirty="0">
                <a:solidFill>
                  <a:srgbClr val="00B0F0"/>
                </a:solidFill>
                <a:latin typeface="David Libre Bold"/>
                <a:ea typeface="David Libre Bold"/>
                <a:cs typeface="David Libre Bold"/>
                <a:sym typeface="David Libre Bold"/>
                <a:rtl/>
              </a:rPr>
              <a:t>חשיבותם של מרחבי למידה גמישים ללמידה של פרחי הוראה</a:t>
            </a:r>
          </a:p>
        </p:txBody>
      </p:sp>
      <p:sp>
        <p:nvSpPr>
          <p:cNvPr id="4" name="Freeform 4"/>
          <p:cNvSpPr/>
          <p:nvPr/>
        </p:nvSpPr>
        <p:spPr>
          <a:xfrm>
            <a:off x="2711652" y="5646952"/>
            <a:ext cx="4799133" cy="3611348"/>
          </a:xfrm>
          <a:custGeom>
            <a:avLst/>
            <a:gdLst/>
            <a:ahLst/>
            <a:cxnLst/>
            <a:rect l="l" t="t" r="r" b="b"/>
            <a:pathLst>
              <a:path w="4799133" h="3611348">
                <a:moveTo>
                  <a:pt x="0" y="0"/>
                </a:moveTo>
                <a:lnTo>
                  <a:pt x="4799133" y="0"/>
                </a:lnTo>
                <a:lnTo>
                  <a:pt x="4799133" y="3611348"/>
                </a:lnTo>
                <a:lnTo>
                  <a:pt x="0" y="3611348"/>
                </a:lnTo>
                <a:lnTo>
                  <a:pt x="0" y="0"/>
                </a:lnTo>
                <a:close/>
              </a:path>
            </a:pathLst>
          </a:custGeom>
          <a:blipFill>
            <a:blip r:embed="rId3"/>
            <a:stretch>
              <a:fillRect/>
            </a:stretch>
          </a:blipFill>
        </p:spPr>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0" y="2480988"/>
            <a:ext cx="17502414" cy="1908810"/>
          </a:xfrm>
          <a:prstGeom prst="rect">
            <a:avLst/>
          </a:prstGeom>
        </p:spPr>
        <p:txBody>
          <a:bodyPr lIns="0" tIns="0" rIns="0" bIns="0" rtlCol="0" anchor="t">
            <a:spAutoFit/>
          </a:bodyPr>
          <a:lstStyle/>
          <a:p>
            <a:pPr algn="r" rtl="1">
              <a:lnSpc>
                <a:spcPts val="5039"/>
              </a:lnSpc>
            </a:pPr>
            <a:r>
              <a:rPr lang="he-IL" sz="3599" b="1" dirty="0">
                <a:solidFill>
                  <a:srgbClr val="000000"/>
                </a:solidFill>
                <a:latin typeface="David Libre Bold"/>
                <a:ea typeface="David Libre Bold"/>
                <a:cs typeface="David Libre Bold"/>
                <a:sym typeface="David Libre Bold"/>
                <a:rtl/>
              </a:rPr>
              <a:t>שיתוף הפעולה בין המרצים היה גורם מרכזי</a:t>
            </a:r>
            <a:r>
              <a:rPr lang="he-IL" sz="3599" dirty="0">
                <a:solidFill>
                  <a:srgbClr val="000000"/>
                </a:solidFill>
                <a:latin typeface="David Libre"/>
                <a:ea typeface="David Libre"/>
                <a:cs typeface="David Libre"/>
                <a:sym typeface="David Libre"/>
                <a:rtl/>
              </a:rPr>
              <a:t> במינוף מרחבי הלמידה הגמישים לשילוב </a:t>
            </a:r>
          </a:p>
          <a:p>
            <a:pPr algn="r" rtl="1">
              <a:lnSpc>
                <a:spcPts val="5039"/>
              </a:lnSpc>
            </a:pPr>
            <a:r>
              <a:rPr lang="he-IL" sz="3599" dirty="0">
                <a:solidFill>
                  <a:srgbClr val="000000"/>
                </a:solidFill>
                <a:latin typeface="David Libre"/>
                <a:ea typeface="David Libre"/>
                <a:cs typeface="David Libre"/>
                <a:sym typeface="David Libre"/>
                <a:rtl/>
              </a:rPr>
              <a:t>טכנולוגיה מתקדמת. עיצובם הפתוח והגמיש אפשר הוראה משותפת ומתן תמיכה רציפה לתלמידים לאורך השיעור.</a:t>
            </a:r>
          </a:p>
        </p:txBody>
      </p:sp>
      <p:sp>
        <p:nvSpPr>
          <p:cNvPr id="3" name="TextBox 3"/>
          <p:cNvSpPr txBox="1"/>
          <p:nvPr/>
        </p:nvSpPr>
        <p:spPr>
          <a:xfrm>
            <a:off x="6451004" y="942975"/>
            <a:ext cx="6350596" cy="690445"/>
          </a:xfrm>
          <a:prstGeom prst="rect">
            <a:avLst/>
          </a:prstGeom>
        </p:spPr>
        <p:txBody>
          <a:bodyPr wrap="square" lIns="0" tIns="0" rIns="0" bIns="0" rtlCol="0" anchor="t">
            <a:spAutoFit/>
          </a:bodyPr>
          <a:lstStyle/>
          <a:p>
            <a:pPr algn="ctr" rtl="1">
              <a:lnSpc>
                <a:spcPts val="5599"/>
              </a:lnSpc>
            </a:pPr>
            <a:r>
              <a:rPr lang="he-IL" sz="4500" b="1" dirty="0">
                <a:solidFill>
                  <a:srgbClr val="00B0F0"/>
                </a:solidFill>
                <a:latin typeface="David Libre Bold"/>
                <a:ea typeface="David Libre Bold"/>
                <a:cs typeface="David Libre Bold"/>
                <a:sym typeface="David Libre Bold"/>
                <a:rtl/>
              </a:rPr>
              <a:t>דיון-שיתופיות בין המרצים</a:t>
            </a:r>
          </a:p>
        </p:txBody>
      </p:sp>
      <p:sp>
        <p:nvSpPr>
          <p:cNvPr id="4" name="Freeform 4"/>
          <p:cNvSpPr/>
          <p:nvPr/>
        </p:nvSpPr>
        <p:spPr>
          <a:xfrm>
            <a:off x="4351961" y="511910"/>
            <a:ext cx="1668108" cy="1636831"/>
          </a:xfrm>
          <a:custGeom>
            <a:avLst/>
            <a:gdLst/>
            <a:ahLst/>
            <a:cxnLst/>
            <a:rect l="l" t="t" r="r" b="b"/>
            <a:pathLst>
              <a:path w="1668108" h="1636831">
                <a:moveTo>
                  <a:pt x="0" y="0"/>
                </a:moveTo>
                <a:lnTo>
                  <a:pt x="1668108" y="0"/>
                </a:lnTo>
                <a:lnTo>
                  <a:pt x="1668108" y="1636831"/>
                </a:lnTo>
                <a:lnTo>
                  <a:pt x="0" y="163683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Freeform 5"/>
          <p:cNvSpPr/>
          <p:nvPr/>
        </p:nvSpPr>
        <p:spPr>
          <a:xfrm>
            <a:off x="1603953" y="4786541"/>
            <a:ext cx="5942537" cy="4471759"/>
          </a:xfrm>
          <a:custGeom>
            <a:avLst/>
            <a:gdLst/>
            <a:ahLst/>
            <a:cxnLst/>
            <a:rect l="l" t="t" r="r" b="b"/>
            <a:pathLst>
              <a:path w="5942537" h="4471759">
                <a:moveTo>
                  <a:pt x="0" y="0"/>
                </a:moveTo>
                <a:lnTo>
                  <a:pt x="5942537" y="0"/>
                </a:lnTo>
                <a:lnTo>
                  <a:pt x="5942537" y="4471759"/>
                </a:lnTo>
                <a:lnTo>
                  <a:pt x="0" y="4471759"/>
                </a:lnTo>
                <a:lnTo>
                  <a:pt x="0" y="0"/>
                </a:lnTo>
                <a:close/>
              </a:path>
            </a:pathLst>
          </a:custGeom>
          <a:blipFill>
            <a:blip r:embed="rId5"/>
            <a:stretch>
              <a:fillRect/>
            </a:stretch>
          </a:blipFill>
        </p:spPr>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95965" y="5373566"/>
            <a:ext cx="17259300" cy="1790065"/>
          </a:xfrm>
          <a:prstGeom prst="rect">
            <a:avLst/>
          </a:prstGeom>
        </p:spPr>
        <p:txBody>
          <a:bodyPr lIns="0" tIns="0" rIns="0" bIns="0" rtlCol="0" anchor="t">
            <a:spAutoFit/>
          </a:bodyPr>
          <a:lstStyle/>
          <a:p>
            <a:pPr algn="r" rtl="1">
              <a:lnSpc>
                <a:spcPts val="4759"/>
              </a:lnSpc>
            </a:pPr>
            <a:r>
              <a:rPr lang="he-IL" sz="3399">
                <a:solidFill>
                  <a:srgbClr val="000000"/>
                </a:solidFill>
                <a:latin typeface="David Libre"/>
                <a:ea typeface="David Libre"/>
                <a:cs typeface="David Libre"/>
                <a:sym typeface="David Libre"/>
                <a:rtl/>
              </a:rPr>
              <a:t>השיתופיות בין הסטודנטים התרחבה מעבר להיבטים קוגניטיביים, וכללה גם </a:t>
            </a:r>
            <a:r>
              <a:rPr lang="he-IL" sz="3399" b="1">
                <a:solidFill>
                  <a:srgbClr val="000000"/>
                </a:solidFill>
                <a:latin typeface="David Libre Bold"/>
                <a:ea typeface="David Libre Bold"/>
                <a:cs typeface="David Libre Bold"/>
                <a:sym typeface="David Libre Bold"/>
                <a:rtl/>
              </a:rPr>
              <a:t>ממדים רגשיים וחברתיים</a:t>
            </a:r>
            <a:r>
              <a:rPr lang="ar-EG" sz="3399">
                <a:solidFill>
                  <a:srgbClr val="000000"/>
                </a:solidFill>
                <a:latin typeface="David Libre"/>
                <a:ea typeface="David Libre"/>
                <a:cs typeface="David Libre"/>
                <a:sym typeface="David Libre"/>
                <a:rtl/>
              </a:rPr>
              <a:t> </a:t>
            </a:r>
            <a:r>
              <a:rPr lang="he-IL" sz="3399">
                <a:solidFill>
                  <a:srgbClr val="000000"/>
                </a:solidFill>
                <a:latin typeface="David Libre"/>
                <a:ea typeface="David Libre"/>
                <a:cs typeface="David Libre"/>
                <a:sym typeface="David Libre"/>
                <a:rtl/>
              </a:rPr>
              <a:t>– מה שתמך ביצירת תחושת קהילה ובחוויות למידה משותפות.</a:t>
            </a:r>
          </a:p>
          <a:p>
            <a:pPr algn="r" rtl="1">
              <a:lnSpc>
                <a:spcPts val="4759"/>
              </a:lnSpc>
            </a:pPr>
            <a:endParaRPr lang="he-IL" sz="3399">
              <a:solidFill>
                <a:srgbClr val="000000"/>
              </a:solidFill>
              <a:latin typeface="David Libre"/>
              <a:ea typeface="David Libre"/>
              <a:cs typeface="David Libre"/>
              <a:sym typeface="David Libre"/>
              <a:rtl/>
            </a:endParaRPr>
          </a:p>
        </p:txBody>
      </p:sp>
      <p:sp>
        <p:nvSpPr>
          <p:cNvPr id="3" name="TextBox 3"/>
          <p:cNvSpPr txBox="1"/>
          <p:nvPr/>
        </p:nvSpPr>
        <p:spPr>
          <a:xfrm>
            <a:off x="7620000" y="1344551"/>
            <a:ext cx="6781799" cy="718145"/>
          </a:xfrm>
          <a:prstGeom prst="rect">
            <a:avLst/>
          </a:prstGeom>
        </p:spPr>
        <p:txBody>
          <a:bodyPr wrap="square" lIns="0" tIns="0" rIns="0" bIns="0" rtlCol="0" anchor="t">
            <a:spAutoFit/>
          </a:bodyPr>
          <a:lstStyle/>
          <a:p>
            <a:pPr algn="ctr" rtl="1">
              <a:lnSpc>
                <a:spcPts val="5599"/>
              </a:lnSpc>
            </a:pPr>
            <a:r>
              <a:rPr lang="he-IL" sz="4500" b="1" dirty="0">
                <a:solidFill>
                  <a:srgbClr val="00B0F0"/>
                </a:solidFill>
                <a:latin typeface="David Libre Bold"/>
                <a:ea typeface="David Libre Bold"/>
                <a:cs typeface="David Libre Bold"/>
                <a:sym typeface="David Libre Bold"/>
                <a:rtl/>
              </a:rPr>
              <a:t>דיון-שיתופיות </a:t>
            </a:r>
            <a:r>
              <a:rPr lang="he-IL" sz="4500" b="1" dirty="0" smtClean="0">
                <a:solidFill>
                  <a:srgbClr val="00B0F0"/>
                </a:solidFill>
                <a:latin typeface="David Libre Bold"/>
                <a:ea typeface="David Libre Bold"/>
                <a:cs typeface="David Libre Bold"/>
                <a:sym typeface="David Libre Bold"/>
                <a:rtl/>
              </a:rPr>
              <a:t>בין </a:t>
            </a:r>
            <a:r>
              <a:rPr lang="he-IL" sz="4500" b="1" dirty="0">
                <a:solidFill>
                  <a:srgbClr val="00B0F0"/>
                </a:solidFill>
                <a:latin typeface="David Libre Bold"/>
                <a:ea typeface="David Libre Bold"/>
                <a:cs typeface="David Libre Bold"/>
                <a:sym typeface="David Libre Bold"/>
                <a:rtl/>
              </a:rPr>
              <a:t>סטודנטים</a:t>
            </a:r>
          </a:p>
        </p:txBody>
      </p:sp>
      <p:sp>
        <p:nvSpPr>
          <p:cNvPr id="4" name="Freeform 4"/>
          <p:cNvSpPr/>
          <p:nvPr/>
        </p:nvSpPr>
        <p:spPr>
          <a:xfrm>
            <a:off x="5343301" y="813535"/>
            <a:ext cx="1668108" cy="1636831"/>
          </a:xfrm>
          <a:custGeom>
            <a:avLst/>
            <a:gdLst/>
            <a:ahLst/>
            <a:cxnLst/>
            <a:rect l="l" t="t" r="r" b="b"/>
            <a:pathLst>
              <a:path w="1668108" h="1636831">
                <a:moveTo>
                  <a:pt x="0" y="0"/>
                </a:moveTo>
                <a:lnTo>
                  <a:pt x="1668107" y="0"/>
                </a:lnTo>
                <a:lnTo>
                  <a:pt x="1668107" y="1636831"/>
                </a:lnTo>
                <a:lnTo>
                  <a:pt x="0" y="163683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TextBox 5"/>
          <p:cNvSpPr txBox="1"/>
          <p:nvPr/>
        </p:nvSpPr>
        <p:spPr>
          <a:xfrm>
            <a:off x="3180858" y="2769431"/>
            <a:ext cx="13782477" cy="1908810"/>
          </a:xfrm>
          <a:prstGeom prst="rect">
            <a:avLst/>
          </a:prstGeom>
        </p:spPr>
        <p:txBody>
          <a:bodyPr lIns="0" tIns="0" rIns="0" bIns="0" rtlCol="0" anchor="t">
            <a:spAutoFit/>
          </a:bodyPr>
          <a:lstStyle/>
          <a:p>
            <a:pPr algn="r" rtl="1">
              <a:lnSpc>
                <a:spcPts val="5039"/>
              </a:lnSpc>
              <a:spcBef>
                <a:spcPct val="0"/>
              </a:spcBef>
            </a:pPr>
            <a:r>
              <a:rPr lang="he-IL" sz="3599">
                <a:solidFill>
                  <a:srgbClr val="000000"/>
                </a:solidFill>
                <a:latin typeface="David Libre"/>
                <a:ea typeface="David Libre"/>
                <a:cs typeface="David Libre"/>
                <a:sym typeface="David Libre"/>
                <a:rtl/>
              </a:rPr>
              <a:t>מרחבי הלמידה הגמישים קידמו </a:t>
            </a:r>
            <a:r>
              <a:rPr lang="he-IL" sz="3599" b="1">
                <a:solidFill>
                  <a:srgbClr val="000000"/>
                </a:solidFill>
                <a:latin typeface="David Libre Bold"/>
                <a:ea typeface="David Libre Bold"/>
                <a:cs typeface="David Libre Bold"/>
                <a:sym typeface="David Libre Bold"/>
                <a:rtl/>
              </a:rPr>
              <a:t>שיתופיות ברמה גבוהה בין הסטודנטים</a:t>
            </a:r>
            <a:r>
              <a:rPr lang="ar-EG" sz="3599">
                <a:solidFill>
                  <a:srgbClr val="000000"/>
                </a:solidFill>
                <a:latin typeface="David Libre"/>
                <a:ea typeface="David Libre"/>
                <a:cs typeface="David Libre"/>
                <a:sym typeface="David Libre"/>
                <a:rtl/>
              </a:rPr>
              <a:t>. </a:t>
            </a:r>
          </a:p>
          <a:p>
            <a:pPr algn="r" rtl="1">
              <a:lnSpc>
                <a:spcPts val="5039"/>
              </a:lnSpc>
              <a:spcBef>
                <a:spcPct val="0"/>
              </a:spcBef>
            </a:pPr>
            <a:r>
              <a:rPr lang="he-IL" sz="3599">
                <a:solidFill>
                  <a:srgbClr val="000000"/>
                </a:solidFill>
                <a:latin typeface="David Libre"/>
                <a:ea typeface="David Libre"/>
                <a:cs typeface="David Libre"/>
                <a:sym typeface="David Libre"/>
                <a:rtl/>
              </a:rPr>
              <a:t>העיצוב הפתוח והמרווח, לצד מסכים קבוצתיים ושולחנות שיתופיים, אפשרו </a:t>
            </a:r>
          </a:p>
          <a:p>
            <a:pPr algn="r" rtl="1">
              <a:lnSpc>
                <a:spcPts val="5039"/>
              </a:lnSpc>
              <a:spcBef>
                <a:spcPct val="0"/>
              </a:spcBef>
            </a:pPr>
            <a:r>
              <a:rPr lang="he-IL" sz="3599">
                <a:solidFill>
                  <a:srgbClr val="000000"/>
                </a:solidFill>
                <a:latin typeface="David Libre"/>
                <a:ea typeface="David Libre"/>
                <a:cs typeface="David Libre"/>
                <a:sym typeface="David Libre"/>
                <a:rtl/>
              </a:rPr>
              <a:t>עבודת צוות יעילה ויצירת תוצרים משותפים. </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727238" y="5295900"/>
            <a:ext cx="6502362" cy="4592760"/>
          </a:xfrm>
          <a:custGeom>
            <a:avLst/>
            <a:gdLst/>
            <a:ahLst/>
            <a:cxnLst/>
            <a:rect l="l" t="t" r="r" b="b"/>
            <a:pathLst>
              <a:path w="5397818" h="4061858">
                <a:moveTo>
                  <a:pt x="0" y="0"/>
                </a:moveTo>
                <a:lnTo>
                  <a:pt x="5397818" y="0"/>
                </a:lnTo>
                <a:lnTo>
                  <a:pt x="5397818" y="4061858"/>
                </a:lnTo>
                <a:lnTo>
                  <a:pt x="0" y="4061858"/>
                </a:lnTo>
                <a:lnTo>
                  <a:pt x="0" y="0"/>
                </a:lnTo>
                <a:close/>
              </a:path>
            </a:pathLst>
          </a:custGeom>
          <a:blipFill>
            <a:blip r:embed="rId3"/>
            <a:stretch>
              <a:fillRect/>
            </a:stretch>
          </a:blipFill>
        </p:spPr>
      </p:sp>
      <p:sp>
        <p:nvSpPr>
          <p:cNvPr id="3" name="TextBox 3"/>
          <p:cNvSpPr txBox="1"/>
          <p:nvPr/>
        </p:nvSpPr>
        <p:spPr>
          <a:xfrm>
            <a:off x="1268494" y="2732109"/>
            <a:ext cx="16407414" cy="1908810"/>
          </a:xfrm>
          <a:prstGeom prst="rect">
            <a:avLst/>
          </a:prstGeom>
        </p:spPr>
        <p:txBody>
          <a:bodyPr lIns="0" tIns="0" rIns="0" bIns="0" rtlCol="0" anchor="t">
            <a:spAutoFit/>
          </a:bodyPr>
          <a:lstStyle/>
          <a:p>
            <a:pPr algn="r" rtl="1">
              <a:lnSpc>
                <a:spcPts val="5039"/>
              </a:lnSpc>
              <a:spcBef>
                <a:spcPct val="0"/>
              </a:spcBef>
            </a:pPr>
            <a:r>
              <a:rPr lang="he-IL" sz="3599" dirty="0">
                <a:solidFill>
                  <a:srgbClr val="000000"/>
                </a:solidFill>
                <a:latin typeface="David Libre"/>
                <a:ea typeface="David Libre"/>
                <a:cs typeface="David Libre"/>
                <a:sym typeface="David Libre"/>
                <a:rtl/>
              </a:rPr>
              <a:t>"בתוך החלל עצמו, יש גם... ספות, מטבחון - אפשר לראות שבזמן ההפסקות, הסטודנטים פשוט נשארים שם כי יש מקום לשבת ולדבר. יש מיקרוגל, פינת קפה... המקום מאוד מזמין וביתי, והוא </a:t>
            </a:r>
            <a:r>
              <a:rPr lang="he-IL" sz="3599" b="1" dirty="0">
                <a:solidFill>
                  <a:srgbClr val="000000"/>
                </a:solidFill>
                <a:latin typeface="David Libre Bold"/>
                <a:ea typeface="David Libre Bold"/>
                <a:cs typeface="David Libre Bold"/>
                <a:sym typeface="David Libre Bold"/>
                <a:rtl/>
              </a:rPr>
              <a:t>מעודד אינטראקציה לא פורמלית בין סטודנטים משכבות שונות</a:t>
            </a:r>
            <a:r>
              <a:rPr lang="he-IL" sz="3599" dirty="0">
                <a:solidFill>
                  <a:srgbClr val="000000"/>
                </a:solidFill>
                <a:latin typeface="David Libre"/>
                <a:ea typeface="David Libre"/>
                <a:cs typeface="David Libre"/>
                <a:sym typeface="David Libre"/>
                <a:rtl/>
              </a:rPr>
              <a:t>" (שי).</a:t>
            </a:r>
          </a:p>
        </p:txBody>
      </p:sp>
      <p:sp>
        <p:nvSpPr>
          <p:cNvPr id="4" name="TextBox 4"/>
          <p:cNvSpPr txBox="1"/>
          <p:nvPr/>
        </p:nvSpPr>
        <p:spPr>
          <a:xfrm>
            <a:off x="2157001" y="1068820"/>
            <a:ext cx="14630400" cy="718145"/>
          </a:xfrm>
          <a:prstGeom prst="rect">
            <a:avLst/>
          </a:prstGeom>
        </p:spPr>
        <p:txBody>
          <a:bodyPr wrap="square" lIns="0" tIns="0" rIns="0" bIns="0" rtlCol="0" anchor="t">
            <a:spAutoFit/>
          </a:bodyPr>
          <a:lstStyle/>
          <a:p>
            <a:pPr algn="ctr">
              <a:lnSpc>
                <a:spcPts val="5599"/>
              </a:lnSpc>
              <a:spcBef>
                <a:spcPct val="0"/>
              </a:spcBef>
            </a:pPr>
            <a:r>
              <a:rPr lang="he-IL" sz="4500" b="1" dirty="0">
                <a:solidFill>
                  <a:srgbClr val="00B0F0"/>
                </a:solidFill>
                <a:latin typeface="David Libre Bold"/>
                <a:ea typeface="David Libre Bold"/>
                <a:cs typeface="David Libre Bold"/>
                <a:sym typeface="David Libre Bold"/>
                <a:rtl/>
              </a:rPr>
              <a:t>חשיבות מרחב הלמידה הגמיש לעידוד שיתוף פעולה חברתי-רגשי</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3310255"/>
            <a:ext cx="15384748" cy="1189990"/>
          </a:xfrm>
          <a:prstGeom prst="rect">
            <a:avLst/>
          </a:prstGeom>
        </p:spPr>
        <p:txBody>
          <a:bodyPr lIns="0" tIns="0" rIns="0" bIns="0" rtlCol="0" anchor="t">
            <a:spAutoFit/>
          </a:bodyPr>
          <a:lstStyle/>
          <a:p>
            <a:pPr algn="r" rtl="1">
              <a:lnSpc>
                <a:spcPts val="4759"/>
              </a:lnSpc>
            </a:pPr>
            <a:r>
              <a:rPr lang="he-IL" sz="3399">
                <a:solidFill>
                  <a:srgbClr val="000000"/>
                </a:solidFill>
                <a:latin typeface="David Libre"/>
                <a:ea typeface="David Libre"/>
                <a:cs typeface="David Libre"/>
                <a:sym typeface="David Libre"/>
                <a:rtl/>
              </a:rPr>
              <a:t>המחקר מדגיש את תרומתם של מרחבי למידה גמישים לחדשנות טכנו</a:t>
            </a:r>
            <a:r>
              <a:rPr lang="ar-EG" sz="3399">
                <a:solidFill>
                  <a:srgbClr val="000000"/>
                </a:solidFill>
                <a:latin typeface="David Libre"/>
                <a:ea typeface="David Libre"/>
                <a:cs typeface="David Libre"/>
                <a:sym typeface="David Libre"/>
                <a:rtl/>
              </a:rPr>
              <a:t>-</a:t>
            </a:r>
            <a:r>
              <a:rPr lang="he-IL" sz="3399">
                <a:solidFill>
                  <a:srgbClr val="000000"/>
                </a:solidFill>
                <a:latin typeface="David Libre"/>
                <a:ea typeface="David Libre"/>
                <a:cs typeface="David Libre"/>
                <a:sym typeface="David Libre"/>
                <a:rtl/>
              </a:rPr>
              <a:t>פדגוגית</a:t>
            </a:r>
            <a:r>
              <a:rPr lang="ar-EG" sz="3399">
                <a:solidFill>
                  <a:srgbClr val="000000"/>
                </a:solidFill>
                <a:latin typeface="David Libre"/>
                <a:ea typeface="David Libre"/>
                <a:cs typeface="David Libre"/>
                <a:sym typeface="David Libre"/>
                <a:rtl/>
              </a:rPr>
              <a:t> </a:t>
            </a:r>
            <a:r>
              <a:rPr lang="he-IL" sz="3399">
                <a:solidFill>
                  <a:srgbClr val="000000"/>
                </a:solidFill>
                <a:latin typeface="David Libre"/>
                <a:ea typeface="David Libre"/>
                <a:cs typeface="David Libre"/>
                <a:sym typeface="David Libre"/>
                <a:rtl/>
              </a:rPr>
              <a:t>ולהעמקת השיתופיות בהוראה ובלמידה.</a:t>
            </a:r>
          </a:p>
        </p:txBody>
      </p:sp>
      <p:sp>
        <p:nvSpPr>
          <p:cNvPr id="3" name="Freeform 3"/>
          <p:cNvSpPr/>
          <p:nvPr/>
        </p:nvSpPr>
        <p:spPr>
          <a:xfrm>
            <a:off x="6437638" y="775338"/>
            <a:ext cx="1681685" cy="1681685"/>
          </a:xfrm>
          <a:custGeom>
            <a:avLst/>
            <a:gdLst/>
            <a:ahLst/>
            <a:cxnLst/>
            <a:rect l="l" t="t" r="r" b="b"/>
            <a:pathLst>
              <a:path w="1681685" h="1681685">
                <a:moveTo>
                  <a:pt x="0" y="0"/>
                </a:moveTo>
                <a:lnTo>
                  <a:pt x="1681685" y="0"/>
                </a:lnTo>
                <a:lnTo>
                  <a:pt x="1681685" y="1681685"/>
                </a:lnTo>
                <a:lnTo>
                  <a:pt x="0" y="168168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TextBox 4"/>
          <p:cNvSpPr txBox="1"/>
          <p:nvPr/>
        </p:nvSpPr>
        <p:spPr>
          <a:xfrm>
            <a:off x="457589" y="1268133"/>
            <a:ext cx="18288000" cy="1393825"/>
          </a:xfrm>
          <a:prstGeom prst="rect">
            <a:avLst/>
          </a:prstGeom>
        </p:spPr>
        <p:txBody>
          <a:bodyPr lIns="0" tIns="0" rIns="0" bIns="0" rtlCol="0" anchor="t">
            <a:spAutoFit/>
          </a:bodyPr>
          <a:lstStyle/>
          <a:p>
            <a:pPr algn="ctr">
              <a:lnSpc>
                <a:spcPts val="5599"/>
              </a:lnSpc>
            </a:pPr>
            <a:r>
              <a:rPr lang="en-US" sz="3999" b="1" dirty="0">
                <a:solidFill>
                  <a:srgbClr val="1133AD"/>
                </a:solidFill>
                <a:latin typeface="David Libre Bold"/>
                <a:ea typeface="David Libre Bold"/>
                <a:cs typeface="David Libre Bold"/>
                <a:sym typeface="David Libre Bold"/>
              </a:rPr>
              <a:t> </a:t>
            </a:r>
            <a:r>
              <a:rPr lang="he-IL" sz="4500" b="1" dirty="0">
                <a:solidFill>
                  <a:srgbClr val="00B0F0"/>
                </a:solidFill>
                <a:latin typeface="David Libre Bold"/>
                <a:ea typeface="David Libre Bold"/>
                <a:cs typeface="David Libre Bold"/>
                <a:sym typeface="David Libre Bold"/>
                <a:rtl/>
              </a:rPr>
              <a:t>לסיכום</a:t>
            </a:r>
          </a:p>
          <a:p>
            <a:pPr algn="ctr">
              <a:lnSpc>
                <a:spcPts val="5599"/>
              </a:lnSpc>
            </a:pPr>
            <a:endParaRPr lang="he-IL" sz="3999" b="1" dirty="0">
              <a:solidFill>
                <a:srgbClr val="1133AD"/>
              </a:solidFill>
              <a:latin typeface="David Libre Bold"/>
              <a:ea typeface="David Libre Bold"/>
              <a:cs typeface="David Libre Bold"/>
              <a:sym typeface="David Libre Bold"/>
              <a:rtl/>
            </a:endParaRPr>
          </a:p>
        </p:txBody>
      </p:sp>
      <p:sp>
        <p:nvSpPr>
          <p:cNvPr id="5" name="TextBox 5"/>
          <p:cNvSpPr txBox="1"/>
          <p:nvPr/>
        </p:nvSpPr>
        <p:spPr>
          <a:xfrm>
            <a:off x="1028700" y="4799081"/>
            <a:ext cx="15384748" cy="1270635"/>
          </a:xfrm>
          <a:prstGeom prst="rect">
            <a:avLst/>
          </a:prstGeom>
        </p:spPr>
        <p:txBody>
          <a:bodyPr lIns="0" tIns="0" rIns="0" bIns="0" rtlCol="0" anchor="t">
            <a:spAutoFit/>
          </a:bodyPr>
          <a:lstStyle/>
          <a:p>
            <a:pPr algn="r" rtl="1">
              <a:lnSpc>
                <a:spcPts val="5039"/>
              </a:lnSpc>
              <a:spcBef>
                <a:spcPct val="0"/>
              </a:spcBef>
            </a:pPr>
            <a:r>
              <a:rPr lang="he-IL" sz="3599" dirty="0">
                <a:solidFill>
                  <a:srgbClr val="000000"/>
                </a:solidFill>
                <a:latin typeface="David Libre"/>
                <a:ea typeface="David Libre"/>
                <a:cs typeface="David Libre"/>
                <a:sym typeface="David Libre"/>
                <a:rtl/>
              </a:rPr>
              <a:t>הממצאים מצביעים על כך שמרחבים אלה תומכים בשילוב מתקדם של טכנולוגיה ובטיפוח שיתופיות משמעותית בין מורים ובין תלמידים.</a:t>
            </a:r>
          </a:p>
        </p:txBody>
      </p:sp>
      <p:sp>
        <p:nvSpPr>
          <p:cNvPr id="6" name="Freeform 6"/>
          <p:cNvSpPr/>
          <p:nvPr/>
        </p:nvSpPr>
        <p:spPr>
          <a:xfrm>
            <a:off x="1219200" y="6286500"/>
            <a:ext cx="4550521" cy="3581400"/>
          </a:xfrm>
          <a:custGeom>
            <a:avLst/>
            <a:gdLst/>
            <a:ahLst/>
            <a:cxnLst/>
            <a:rect l="l" t="t" r="r" b="b"/>
            <a:pathLst>
              <a:path w="3526008" h="2807584">
                <a:moveTo>
                  <a:pt x="0" y="0"/>
                </a:moveTo>
                <a:lnTo>
                  <a:pt x="3526008" y="0"/>
                </a:lnTo>
                <a:lnTo>
                  <a:pt x="3526008" y="2807584"/>
                </a:lnTo>
                <a:lnTo>
                  <a:pt x="0" y="2807584"/>
                </a:lnTo>
                <a:lnTo>
                  <a:pt x="0" y="0"/>
                </a:lnTo>
                <a:close/>
              </a:path>
            </a:pathLst>
          </a:custGeom>
          <a:blipFill>
            <a:blip r:embed="rId4"/>
            <a:stretch>
              <a:fillRect/>
            </a:stretch>
          </a:blipFill>
        </p:spPr>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47800" y="114300"/>
            <a:ext cx="20269200" cy="9755167"/>
          </a:xfrm>
          <a:custGeom>
            <a:avLst/>
            <a:gdLst/>
            <a:ahLst/>
            <a:cxnLst/>
            <a:rect l="l" t="t" r="r" b="b"/>
            <a:pathLst>
              <a:path w="16597453" h="9336067">
                <a:moveTo>
                  <a:pt x="0" y="0"/>
                </a:moveTo>
                <a:lnTo>
                  <a:pt x="16597453" y="0"/>
                </a:lnTo>
                <a:lnTo>
                  <a:pt x="16597453" y="9336067"/>
                </a:lnTo>
                <a:lnTo>
                  <a:pt x="0" y="9336067"/>
                </a:lnTo>
                <a:lnTo>
                  <a:pt x="0" y="0"/>
                </a:lnTo>
                <a:close/>
              </a:path>
            </a:pathLst>
          </a:custGeom>
          <a:blipFill>
            <a:blip r:embed="rId2"/>
            <a:stretch>
              <a:fillRect/>
            </a:stretch>
          </a:blipFill>
        </p:spPr>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43535" y="3784864"/>
            <a:ext cx="7273669" cy="5473436"/>
          </a:xfrm>
          <a:custGeom>
            <a:avLst/>
            <a:gdLst/>
            <a:ahLst/>
            <a:cxnLst/>
            <a:rect l="l" t="t" r="r" b="b"/>
            <a:pathLst>
              <a:path w="7273669" h="5473436">
                <a:moveTo>
                  <a:pt x="0" y="0"/>
                </a:moveTo>
                <a:lnTo>
                  <a:pt x="7273669" y="0"/>
                </a:lnTo>
                <a:lnTo>
                  <a:pt x="7273669" y="5473436"/>
                </a:lnTo>
                <a:lnTo>
                  <a:pt x="0" y="5473436"/>
                </a:lnTo>
                <a:lnTo>
                  <a:pt x="0" y="0"/>
                </a:lnTo>
                <a:close/>
              </a:path>
            </a:pathLst>
          </a:custGeom>
          <a:blipFill>
            <a:blip r:embed="rId3"/>
            <a:stretch>
              <a:fillRect/>
            </a:stretch>
          </a:blipFill>
        </p:spPr>
      </p:sp>
      <p:sp>
        <p:nvSpPr>
          <p:cNvPr id="3" name="Freeform 3"/>
          <p:cNvSpPr/>
          <p:nvPr/>
        </p:nvSpPr>
        <p:spPr>
          <a:xfrm>
            <a:off x="3247249" y="757044"/>
            <a:ext cx="1146563" cy="1146563"/>
          </a:xfrm>
          <a:custGeom>
            <a:avLst/>
            <a:gdLst/>
            <a:ahLst/>
            <a:cxnLst/>
            <a:rect l="l" t="t" r="r" b="b"/>
            <a:pathLst>
              <a:path w="1146563" h="1146563">
                <a:moveTo>
                  <a:pt x="0" y="0"/>
                </a:moveTo>
                <a:lnTo>
                  <a:pt x="1146563" y="0"/>
                </a:lnTo>
                <a:lnTo>
                  <a:pt x="1146563" y="1146563"/>
                </a:lnTo>
                <a:lnTo>
                  <a:pt x="0" y="114656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TextBox 4"/>
          <p:cNvSpPr txBox="1"/>
          <p:nvPr/>
        </p:nvSpPr>
        <p:spPr>
          <a:xfrm>
            <a:off x="4861440" y="942975"/>
            <a:ext cx="8212605" cy="688975"/>
          </a:xfrm>
          <a:prstGeom prst="rect">
            <a:avLst/>
          </a:prstGeom>
        </p:spPr>
        <p:txBody>
          <a:bodyPr lIns="0" tIns="0" rIns="0" bIns="0" rtlCol="0" anchor="t">
            <a:spAutoFit/>
          </a:bodyPr>
          <a:lstStyle/>
          <a:p>
            <a:pPr algn="ctr" rtl="1">
              <a:lnSpc>
                <a:spcPts val="5599"/>
              </a:lnSpc>
              <a:spcBef>
                <a:spcPct val="0"/>
              </a:spcBef>
            </a:pPr>
            <a:r>
              <a:rPr lang="he-IL" sz="4500" b="1" dirty="0">
                <a:solidFill>
                  <a:srgbClr val="00B0F0"/>
                </a:solidFill>
                <a:latin typeface="David Libre Bold"/>
                <a:ea typeface="David Libre Bold"/>
                <a:cs typeface="David Libre Bold"/>
                <a:sym typeface="David Libre Bold"/>
                <a:rtl/>
              </a:rPr>
              <a:t>מרחבי למידה גמישים-הגדרה</a:t>
            </a:r>
          </a:p>
        </p:txBody>
      </p:sp>
      <p:sp>
        <p:nvSpPr>
          <p:cNvPr id="5" name="TextBox 5"/>
          <p:cNvSpPr txBox="1"/>
          <p:nvPr/>
        </p:nvSpPr>
        <p:spPr>
          <a:xfrm>
            <a:off x="387161" y="2145603"/>
            <a:ext cx="17426945" cy="4527241"/>
          </a:xfrm>
          <a:prstGeom prst="rect">
            <a:avLst/>
          </a:prstGeom>
        </p:spPr>
        <p:txBody>
          <a:bodyPr lIns="0" tIns="0" rIns="0" bIns="0" rtlCol="0" anchor="t">
            <a:spAutoFit/>
          </a:bodyPr>
          <a:lstStyle/>
          <a:p>
            <a:pPr marL="782033" lvl="1" indent="-391016" algn="r" rtl="1">
              <a:lnSpc>
                <a:spcPts val="6049"/>
              </a:lnSpc>
              <a:buFont typeface="Arial"/>
              <a:buChar char="•"/>
            </a:pPr>
            <a:r>
              <a:rPr lang="ar-EG" sz="3622" b="1" dirty="0">
                <a:solidFill>
                  <a:srgbClr val="000000"/>
                </a:solidFill>
                <a:latin typeface="David Libre Bold"/>
                <a:ea typeface="David Libre Bold"/>
                <a:cs typeface="David Libre Bold"/>
                <a:sym typeface="David Libre Bold"/>
                <a:rtl/>
              </a:rPr>
              <a:t> </a:t>
            </a:r>
            <a:r>
              <a:rPr lang="he-IL" sz="3622" dirty="0">
                <a:solidFill>
                  <a:srgbClr val="000000"/>
                </a:solidFill>
                <a:latin typeface="David Libre"/>
                <a:ea typeface="David Libre"/>
                <a:cs typeface="David Libre"/>
                <a:sym typeface="David Libre"/>
                <a:rtl/>
              </a:rPr>
              <a:t>אזור פתוח וגמיש עם אפשרויות ריהוט מגוונות</a:t>
            </a:r>
          </a:p>
          <a:p>
            <a:pPr algn="r" rtl="1">
              <a:lnSpc>
                <a:spcPts val="6049"/>
              </a:lnSpc>
            </a:pPr>
            <a:endParaRPr lang="he-IL" sz="3622" dirty="0">
              <a:solidFill>
                <a:srgbClr val="000000"/>
              </a:solidFill>
              <a:latin typeface="David Libre"/>
              <a:ea typeface="David Libre"/>
              <a:cs typeface="David Libre"/>
              <a:sym typeface="David Libre"/>
              <a:rtl/>
            </a:endParaRPr>
          </a:p>
          <a:p>
            <a:pPr marL="782033" lvl="1" indent="-391016" algn="r" rtl="1">
              <a:lnSpc>
                <a:spcPts val="6049"/>
              </a:lnSpc>
              <a:buFont typeface="Arial"/>
              <a:buChar char="•"/>
            </a:pPr>
            <a:r>
              <a:rPr lang="he-IL" sz="3622" dirty="0">
                <a:solidFill>
                  <a:srgbClr val="000000"/>
                </a:solidFill>
                <a:latin typeface="David Libre"/>
                <a:ea typeface="David Libre"/>
                <a:cs typeface="David Libre"/>
                <a:sym typeface="David Libre"/>
                <a:rtl/>
              </a:rPr>
              <a:t>ניתן להתאמה לחוויות למידה שונות</a:t>
            </a:r>
          </a:p>
          <a:p>
            <a:pPr algn="r" rtl="1">
              <a:lnSpc>
                <a:spcPts val="6049"/>
              </a:lnSpc>
            </a:pPr>
            <a:endParaRPr lang="he-IL" sz="3622" dirty="0">
              <a:solidFill>
                <a:srgbClr val="000000"/>
              </a:solidFill>
              <a:latin typeface="David Libre"/>
              <a:ea typeface="David Libre"/>
              <a:cs typeface="David Libre"/>
              <a:sym typeface="David Libre"/>
              <a:rtl/>
            </a:endParaRPr>
          </a:p>
          <a:p>
            <a:pPr marL="782033" lvl="1" indent="-391016" algn="r" rtl="1">
              <a:lnSpc>
                <a:spcPts val="6049"/>
              </a:lnSpc>
              <a:buFont typeface="Arial"/>
              <a:buChar char="•"/>
            </a:pPr>
            <a:r>
              <a:rPr lang="he-IL" sz="3622" dirty="0">
                <a:solidFill>
                  <a:srgbClr val="000000"/>
                </a:solidFill>
                <a:latin typeface="David Libre"/>
                <a:ea typeface="David Libre"/>
                <a:cs typeface="David Libre"/>
                <a:sym typeface="David Libre"/>
                <a:rtl/>
              </a:rPr>
              <a:t>מאפשר למידה שיתופית ועצמאית כאחד</a:t>
            </a:r>
          </a:p>
          <a:p>
            <a:pPr algn="r" rtl="1">
              <a:lnSpc>
                <a:spcPts val="6049"/>
              </a:lnSpc>
            </a:pPr>
            <a:endParaRPr lang="he-IL" sz="3622" dirty="0">
              <a:solidFill>
                <a:srgbClr val="000000"/>
              </a:solidFill>
              <a:latin typeface="David Libre"/>
              <a:ea typeface="David Libre"/>
              <a:cs typeface="David Libre"/>
              <a:sym typeface="David Libre"/>
              <a:rt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554577" y="1698426"/>
            <a:ext cx="15947968" cy="5482591"/>
          </a:xfrm>
          <a:prstGeom prst="rect">
            <a:avLst/>
          </a:prstGeom>
        </p:spPr>
        <p:txBody>
          <a:bodyPr lIns="0" tIns="0" rIns="0" bIns="0" rtlCol="0" anchor="t">
            <a:spAutoFit/>
          </a:bodyPr>
          <a:lstStyle/>
          <a:p>
            <a:pPr algn="just" rtl="1">
              <a:lnSpc>
                <a:spcPts val="6299"/>
              </a:lnSpc>
            </a:pPr>
            <a:r>
              <a:rPr lang="he-IL" sz="3599" b="1" dirty="0">
                <a:solidFill>
                  <a:srgbClr val="000000"/>
                </a:solidFill>
                <a:latin typeface="David Libre Bold"/>
                <a:ea typeface="David Libre Bold"/>
                <a:cs typeface="David Libre Bold"/>
                <a:sym typeface="David Libre Bold"/>
                <a:rtl/>
              </a:rPr>
              <a:t>ריהוט מודולרי - </a:t>
            </a:r>
            <a:r>
              <a:rPr lang="he-IL" sz="3599" dirty="0">
                <a:solidFill>
                  <a:srgbClr val="000000"/>
                </a:solidFill>
                <a:latin typeface="David Libre"/>
                <a:ea typeface="David Libre"/>
                <a:cs typeface="David Libre"/>
                <a:sym typeface="David Libre"/>
                <a:rtl/>
              </a:rPr>
              <a:t>שולחנות משותפים, כיסאות מיקוד, ספות, שטיחים – לרוב ניידים.</a:t>
            </a:r>
          </a:p>
          <a:p>
            <a:pPr algn="just" rtl="1">
              <a:lnSpc>
                <a:spcPts val="6299"/>
              </a:lnSpc>
            </a:pPr>
            <a:r>
              <a:rPr lang="he-IL" sz="3599" b="1" dirty="0">
                <a:solidFill>
                  <a:srgbClr val="000000"/>
                </a:solidFill>
                <a:latin typeface="David Libre Bold"/>
                <a:ea typeface="David Libre Bold"/>
                <a:cs typeface="David Libre Bold"/>
                <a:sym typeface="David Libre Bold"/>
                <a:rtl/>
              </a:rPr>
              <a:t>שקיפות וחיבורים - </a:t>
            </a:r>
            <a:r>
              <a:rPr lang="he-IL" sz="3599" dirty="0">
                <a:solidFill>
                  <a:srgbClr val="000000"/>
                </a:solidFill>
                <a:latin typeface="David Libre"/>
                <a:ea typeface="David Libre"/>
                <a:cs typeface="David Libre"/>
                <a:sym typeface="David Libre"/>
                <a:rtl/>
              </a:rPr>
              <a:t>קירות זכוכית וחללים פתוחים ליצירת אזורי למידה מקושרים.</a:t>
            </a:r>
          </a:p>
          <a:p>
            <a:pPr algn="just" rtl="1">
              <a:lnSpc>
                <a:spcPts val="6299"/>
              </a:lnSpc>
            </a:pPr>
            <a:r>
              <a:rPr lang="he-IL" sz="3599" b="1" dirty="0">
                <a:solidFill>
                  <a:srgbClr val="000000"/>
                </a:solidFill>
                <a:latin typeface="David Libre Bold"/>
                <a:ea typeface="David Libre Bold"/>
                <a:cs typeface="David Libre Bold"/>
                <a:sym typeface="David Libre Bold"/>
                <a:rtl/>
              </a:rPr>
              <a:t>שילוב טכנולוגיה מתקדם -</a:t>
            </a:r>
          </a:p>
          <a:p>
            <a:pPr marL="777238" lvl="1" indent="-388619" algn="just" rtl="1">
              <a:lnSpc>
                <a:spcPts val="6299"/>
              </a:lnSpc>
              <a:buFont typeface="Arial"/>
              <a:buChar char="•"/>
            </a:pPr>
            <a:r>
              <a:rPr lang="ar-EG" sz="3599" b="1" dirty="0">
                <a:solidFill>
                  <a:srgbClr val="000000"/>
                </a:solidFill>
                <a:latin typeface="David Libre Bold"/>
                <a:ea typeface="David Libre Bold"/>
                <a:cs typeface="David Libre Bold"/>
                <a:sym typeface="David Libre Bold"/>
                <a:rtl/>
              </a:rPr>
              <a:t> </a:t>
            </a:r>
            <a:r>
              <a:rPr lang="he-IL" sz="3599" dirty="0">
                <a:solidFill>
                  <a:srgbClr val="000000"/>
                </a:solidFill>
                <a:latin typeface="David Libre"/>
                <a:ea typeface="David Libre"/>
                <a:cs typeface="David Libre"/>
                <a:sym typeface="David Libre"/>
                <a:rtl/>
              </a:rPr>
              <a:t>סביבות הקרנה מרובות מסכים, מסכי שולחן קבוצתיים לעבודה שיתופית, מסכים גדולים מרובים המבטיחים נראות מכל מושב.</a:t>
            </a:r>
          </a:p>
          <a:p>
            <a:pPr marL="777238" lvl="1" indent="-388619" algn="just" rtl="1">
              <a:lnSpc>
                <a:spcPts val="6299"/>
              </a:lnSpc>
              <a:buFont typeface="Arial"/>
              <a:buChar char="•"/>
            </a:pPr>
            <a:r>
              <a:rPr lang="he-IL" sz="3599" dirty="0">
                <a:solidFill>
                  <a:srgbClr val="000000"/>
                </a:solidFill>
                <a:latin typeface="David Libre"/>
                <a:ea typeface="David Libre"/>
                <a:cs typeface="David Libre"/>
                <a:sym typeface="David Libre"/>
                <a:rtl/>
              </a:rPr>
              <a:t> מציאות מדומה (</a:t>
            </a:r>
            <a:r>
              <a:rPr lang="en-US" sz="3599" dirty="0">
                <a:solidFill>
                  <a:srgbClr val="000000"/>
                </a:solidFill>
                <a:latin typeface="David Libre"/>
                <a:ea typeface="David Libre"/>
                <a:cs typeface="David Libre"/>
                <a:sym typeface="David Libre"/>
              </a:rPr>
              <a:t>VR</a:t>
            </a:r>
            <a:r>
              <a:rPr lang="he-IL" sz="3599" dirty="0">
                <a:solidFill>
                  <a:srgbClr val="000000"/>
                </a:solidFill>
                <a:latin typeface="David Libre"/>
                <a:ea typeface="David Libre"/>
                <a:cs typeface="David Libre"/>
                <a:sym typeface="David Libre"/>
                <a:rtl/>
              </a:rPr>
              <a:t>)  ומציאות רבודה (</a:t>
            </a:r>
            <a:r>
              <a:rPr lang="en-US" sz="3599" dirty="0">
                <a:solidFill>
                  <a:srgbClr val="000000"/>
                </a:solidFill>
                <a:latin typeface="David Libre"/>
                <a:ea typeface="David Libre"/>
                <a:cs typeface="David Libre"/>
                <a:sym typeface="David Libre"/>
              </a:rPr>
              <a:t>AR</a:t>
            </a:r>
            <a:r>
              <a:rPr lang="ar-EG" sz="3599" dirty="0">
                <a:solidFill>
                  <a:srgbClr val="000000"/>
                </a:solidFill>
                <a:latin typeface="David Libre"/>
                <a:ea typeface="David Libre"/>
                <a:cs typeface="David Libre"/>
                <a:sym typeface="David Libre"/>
                <a:rtl/>
              </a:rPr>
              <a:t>)</a:t>
            </a:r>
          </a:p>
          <a:p>
            <a:pPr marL="777238" lvl="1" indent="-388619" algn="just" rtl="1">
              <a:lnSpc>
                <a:spcPts val="6299"/>
              </a:lnSpc>
              <a:buFont typeface="Arial"/>
              <a:buChar char="•"/>
            </a:pPr>
            <a:r>
              <a:rPr lang="he-IL" sz="3599" dirty="0">
                <a:solidFill>
                  <a:srgbClr val="000000"/>
                </a:solidFill>
                <a:latin typeface="David Libre"/>
                <a:ea typeface="David Libre"/>
                <a:cs typeface="David Libre"/>
                <a:sym typeface="David Libre"/>
                <a:rtl/>
              </a:rPr>
              <a:t>קירות מגע אינטראקטיביים</a:t>
            </a:r>
          </a:p>
        </p:txBody>
      </p:sp>
      <p:sp>
        <p:nvSpPr>
          <p:cNvPr id="3" name="Freeform 3"/>
          <p:cNvSpPr/>
          <p:nvPr/>
        </p:nvSpPr>
        <p:spPr>
          <a:xfrm>
            <a:off x="3569884" y="431221"/>
            <a:ext cx="1194958" cy="1194958"/>
          </a:xfrm>
          <a:custGeom>
            <a:avLst/>
            <a:gdLst/>
            <a:ahLst/>
            <a:cxnLst/>
            <a:rect l="l" t="t" r="r" b="b"/>
            <a:pathLst>
              <a:path w="1194958" h="1194958">
                <a:moveTo>
                  <a:pt x="0" y="0"/>
                </a:moveTo>
                <a:lnTo>
                  <a:pt x="1194958" y="0"/>
                </a:lnTo>
                <a:lnTo>
                  <a:pt x="1194958" y="1194958"/>
                </a:lnTo>
                <a:lnTo>
                  <a:pt x="0" y="119495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a:off x="1440713" y="4924295"/>
            <a:ext cx="3804416" cy="5064114"/>
          </a:xfrm>
          <a:custGeom>
            <a:avLst/>
            <a:gdLst/>
            <a:ahLst/>
            <a:cxnLst/>
            <a:rect l="l" t="t" r="r" b="b"/>
            <a:pathLst>
              <a:path w="3804416" h="5064114">
                <a:moveTo>
                  <a:pt x="0" y="0"/>
                </a:moveTo>
                <a:lnTo>
                  <a:pt x="3804416" y="0"/>
                </a:lnTo>
                <a:lnTo>
                  <a:pt x="3804416" y="5064114"/>
                </a:lnTo>
                <a:lnTo>
                  <a:pt x="0" y="5064114"/>
                </a:lnTo>
                <a:lnTo>
                  <a:pt x="0" y="0"/>
                </a:lnTo>
                <a:close/>
              </a:path>
            </a:pathLst>
          </a:custGeom>
          <a:blipFill>
            <a:blip r:embed="rId5"/>
            <a:stretch>
              <a:fillRect/>
            </a:stretch>
          </a:blipFill>
        </p:spPr>
      </p:sp>
      <p:sp>
        <p:nvSpPr>
          <p:cNvPr id="5" name="TextBox 5"/>
          <p:cNvSpPr txBox="1"/>
          <p:nvPr/>
        </p:nvSpPr>
        <p:spPr>
          <a:xfrm>
            <a:off x="5049876" y="634843"/>
            <a:ext cx="10494924" cy="718145"/>
          </a:xfrm>
          <a:prstGeom prst="rect">
            <a:avLst/>
          </a:prstGeom>
        </p:spPr>
        <p:txBody>
          <a:bodyPr wrap="square" lIns="0" tIns="0" rIns="0" bIns="0" rtlCol="0" anchor="t">
            <a:spAutoFit/>
          </a:bodyPr>
          <a:lstStyle/>
          <a:p>
            <a:pPr algn="ctr" rtl="1">
              <a:lnSpc>
                <a:spcPts val="5599"/>
              </a:lnSpc>
            </a:pPr>
            <a:r>
              <a:rPr lang="he-IL" sz="4500" b="1" dirty="0">
                <a:solidFill>
                  <a:srgbClr val="00B0F0"/>
                </a:solidFill>
                <a:latin typeface="David Libre Bold"/>
                <a:ea typeface="David Libre Bold"/>
                <a:cs typeface="David Libre Bold"/>
                <a:sym typeface="David Libre Bold"/>
                <a:rtl/>
              </a:rPr>
              <a:t>מאפיינים עיקריים של מרחבי למידה גמישים</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1000"/>
                                        <p:tgtEl>
                                          <p:spTgt spid="2">
                                            <p:txEl>
                                              <p:pRg st="1" end="1"/>
                                            </p:txEl>
                                          </p:spTgt>
                                        </p:tgtEl>
                                      </p:cBhvr>
                                    </p:animEffect>
                                    <p:anim calcmode="lin" valueType="num">
                                      <p:cBhvr>
                                        <p:cTn id="8"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Effect transition="in" filter="fade">
                                      <p:cBhvr>
                                        <p:cTn id="14" dur="1000"/>
                                        <p:tgtEl>
                                          <p:spTgt spid="2">
                                            <p:txEl>
                                              <p:pRg st="2" end="2"/>
                                            </p:txEl>
                                          </p:spTgt>
                                        </p:tgtEl>
                                      </p:cBhvr>
                                    </p:animEffect>
                                    <p:anim calcmode="lin" valueType="num">
                                      <p:cBhvr>
                                        <p:cTn id="15"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2" end="2"/>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Effect transition="in" filter="fade">
                                      <p:cBhvr>
                                        <p:cTn id="19" dur="1000"/>
                                        <p:tgtEl>
                                          <p:spTgt spid="2">
                                            <p:txEl>
                                              <p:pRg st="3" end="3"/>
                                            </p:txEl>
                                          </p:spTgt>
                                        </p:tgtEl>
                                      </p:cBhvr>
                                    </p:animEffect>
                                    <p:anim calcmode="lin" valueType="num">
                                      <p:cBhvr>
                                        <p:cTn id="20"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2">
                                            <p:txEl>
                                              <p:pRg st="3" end="3"/>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
                                            <p:txEl>
                                              <p:pRg st="4" end="4"/>
                                            </p:txEl>
                                          </p:spTgt>
                                        </p:tgtEl>
                                        <p:attrNameLst>
                                          <p:attrName>style.visibility</p:attrName>
                                        </p:attrNameLst>
                                      </p:cBhvr>
                                      <p:to>
                                        <p:strVal val="visible"/>
                                      </p:to>
                                    </p:set>
                                    <p:animEffect transition="in" filter="fade">
                                      <p:cBhvr>
                                        <p:cTn id="24" dur="1000"/>
                                        <p:tgtEl>
                                          <p:spTgt spid="2">
                                            <p:txEl>
                                              <p:pRg st="4" end="4"/>
                                            </p:txEl>
                                          </p:spTgt>
                                        </p:tgtEl>
                                      </p:cBhvr>
                                    </p:animEffect>
                                    <p:anim calcmode="lin" valueType="num">
                                      <p:cBhvr>
                                        <p:cTn id="25"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26" dur="1000" fill="hold"/>
                                        <p:tgtEl>
                                          <p:spTgt spid="2">
                                            <p:txEl>
                                              <p:pRg st="4" end="4"/>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
                                            <p:txEl>
                                              <p:pRg st="5" end="5"/>
                                            </p:txEl>
                                          </p:spTgt>
                                        </p:tgtEl>
                                        <p:attrNameLst>
                                          <p:attrName>style.visibility</p:attrName>
                                        </p:attrNameLst>
                                      </p:cBhvr>
                                      <p:to>
                                        <p:strVal val="visible"/>
                                      </p:to>
                                    </p:set>
                                    <p:animEffect transition="in" filter="fade">
                                      <p:cBhvr>
                                        <p:cTn id="29" dur="1000"/>
                                        <p:tgtEl>
                                          <p:spTgt spid="2">
                                            <p:txEl>
                                              <p:pRg st="5" end="5"/>
                                            </p:txEl>
                                          </p:spTgt>
                                        </p:tgtEl>
                                      </p:cBhvr>
                                    </p:animEffect>
                                    <p:anim calcmode="lin" valueType="num">
                                      <p:cBhvr>
                                        <p:cTn id="30"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31"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744521" y="1028700"/>
            <a:ext cx="10398265" cy="7824695"/>
          </a:xfrm>
          <a:custGeom>
            <a:avLst/>
            <a:gdLst/>
            <a:ahLst/>
            <a:cxnLst/>
            <a:rect l="l" t="t" r="r" b="b"/>
            <a:pathLst>
              <a:path w="10398265" h="7824695">
                <a:moveTo>
                  <a:pt x="0" y="0"/>
                </a:moveTo>
                <a:lnTo>
                  <a:pt x="10398265" y="0"/>
                </a:lnTo>
                <a:lnTo>
                  <a:pt x="10398265" y="7824695"/>
                </a:lnTo>
                <a:lnTo>
                  <a:pt x="0" y="7824695"/>
                </a:lnTo>
                <a:lnTo>
                  <a:pt x="0" y="0"/>
                </a:lnTo>
                <a:close/>
              </a:path>
            </a:pathLst>
          </a:custGeom>
          <a:blipFill>
            <a:blip r:embed="rId3"/>
            <a:stretch>
              <a:fillRect/>
            </a:stretch>
          </a:blipFill>
        </p:spPr>
      </p:sp>
      <p:sp>
        <p:nvSpPr>
          <p:cNvPr id="3" name="TextBox 3"/>
          <p:cNvSpPr txBox="1"/>
          <p:nvPr/>
        </p:nvSpPr>
        <p:spPr>
          <a:xfrm>
            <a:off x="4819759" y="8907462"/>
            <a:ext cx="7551043" cy="632462"/>
          </a:xfrm>
          <a:prstGeom prst="rect">
            <a:avLst/>
          </a:prstGeom>
        </p:spPr>
        <p:txBody>
          <a:bodyPr lIns="0" tIns="0" rIns="0" bIns="0" rtlCol="0" anchor="t">
            <a:spAutoFit/>
          </a:bodyPr>
          <a:lstStyle/>
          <a:p>
            <a:pPr marL="0" lvl="0" indent="0" algn="ctr" rtl="1">
              <a:lnSpc>
                <a:spcPts val="5039"/>
              </a:lnSpc>
              <a:spcBef>
                <a:spcPct val="0"/>
              </a:spcBef>
            </a:pPr>
            <a:r>
              <a:rPr lang="he-IL" sz="3599" b="1" dirty="0">
                <a:solidFill>
                  <a:srgbClr val="000000"/>
                </a:solidFill>
                <a:latin typeface="David Libre Bold"/>
                <a:ea typeface="David Libre Bold"/>
                <a:cs typeface="David Libre Bold"/>
                <a:sym typeface="David Libre Bold"/>
                <a:rtl/>
              </a:rPr>
              <a:t>מרחב למידה גמיש עם קירות </a:t>
            </a:r>
            <a:r>
              <a:rPr lang="he-IL" sz="3599" b="1" dirty="0" err="1">
                <a:solidFill>
                  <a:srgbClr val="000000"/>
                </a:solidFill>
                <a:latin typeface="David Libre Bold"/>
                <a:ea typeface="David Libre Bold"/>
                <a:cs typeface="David Libre Bold"/>
                <a:sym typeface="David Libre Bold"/>
                <a:rtl/>
              </a:rPr>
              <a:t>אימרסיביים</a:t>
            </a:r>
            <a:endParaRPr lang="he-IL" sz="3599" b="1" dirty="0">
              <a:solidFill>
                <a:srgbClr val="000000"/>
              </a:solidFill>
              <a:latin typeface="David Libre Bold"/>
              <a:ea typeface="David Libre Bold"/>
              <a:cs typeface="David Libre Bold"/>
              <a:sym typeface="David Libre Bold"/>
              <a:rt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733800" y="93259"/>
            <a:ext cx="1495035" cy="1495035"/>
          </a:xfrm>
          <a:custGeom>
            <a:avLst/>
            <a:gdLst/>
            <a:ahLst/>
            <a:cxnLst/>
            <a:rect l="l" t="t" r="r" b="b"/>
            <a:pathLst>
              <a:path w="1495035" h="1495035">
                <a:moveTo>
                  <a:pt x="0" y="0"/>
                </a:moveTo>
                <a:lnTo>
                  <a:pt x="1495035" y="0"/>
                </a:lnTo>
                <a:lnTo>
                  <a:pt x="1495035" y="1495034"/>
                </a:lnTo>
                <a:lnTo>
                  <a:pt x="0" y="149503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TextBox 3"/>
          <p:cNvSpPr txBox="1"/>
          <p:nvPr/>
        </p:nvSpPr>
        <p:spPr>
          <a:xfrm>
            <a:off x="6096000" y="444011"/>
            <a:ext cx="10598620" cy="757772"/>
          </a:xfrm>
          <a:prstGeom prst="rect">
            <a:avLst/>
          </a:prstGeom>
        </p:spPr>
        <p:txBody>
          <a:bodyPr wrap="square" lIns="0" tIns="0" rIns="0" bIns="0" rtlCol="0" anchor="t">
            <a:spAutoFit/>
          </a:bodyPr>
          <a:lstStyle/>
          <a:p>
            <a:pPr algn="l" rtl="1">
              <a:lnSpc>
                <a:spcPts val="6299"/>
              </a:lnSpc>
            </a:pPr>
            <a:r>
              <a:rPr lang="he-IL" sz="4500" b="1" dirty="0">
                <a:solidFill>
                  <a:srgbClr val="00B0F0"/>
                </a:solidFill>
                <a:latin typeface="David Libre Bold"/>
                <a:ea typeface="David Libre Bold"/>
                <a:cs typeface="David Libre Bold"/>
                <a:sym typeface="David Libre Bold"/>
                <a:rtl/>
              </a:rPr>
              <a:t>המסגרות התיאורטיות - </a:t>
            </a:r>
            <a:r>
              <a:rPr lang="en-US" sz="4500" b="1" dirty="0">
                <a:solidFill>
                  <a:srgbClr val="00B0F0"/>
                </a:solidFill>
                <a:latin typeface="David Libre Bold"/>
                <a:ea typeface="David Libre Bold"/>
                <a:cs typeface="David Libre Bold"/>
                <a:sym typeface="David Libre Bold"/>
              </a:rPr>
              <a:t>1</a:t>
            </a:r>
            <a:r>
              <a:rPr lang="he-IL" sz="4500" b="1" dirty="0">
                <a:solidFill>
                  <a:srgbClr val="00B0F0"/>
                </a:solidFill>
                <a:latin typeface="David Libre Bold"/>
                <a:ea typeface="David Libre Bold"/>
                <a:cs typeface="David Libre Bold"/>
                <a:sym typeface="David Libre Bold"/>
                <a:rtl/>
              </a:rPr>
              <a:t> מודל </a:t>
            </a:r>
            <a:r>
              <a:rPr lang="en-US" sz="4500" b="1" dirty="0">
                <a:solidFill>
                  <a:srgbClr val="00B0F0"/>
                </a:solidFill>
                <a:latin typeface="David Libre Bold"/>
                <a:ea typeface="David Libre Bold"/>
                <a:cs typeface="David Libre Bold"/>
                <a:sym typeface="David Libre Bold"/>
              </a:rPr>
              <a:t>e-CSAMR</a:t>
            </a:r>
          </a:p>
        </p:txBody>
      </p:sp>
      <p:sp>
        <p:nvSpPr>
          <p:cNvPr id="4" name="TextBox 4"/>
          <p:cNvSpPr txBox="1"/>
          <p:nvPr/>
        </p:nvSpPr>
        <p:spPr>
          <a:xfrm>
            <a:off x="0" y="1485937"/>
            <a:ext cx="17282010" cy="1355756"/>
          </a:xfrm>
          <a:prstGeom prst="rect">
            <a:avLst/>
          </a:prstGeom>
        </p:spPr>
        <p:txBody>
          <a:bodyPr lIns="0" tIns="0" rIns="0" bIns="0" rtlCol="0" anchor="t">
            <a:spAutoFit/>
          </a:bodyPr>
          <a:lstStyle/>
          <a:p>
            <a:pPr algn="r" rtl="1">
              <a:lnSpc>
                <a:spcPts val="5471"/>
              </a:lnSpc>
            </a:pPr>
            <a:r>
              <a:rPr lang="he-IL" sz="3599" b="1" dirty="0" smtClean="0">
                <a:solidFill>
                  <a:srgbClr val="000000"/>
                </a:solidFill>
                <a:latin typeface="David Libre Bold"/>
                <a:ea typeface="David Libre Bold"/>
                <a:cs typeface="David Libre Bold"/>
                <a:sym typeface="David Libre Bold"/>
                <a:rtl/>
              </a:rPr>
              <a:t>מודל </a:t>
            </a:r>
            <a:r>
              <a:rPr lang="en-US" sz="3599" b="1" dirty="0">
                <a:solidFill>
                  <a:srgbClr val="000000"/>
                </a:solidFill>
                <a:latin typeface="David Libre Bold"/>
                <a:ea typeface="David Libre Bold"/>
                <a:cs typeface="David Libre Bold"/>
                <a:sym typeface="David Libre Bold"/>
              </a:rPr>
              <a:t>e-CSAMR (Shamir-</a:t>
            </a:r>
            <a:r>
              <a:rPr lang="en-US" sz="3599" b="1" dirty="0" err="1">
                <a:solidFill>
                  <a:srgbClr val="000000"/>
                </a:solidFill>
                <a:latin typeface="David Libre Bold"/>
                <a:ea typeface="David Libre Bold"/>
                <a:cs typeface="David Libre Bold"/>
                <a:sym typeface="David Libre Bold"/>
              </a:rPr>
              <a:t>Inbal</a:t>
            </a:r>
            <a:r>
              <a:rPr lang="en-US" sz="3599" b="1" dirty="0">
                <a:solidFill>
                  <a:srgbClr val="000000"/>
                </a:solidFill>
                <a:latin typeface="David Libre Bold"/>
                <a:ea typeface="David Libre Bold"/>
                <a:cs typeface="David Libre Bold"/>
                <a:sym typeface="David Libre Bold"/>
              </a:rPr>
              <a:t> &amp; Blau,2021</a:t>
            </a:r>
            <a:r>
              <a:rPr lang="en-US" sz="3599" b="1" dirty="0" smtClean="0">
                <a:solidFill>
                  <a:srgbClr val="000000"/>
                </a:solidFill>
                <a:latin typeface="David Libre Bold"/>
                <a:ea typeface="David Libre Bold"/>
                <a:cs typeface="David Libre Bold"/>
                <a:sym typeface="David Libre Bold"/>
              </a:rPr>
              <a:t>)</a:t>
            </a:r>
            <a:r>
              <a:rPr lang="he-IL" sz="3599" b="1" dirty="0" smtClean="0">
                <a:solidFill>
                  <a:srgbClr val="000000"/>
                </a:solidFill>
                <a:latin typeface="David Libre Bold"/>
                <a:ea typeface="David Libre Bold"/>
                <a:cs typeface="David Libre Bold"/>
                <a:sym typeface="David Libre Bold"/>
              </a:rPr>
              <a:t> </a:t>
            </a:r>
            <a:r>
              <a:rPr lang="ar-EG" sz="3599" b="1" dirty="0" smtClean="0">
                <a:solidFill>
                  <a:srgbClr val="000000"/>
                </a:solidFill>
                <a:latin typeface="David Libre Bold"/>
                <a:ea typeface="David Libre Bold"/>
                <a:cs typeface="David Libre Bold"/>
                <a:sym typeface="David Libre Bold"/>
                <a:rtl/>
              </a:rPr>
              <a:t>-</a:t>
            </a:r>
            <a:r>
              <a:rPr lang="he-IL" sz="3599" dirty="0" smtClean="0">
                <a:solidFill>
                  <a:srgbClr val="000000"/>
                </a:solidFill>
                <a:latin typeface="David Libre"/>
                <a:ea typeface="David Libre"/>
                <a:cs typeface="David Libre"/>
                <a:sym typeface="David Libre"/>
                <a:rtl/>
              </a:rPr>
              <a:t> </a:t>
            </a:r>
            <a:r>
              <a:rPr lang="he-IL" sz="3599" dirty="0">
                <a:solidFill>
                  <a:srgbClr val="000000"/>
                </a:solidFill>
                <a:latin typeface="David Libre"/>
                <a:ea typeface="David Libre"/>
                <a:cs typeface="David Libre"/>
                <a:sym typeface="David Libre"/>
                <a:rtl/>
              </a:rPr>
              <a:t>מנתח את רמת שילוב הטכנולוגיה </a:t>
            </a:r>
          </a:p>
          <a:p>
            <a:pPr algn="r" rtl="1">
              <a:lnSpc>
                <a:spcPts val="5471"/>
              </a:lnSpc>
            </a:pPr>
            <a:r>
              <a:rPr lang="he-IL" sz="3599" dirty="0">
                <a:solidFill>
                  <a:srgbClr val="000000"/>
                </a:solidFill>
                <a:latin typeface="David Libre"/>
                <a:ea typeface="David Libre"/>
                <a:cs typeface="David Libre"/>
                <a:sym typeface="David Libre"/>
                <a:rtl/>
              </a:rPr>
              <a:t>בתהליכי הוראה ולמידה ואת רמת השיתופיות בין הלומדים</a:t>
            </a:r>
            <a:r>
              <a:rPr lang="he-IL" sz="3599" dirty="0" smtClean="0">
                <a:solidFill>
                  <a:srgbClr val="000000"/>
                </a:solidFill>
                <a:latin typeface="David Libre"/>
                <a:ea typeface="David Libre"/>
                <a:cs typeface="David Libre"/>
                <a:sym typeface="David Libre"/>
                <a:rtl/>
              </a:rPr>
              <a:t>:</a:t>
            </a:r>
            <a:endParaRPr lang="he-IL" sz="3599" b="1" dirty="0">
              <a:solidFill>
                <a:srgbClr val="000000"/>
              </a:solidFill>
              <a:latin typeface="David Libre Bold"/>
              <a:ea typeface="David Libre Bold"/>
              <a:cs typeface="David Libre Bold"/>
              <a:sym typeface="David Libre Bold"/>
              <a:rtl/>
            </a:endParaRPr>
          </a:p>
        </p:txBody>
      </p:sp>
      <p:sp>
        <p:nvSpPr>
          <p:cNvPr id="5" name="TextBox 5"/>
          <p:cNvSpPr txBox="1"/>
          <p:nvPr/>
        </p:nvSpPr>
        <p:spPr>
          <a:xfrm>
            <a:off x="-18738" y="3823814"/>
            <a:ext cx="17785005" cy="1243546"/>
          </a:xfrm>
          <a:prstGeom prst="rect">
            <a:avLst/>
          </a:prstGeom>
        </p:spPr>
        <p:txBody>
          <a:bodyPr lIns="0" tIns="0" rIns="0" bIns="0" rtlCol="0" anchor="t">
            <a:spAutoFit/>
          </a:bodyPr>
          <a:lstStyle/>
          <a:p>
            <a:pPr marL="571500" indent="-571500" algn="r" rtl="1">
              <a:lnSpc>
                <a:spcPts val="5039"/>
              </a:lnSpc>
              <a:buFont typeface="Arial" panose="020B0604020202020204" pitchFamily="34" charset="0"/>
              <a:buChar char="•"/>
            </a:pPr>
            <a:r>
              <a:rPr lang="he-IL" sz="3599" b="1" dirty="0" smtClean="0">
                <a:solidFill>
                  <a:srgbClr val="000000"/>
                </a:solidFill>
                <a:latin typeface="David Libre Bold"/>
                <a:ea typeface="David Libre Bold"/>
                <a:cs typeface="David Libre Bold"/>
                <a:sym typeface="David Libre Bold"/>
                <a:rtl/>
              </a:rPr>
              <a:t>החלפה </a:t>
            </a:r>
            <a:r>
              <a:rPr lang="en-US" sz="3599" b="1" dirty="0">
                <a:solidFill>
                  <a:srgbClr val="000000"/>
                </a:solidFill>
                <a:latin typeface="David Libre Bold"/>
                <a:ea typeface="David Libre Bold"/>
                <a:cs typeface="David Libre Bold"/>
                <a:sym typeface="David Libre Bold"/>
              </a:rPr>
              <a:t>Substitution</a:t>
            </a:r>
            <a:r>
              <a:rPr lang="ar-EG" sz="3599" b="1" dirty="0">
                <a:solidFill>
                  <a:srgbClr val="000000"/>
                </a:solidFill>
                <a:latin typeface="David Libre Bold"/>
                <a:ea typeface="David Libre Bold"/>
                <a:cs typeface="David Libre Bold"/>
                <a:sym typeface="David Libre Bold"/>
                <a:rtl/>
              </a:rPr>
              <a:t> </a:t>
            </a:r>
            <a:r>
              <a:rPr lang="he-IL" sz="3599" dirty="0">
                <a:solidFill>
                  <a:srgbClr val="000000"/>
                </a:solidFill>
                <a:latin typeface="David Libre"/>
                <a:ea typeface="David Libre"/>
                <a:cs typeface="David Libre"/>
                <a:sym typeface="David Libre"/>
                <a:rtl/>
              </a:rPr>
              <a:t>-הטכנולוגיה מחליפה כלים לא דיגיטליים בהם עשינו שימוש עד </a:t>
            </a:r>
            <a:r>
              <a:rPr lang="he-IL" sz="3599" dirty="0" smtClean="0">
                <a:solidFill>
                  <a:srgbClr val="000000"/>
                </a:solidFill>
                <a:latin typeface="David Libre"/>
                <a:ea typeface="David Libre"/>
                <a:cs typeface="David Libre"/>
                <a:sym typeface="David Libre"/>
                <a:rtl/>
              </a:rPr>
              <a:t>כה</a:t>
            </a:r>
          </a:p>
          <a:p>
            <a:pPr algn="r" rtl="1">
              <a:lnSpc>
                <a:spcPts val="5039"/>
              </a:lnSpc>
            </a:pPr>
            <a:r>
              <a:rPr lang="he-IL" sz="3599" dirty="0" smtClean="0">
                <a:solidFill>
                  <a:srgbClr val="000000"/>
                </a:solidFill>
                <a:latin typeface="David Libre"/>
                <a:ea typeface="David Libre"/>
                <a:cs typeface="David Libre"/>
                <a:sym typeface="David Libre"/>
                <a:rtl/>
              </a:rPr>
              <a:t>      מבלי </a:t>
            </a:r>
            <a:r>
              <a:rPr lang="he-IL" sz="3599" dirty="0">
                <a:solidFill>
                  <a:srgbClr val="000000"/>
                </a:solidFill>
                <a:latin typeface="David Libre"/>
                <a:ea typeface="David Libre"/>
                <a:cs typeface="David Libre"/>
                <a:sym typeface="David Libre"/>
                <a:rtl/>
              </a:rPr>
              <a:t>לשנות מהותית את המשימה הלימודית.(כתיבה בוורד</a:t>
            </a:r>
            <a:r>
              <a:rPr lang="he-IL" sz="3599" dirty="0" smtClean="0">
                <a:solidFill>
                  <a:srgbClr val="000000"/>
                </a:solidFill>
                <a:latin typeface="David Libre"/>
                <a:ea typeface="David Libre"/>
                <a:cs typeface="David Libre"/>
                <a:sym typeface="David Libre"/>
                <a:rtl/>
              </a:rPr>
              <a:t>)</a:t>
            </a:r>
            <a:endParaRPr lang="he-IL" sz="3599" dirty="0">
              <a:solidFill>
                <a:srgbClr val="000000"/>
              </a:solidFill>
              <a:latin typeface="David Libre"/>
              <a:ea typeface="David Libre"/>
              <a:cs typeface="David Libre"/>
              <a:sym typeface="David Libre"/>
              <a:rtl/>
            </a:endParaRPr>
          </a:p>
        </p:txBody>
      </p:sp>
      <p:sp>
        <p:nvSpPr>
          <p:cNvPr id="6" name="TextBox 6"/>
          <p:cNvSpPr txBox="1"/>
          <p:nvPr/>
        </p:nvSpPr>
        <p:spPr>
          <a:xfrm>
            <a:off x="2582822" y="5261782"/>
            <a:ext cx="15183445" cy="1243546"/>
          </a:xfrm>
          <a:prstGeom prst="rect">
            <a:avLst/>
          </a:prstGeom>
        </p:spPr>
        <p:txBody>
          <a:bodyPr lIns="0" tIns="0" rIns="0" bIns="0" rtlCol="0" anchor="t">
            <a:spAutoFit/>
          </a:bodyPr>
          <a:lstStyle/>
          <a:p>
            <a:pPr marL="571500" indent="-571500" algn="just" rtl="1">
              <a:lnSpc>
                <a:spcPts val="5039"/>
              </a:lnSpc>
              <a:buFont typeface="Arial" panose="020B0604020202020204" pitchFamily="34" charset="0"/>
              <a:buChar char="•"/>
            </a:pPr>
            <a:r>
              <a:rPr lang="he-IL" sz="3599" b="1" dirty="0" smtClean="0">
                <a:solidFill>
                  <a:srgbClr val="000000"/>
                </a:solidFill>
                <a:latin typeface="David Libre Bold"/>
                <a:ea typeface="David Libre Bold"/>
                <a:cs typeface="David Libre Bold"/>
                <a:sym typeface="David Libre Bold"/>
                <a:rtl/>
              </a:rPr>
              <a:t>העצמה </a:t>
            </a:r>
            <a:r>
              <a:rPr lang="en-US" sz="3599" b="1" dirty="0">
                <a:solidFill>
                  <a:srgbClr val="000000"/>
                </a:solidFill>
                <a:latin typeface="David Libre Bold"/>
                <a:ea typeface="David Libre Bold"/>
                <a:cs typeface="David Libre Bold"/>
                <a:sym typeface="David Libre Bold"/>
              </a:rPr>
              <a:t>Augmentation</a:t>
            </a:r>
            <a:r>
              <a:rPr lang="he-IL" sz="3599" dirty="0">
                <a:solidFill>
                  <a:srgbClr val="000000"/>
                </a:solidFill>
                <a:latin typeface="David Libre"/>
                <a:ea typeface="David Libre"/>
                <a:cs typeface="David Libre"/>
                <a:sym typeface="David Libre"/>
                <a:rtl/>
              </a:rPr>
              <a:t>-הטכנולוגיה מאפשרת לנו לעשות את מה שעשינו טוב יותר. </a:t>
            </a:r>
            <a:r>
              <a:rPr lang="he-IL" sz="3599" dirty="0" smtClean="0">
                <a:solidFill>
                  <a:srgbClr val="000000"/>
                </a:solidFill>
                <a:latin typeface="David Libre"/>
                <a:ea typeface="David Libre"/>
                <a:cs typeface="David Libre"/>
                <a:sym typeface="David Libre"/>
                <a:rtl/>
              </a:rPr>
              <a:t>(</a:t>
            </a:r>
            <a:r>
              <a:rPr lang="he-IL" sz="3599" dirty="0">
                <a:solidFill>
                  <a:srgbClr val="000000"/>
                </a:solidFill>
                <a:latin typeface="David Libre"/>
                <a:ea typeface="David Libre"/>
                <a:cs typeface="David Libre"/>
                <a:sym typeface="David Libre"/>
                <a:rtl/>
              </a:rPr>
              <a:t>תרגול קריאה באפליקציה עם משוב </a:t>
            </a:r>
            <a:r>
              <a:rPr lang="he-IL" sz="3599" dirty="0" err="1" smtClean="0">
                <a:solidFill>
                  <a:srgbClr val="000000"/>
                </a:solidFill>
                <a:latin typeface="David Libre"/>
                <a:ea typeface="David Libre"/>
                <a:cs typeface="David Libre"/>
                <a:sym typeface="David Libre"/>
                <a:rtl/>
              </a:rPr>
              <a:t>מיידי</a:t>
            </a:r>
            <a:r>
              <a:rPr lang="he-IL" sz="3599" dirty="0" smtClean="0">
                <a:solidFill>
                  <a:srgbClr val="000000"/>
                </a:solidFill>
                <a:latin typeface="David Libre"/>
                <a:ea typeface="David Libre"/>
                <a:cs typeface="David Libre"/>
                <a:sym typeface="David Libre"/>
                <a:rtl/>
              </a:rPr>
              <a:t>)</a:t>
            </a:r>
            <a:endParaRPr lang="he-IL" sz="3599" dirty="0">
              <a:solidFill>
                <a:srgbClr val="000000"/>
              </a:solidFill>
              <a:latin typeface="David Libre"/>
              <a:ea typeface="David Libre"/>
              <a:cs typeface="David Libre"/>
              <a:sym typeface="David Libre"/>
              <a:rtl/>
            </a:endParaRPr>
          </a:p>
        </p:txBody>
      </p:sp>
      <p:sp>
        <p:nvSpPr>
          <p:cNvPr id="7" name="TextBox 7"/>
          <p:cNvSpPr txBox="1"/>
          <p:nvPr/>
        </p:nvSpPr>
        <p:spPr>
          <a:xfrm>
            <a:off x="0" y="6840941"/>
            <a:ext cx="17798363" cy="1243546"/>
          </a:xfrm>
          <a:prstGeom prst="rect">
            <a:avLst/>
          </a:prstGeom>
        </p:spPr>
        <p:txBody>
          <a:bodyPr lIns="0" tIns="0" rIns="0" bIns="0" rtlCol="0" anchor="t">
            <a:spAutoFit/>
          </a:bodyPr>
          <a:lstStyle/>
          <a:p>
            <a:pPr marL="571500" indent="-571500" algn="r" rtl="1">
              <a:lnSpc>
                <a:spcPts val="5039"/>
              </a:lnSpc>
              <a:buFont typeface="Arial" panose="020B0604020202020204" pitchFamily="34" charset="0"/>
              <a:buChar char="•"/>
            </a:pPr>
            <a:r>
              <a:rPr lang="he-IL" sz="3599" b="1" dirty="0" smtClean="0">
                <a:solidFill>
                  <a:srgbClr val="000000"/>
                </a:solidFill>
                <a:latin typeface="David Libre Bold"/>
                <a:ea typeface="David Libre Bold"/>
                <a:cs typeface="David Libre Bold"/>
                <a:sym typeface="David Libre Bold"/>
                <a:rtl/>
              </a:rPr>
              <a:t>התאמה </a:t>
            </a:r>
            <a:r>
              <a:rPr lang="he-IL" sz="3599" b="1" dirty="0">
                <a:solidFill>
                  <a:srgbClr val="000000"/>
                </a:solidFill>
                <a:latin typeface="David Libre Bold"/>
                <a:ea typeface="David Libre Bold"/>
                <a:cs typeface="David Libre Bold"/>
                <a:sym typeface="David Libre Bold"/>
                <a:rtl/>
              </a:rPr>
              <a:t>ושינוי </a:t>
            </a:r>
            <a:r>
              <a:rPr lang="en-US" sz="3599" b="1" dirty="0" smtClean="0">
                <a:solidFill>
                  <a:srgbClr val="000000"/>
                </a:solidFill>
                <a:latin typeface="David Libre Bold"/>
                <a:ea typeface="David Libre Bold"/>
                <a:cs typeface="David Libre Bold"/>
                <a:sym typeface="David Libre Bold"/>
              </a:rPr>
              <a:t>Modification</a:t>
            </a:r>
            <a:r>
              <a:rPr lang="he-IL" sz="3599" b="1" dirty="0" smtClean="0">
                <a:solidFill>
                  <a:srgbClr val="000000"/>
                </a:solidFill>
                <a:latin typeface="David Libre Bold"/>
                <a:ea typeface="David Libre Bold"/>
                <a:cs typeface="David Libre Bold"/>
                <a:sym typeface="David Libre Bold"/>
              </a:rPr>
              <a:t> </a:t>
            </a:r>
            <a:r>
              <a:rPr lang="he-IL" sz="3599" dirty="0" smtClean="0">
                <a:solidFill>
                  <a:srgbClr val="000000"/>
                </a:solidFill>
                <a:latin typeface="David Libre"/>
                <a:ea typeface="David Libre"/>
                <a:cs typeface="David Libre"/>
                <a:sym typeface="David Libre"/>
                <a:rtl/>
              </a:rPr>
              <a:t>- השימוש </a:t>
            </a:r>
            <a:r>
              <a:rPr lang="he-IL" sz="3599" dirty="0">
                <a:solidFill>
                  <a:srgbClr val="000000"/>
                </a:solidFill>
                <a:latin typeface="David Libre"/>
                <a:ea typeface="David Libre"/>
                <a:cs typeface="David Libre"/>
                <a:sym typeface="David Libre"/>
                <a:rtl/>
              </a:rPr>
              <a:t>בטכנולוגיה מאפשר עיצוב מחדש של המשימות הלימודיות.(כתיבה במסמך שיתופי</a:t>
            </a:r>
            <a:r>
              <a:rPr lang="he-IL" sz="3599" dirty="0" smtClean="0">
                <a:solidFill>
                  <a:srgbClr val="000000"/>
                </a:solidFill>
                <a:latin typeface="David Libre"/>
                <a:ea typeface="David Libre"/>
                <a:cs typeface="David Libre"/>
                <a:sym typeface="David Libre"/>
                <a:rtl/>
              </a:rPr>
              <a:t>)</a:t>
            </a:r>
            <a:endParaRPr lang="he-IL" sz="3599" dirty="0">
              <a:solidFill>
                <a:srgbClr val="000000"/>
              </a:solidFill>
              <a:latin typeface="David Libre"/>
              <a:ea typeface="David Libre"/>
              <a:cs typeface="David Libre"/>
              <a:sym typeface="David Libre"/>
              <a:rtl/>
            </a:endParaRPr>
          </a:p>
        </p:txBody>
      </p:sp>
      <p:sp>
        <p:nvSpPr>
          <p:cNvPr id="8" name="TextBox 8"/>
          <p:cNvSpPr txBox="1"/>
          <p:nvPr/>
        </p:nvSpPr>
        <p:spPr>
          <a:xfrm>
            <a:off x="765209" y="8289527"/>
            <a:ext cx="17050643" cy="1270635"/>
          </a:xfrm>
          <a:prstGeom prst="rect">
            <a:avLst/>
          </a:prstGeom>
        </p:spPr>
        <p:txBody>
          <a:bodyPr lIns="0" tIns="0" rIns="0" bIns="0" rtlCol="0" anchor="t">
            <a:spAutoFit/>
          </a:bodyPr>
          <a:lstStyle/>
          <a:p>
            <a:pPr marL="571500" indent="-571500" algn="r" rtl="1">
              <a:lnSpc>
                <a:spcPts val="5039"/>
              </a:lnSpc>
              <a:buFont typeface="Arial" panose="020B0604020202020204" pitchFamily="34" charset="0"/>
              <a:buChar char="•"/>
            </a:pPr>
            <a:r>
              <a:rPr lang="he-IL" sz="3599" b="1" dirty="0" smtClean="0">
                <a:solidFill>
                  <a:srgbClr val="000000"/>
                </a:solidFill>
                <a:latin typeface="David Libre Bold"/>
                <a:ea typeface="David Libre Bold"/>
                <a:cs typeface="David Libre Bold"/>
                <a:sym typeface="David Libre Bold"/>
                <a:rtl/>
              </a:rPr>
              <a:t>הגדרה </a:t>
            </a:r>
            <a:r>
              <a:rPr lang="he-IL" sz="3599" b="1" dirty="0">
                <a:solidFill>
                  <a:srgbClr val="000000"/>
                </a:solidFill>
                <a:latin typeface="David Libre Bold"/>
                <a:ea typeface="David Libre Bold"/>
                <a:cs typeface="David Libre Bold"/>
                <a:sym typeface="David Libre Bold"/>
                <a:rtl/>
              </a:rPr>
              <a:t>מחדש </a:t>
            </a:r>
            <a:r>
              <a:rPr lang="en-US" sz="3599" b="1" dirty="0" smtClean="0">
                <a:solidFill>
                  <a:srgbClr val="000000"/>
                </a:solidFill>
                <a:latin typeface="David Libre Bold"/>
                <a:ea typeface="David Libre Bold"/>
                <a:cs typeface="David Libre Bold"/>
                <a:sym typeface="David Libre Bold"/>
                <a:rtl/>
              </a:rPr>
              <a:t> </a:t>
            </a:r>
            <a:r>
              <a:rPr lang="en-US" sz="3599" b="1" dirty="0" smtClean="0">
                <a:solidFill>
                  <a:srgbClr val="000000"/>
                </a:solidFill>
                <a:latin typeface="David Libre Bold"/>
                <a:ea typeface="David Libre Bold"/>
                <a:cs typeface="David Libre Bold"/>
                <a:sym typeface="David Libre Bold"/>
              </a:rPr>
              <a:t>Redefinition</a:t>
            </a:r>
            <a:r>
              <a:rPr lang="he-IL" sz="3599" dirty="0" smtClean="0">
                <a:solidFill>
                  <a:srgbClr val="000000"/>
                </a:solidFill>
                <a:latin typeface="David Libre"/>
                <a:ea typeface="David Libre"/>
                <a:cs typeface="David Libre"/>
                <a:sym typeface="David Libre"/>
                <a:rtl/>
              </a:rPr>
              <a:t>- הטכנולוגיה </a:t>
            </a:r>
            <a:r>
              <a:rPr lang="he-IL" sz="3599" dirty="0">
                <a:solidFill>
                  <a:srgbClr val="000000"/>
                </a:solidFill>
                <a:latin typeface="David Libre"/>
                <a:ea typeface="David Libre"/>
                <a:cs typeface="David Libre"/>
                <a:sym typeface="David Libre"/>
                <a:rtl/>
              </a:rPr>
              <a:t>מאפשרת ליצור משימות לימודיות חדשות לגמרי.(הקלטת </a:t>
            </a:r>
            <a:r>
              <a:rPr lang="he-IL" sz="3599" dirty="0" err="1">
                <a:solidFill>
                  <a:srgbClr val="000000"/>
                </a:solidFill>
                <a:latin typeface="David Libre"/>
                <a:ea typeface="David Libre"/>
                <a:cs typeface="David Libre"/>
                <a:sym typeface="David Libre"/>
                <a:rtl/>
              </a:rPr>
              <a:t>פודקאסט</a:t>
            </a:r>
            <a:r>
              <a:rPr lang="he-IL" sz="3599" dirty="0">
                <a:solidFill>
                  <a:srgbClr val="000000"/>
                </a:solidFill>
                <a:latin typeface="David Libre"/>
                <a:ea typeface="David Libre"/>
                <a:cs typeface="David Libre"/>
                <a:sym typeface="David Libre"/>
                <a:rtl/>
              </a:rPr>
              <a:t>)</a:t>
            </a:r>
          </a:p>
        </p:txBody>
      </p:sp>
      <p:sp>
        <p:nvSpPr>
          <p:cNvPr id="10" name="TextBox 9"/>
          <p:cNvSpPr txBox="1"/>
          <p:nvPr/>
        </p:nvSpPr>
        <p:spPr>
          <a:xfrm>
            <a:off x="10439400" y="2934650"/>
            <a:ext cx="6930752" cy="694742"/>
          </a:xfrm>
          <a:prstGeom prst="rect">
            <a:avLst/>
          </a:prstGeom>
          <a:noFill/>
        </p:spPr>
        <p:txBody>
          <a:bodyPr wrap="square" rtlCol="1">
            <a:spAutoFit/>
          </a:bodyPr>
          <a:lstStyle/>
          <a:p>
            <a:pPr algn="r" rtl="1">
              <a:lnSpc>
                <a:spcPts val="5039"/>
              </a:lnSpc>
            </a:pPr>
            <a:r>
              <a:rPr lang="he-IL" sz="3600" b="1">
                <a:solidFill>
                  <a:srgbClr val="000000"/>
                </a:solidFill>
                <a:latin typeface="David Libre Bold"/>
                <a:ea typeface="David Libre Bold"/>
                <a:cs typeface="David Libre Bold"/>
                <a:sym typeface="David Libre Bold"/>
                <a:rtl/>
              </a:rPr>
              <a:t>רמת שילוב הטכנולוגיה:</a:t>
            </a:r>
            <a:endParaRPr lang="he-IL" sz="3600" b="1" dirty="0">
              <a:solidFill>
                <a:srgbClr val="000000"/>
              </a:solidFill>
              <a:latin typeface="David Libre Bold"/>
              <a:ea typeface="David Libre Bold"/>
              <a:cs typeface="David Libre Bold"/>
              <a:sym typeface="David Libre Bold"/>
              <a:rt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 calcmode="lin" valueType="num">
                                      <p:cBhvr additive="base">
                                        <p:cTn id="13"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anim calcmode="lin" valueType="num">
                                      <p:cBhvr additive="base">
                                        <p:cTn id="19"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3117796" y="4494451"/>
            <a:ext cx="14111524" cy="2500685"/>
          </a:xfrm>
          <a:prstGeom prst="rect">
            <a:avLst/>
          </a:prstGeom>
        </p:spPr>
        <p:txBody>
          <a:bodyPr lIns="0" tIns="0" rIns="0" bIns="0" rtlCol="0" anchor="t">
            <a:spAutoFit/>
          </a:bodyPr>
          <a:lstStyle/>
          <a:p>
            <a:pPr marL="571500" indent="-571500" algn="r" rtl="1">
              <a:lnSpc>
                <a:spcPts val="6479"/>
              </a:lnSpc>
              <a:buFont typeface="Arial" panose="020B0604020202020204" pitchFamily="34" charset="0"/>
              <a:buChar char="•"/>
            </a:pPr>
            <a:r>
              <a:rPr lang="he-IL" sz="3599" b="1" dirty="0" smtClean="0">
                <a:solidFill>
                  <a:srgbClr val="000000"/>
                </a:solidFill>
                <a:latin typeface="David Libre Bold"/>
                <a:ea typeface="David Libre Bold"/>
                <a:cs typeface="David Libre Bold"/>
                <a:sym typeface="David Libre Bold"/>
                <a:rtl/>
              </a:rPr>
              <a:t>חלוקת </a:t>
            </a:r>
            <a:r>
              <a:rPr lang="he-IL" sz="3599" b="1" dirty="0">
                <a:solidFill>
                  <a:srgbClr val="000000"/>
                </a:solidFill>
                <a:latin typeface="David Libre Bold"/>
                <a:ea typeface="David Libre Bold"/>
                <a:cs typeface="David Libre Bold"/>
                <a:sym typeface="David Libre Bold"/>
                <a:rtl/>
              </a:rPr>
              <a:t>תפקידים (</a:t>
            </a:r>
            <a:r>
              <a:rPr lang="en-US" sz="3599" b="1" dirty="0">
                <a:solidFill>
                  <a:srgbClr val="000000"/>
                </a:solidFill>
                <a:latin typeface="David Libre Bold"/>
                <a:ea typeface="David Libre Bold"/>
                <a:cs typeface="David Libre Bold"/>
                <a:sym typeface="David Libre Bold"/>
              </a:rPr>
              <a:t>cooperation</a:t>
            </a:r>
            <a:r>
              <a:rPr lang="ar-EG" sz="3599" b="1" dirty="0" smtClean="0">
                <a:solidFill>
                  <a:srgbClr val="000000"/>
                </a:solidFill>
                <a:latin typeface="David Libre Bold"/>
                <a:ea typeface="David Libre Bold"/>
                <a:cs typeface="David Libre Bold"/>
                <a:sym typeface="David Libre Bold"/>
                <a:rtl/>
              </a:rPr>
              <a:t>)</a:t>
            </a:r>
            <a:r>
              <a:rPr lang="he-IL" sz="3599" b="1" dirty="0" smtClean="0">
                <a:solidFill>
                  <a:srgbClr val="000000"/>
                </a:solidFill>
                <a:latin typeface="David Libre Bold"/>
                <a:ea typeface="David Libre Bold"/>
                <a:cs typeface="David Libre Bold"/>
                <a:sym typeface="David Libre Bold"/>
                <a:rtl/>
              </a:rPr>
              <a:t> </a:t>
            </a:r>
            <a:r>
              <a:rPr lang="he-IL" sz="3599" dirty="0" smtClean="0">
                <a:solidFill>
                  <a:srgbClr val="000000"/>
                </a:solidFill>
                <a:latin typeface="David Libre"/>
                <a:ea typeface="David Libre"/>
                <a:cs typeface="David Libre"/>
                <a:sym typeface="David Libre"/>
                <a:rtl/>
              </a:rPr>
              <a:t>- </a:t>
            </a:r>
            <a:r>
              <a:rPr lang="he-IL" sz="3599" dirty="0">
                <a:solidFill>
                  <a:srgbClr val="000000"/>
                </a:solidFill>
                <a:latin typeface="David Libre"/>
                <a:ea typeface="David Libre"/>
                <a:cs typeface="David Libre"/>
                <a:sym typeface="David Libre"/>
                <a:rtl/>
              </a:rPr>
              <a:t>עבודה על תוצר שיתופי, המתבצעת על ידי חלוקת עבודה בין המשתתפים. (חלוקת סיכום חומר לדרייב משותף)</a:t>
            </a:r>
          </a:p>
          <a:p>
            <a:pPr algn="r" rtl="1">
              <a:lnSpc>
                <a:spcPts val="6479"/>
              </a:lnSpc>
            </a:pPr>
            <a:endParaRPr lang="ar-EG" sz="3599" dirty="0">
              <a:solidFill>
                <a:srgbClr val="000000"/>
              </a:solidFill>
              <a:latin typeface="David Libre"/>
              <a:ea typeface="David Libre"/>
              <a:cs typeface="David Libre"/>
              <a:sym typeface="David Libre"/>
              <a:rtl/>
            </a:endParaRPr>
          </a:p>
        </p:txBody>
      </p:sp>
      <p:sp>
        <p:nvSpPr>
          <p:cNvPr id="6" name="TextBox 6"/>
          <p:cNvSpPr txBox="1"/>
          <p:nvPr/>
        </p:nvSpPr>
        <p:spPr>
          <a:xfrm>
            <a:off x="6019800" y="595859"/>
            <a:ext cx="10161361" cy="757772"/>
          </a:xfrm>
          <a:prstGeom prst="rect">
            <a:avLst/>
          </a:prstGeom>
        </p:spPr>
        <p:txBody>
          <a:bodyPr wrap="square" lIns="0" tIns="0" rIns="0" bIns="0" rtlCol="0" anchor="t">
            <a:spAutoFit/>
          </a:bodyPr>
          <a:lstStyle/>
          <a:p>
            <a:pPr algn="l" rtl="1">
              <a:lnSpc>
                <a:spcPts val="6299"/>
              </a:lnSpc>
            </a:pPr>
            <a:r>
              <a:rPr lang="he-IL" sz="4500" b="1" dirty="0">
                <a:solidFill>
                  <a:srgbClr val="00B0F0"/>
                </a:solidFill>
                <a:latin typeface="David Libre Bold"/>
                <a:ea typeface="David Libre Bold"/>
                <a:cs typeface="David Libre Bold"/>
                <a:sym typeface="David Libre Bold"/>
                <a:rtl/>
              </a:rPr>
              <a:t>המסגרות התיאורטיות - </a:t>
            </a:r>
            <a:r>
              <a:rPr lang="en-US" sz="4500" b="1" dirty="0">
                <a:solidFill>
                  <a:srgbClr val="00B0F0"/>
                </a:solidFill>
                <a:latin typeface="David Libre Bold"/>
                <a:ea typeface="David Libre Bold"/>
                <a:cs typeface="David Libre Bold"/>
                <a:sym typeface="David Libre Bold"/>
              </a:rPr>
              <a:t>1</a:t>
            </a:r>
            <a:r>
              <a:rPr lang="he-IL" sz="4500" b="1" dirty="0">
                <a:solidFill>
                  <a:srgbClr val="00B0F0"/>
                </a:solidFill>
                <a:latin typeface="David Libre Bold"/>
                <a:ea typeface="David Libre Bold"/>
                <a:cs typeface="David Libre Bold"/>
                <a:sym typeface="David Libre Bold"/>
                <a:rtl/>
              </a:rPr>
              <a:t> מודל </a:t>
            </a:r>
            <a:r>
              <a:rPr lang="en-US" sz="4500" b="1" dirty="0">
                <a:solidFill>
                  <a:srgbClr val="00B0F0"/>
                </a:solidFill>
                <a:latin typeface="David Libre Bold"/>
                <a:ea typeface="David Libre Bold"/>
                <a:cs typeface="David Libre Bold"/>
                <a:sym typeface="David Libre Bold"/>
              </a:rPr>
              <a:t>e-CSAMR</a:t>
            </a:r>
          </a:p>
        </p:txBody>
      </p:sp>
      <p:sp>
        <p:nvSpPr>
          <p:cNvPr id="7" name="Freeform 7"/>
          <p:cNvSpPr/>
          <p:nvPr/>
        </p:nvSpPr>
        <p:spPr>
          <a:xfrm>
            <a:off x="4038600" y="571500"/>
            <a:ext cx="1495035" cy="1495035"/>
          </a:xfrm>
          <a:custGeom>
            <a:avLst/>
            <a:gdLst/>
            <a:ahLst/>
            <a:cxnLst/>
            <a:rect l="l" t="t" r="r" b="b"/>
            <a:pathLst>
              <a:path w="1495035" h="1495035">
                <a:moveTo>
                  <a:pt x="0" y="0"/>
                </a:moveTo>
                <a:lnTo>
                  <a:pt x="1495035" y="0"/>
                </a:lnTo>
                <a:lnTo>
                  <a:pt x="1495035" y="1495035"/>
                </a:lnTo>
                <a:lnTo>
                  <a:pt x="0" y="149503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8" name="TextBox 7"/>
          <p:cNvSpPr txBox="1"/>
          <p:nvPr/>
        </p:nvSpPr>
        <p:spPr>
          <a:xfrm>
            <a:off x="2514600" y="1901433"/>
            <a:ext cx="14714720" cy="2593018"/>
          </a:xfrm>
          <a:prstGeom prst="rect">
            <a:avLst/>
          </a:prstGeom>
          <a:noFill/>
        </p:spPr>
        <p:txBody>
          <a:bodyPr wrap="square" rtlCol="1">
            <a:spAutoFit/>
          </a:bodyPr>
          <a:lstStyle/>
          <a:p>
            <a:pPr algn="r" rtl="1">
              <a:lnSpc>
                <a:spcPts val="6479"/>
              </a:lnSpc>
            </a:pPr>
            <a:r>
              <a:rPr lang="he-IL" sz="3600" dirty="0" smtClean="0">
                <a:solidFill>
                  <a:srgbClr val="000000"/>
                </a:solidFill>
                <a:latin typeface="David Libre Bold" panose="020B0604020202020204" charset="-79"/>
                <a:ea typeface="David Libre"/>
                <a:cs typeface="David Libre Bold" panose="020B0604020202020204" charset="-79"/>
                <a:sym typeface="David Libre"/>
                <a:rtl/>
              </a:rPr>
              <a:t>       רמות שיתופיות </a:t>
            </a:r>
            <a:r>
              <a:rPr lang="he-IL" sz="3600" dirty="0">
                <a:solidFill>
                  <a:srgbClr val="000000"/>
                </a:solidFill>
                <a:latin typeface="David Libre Bold" panose="020B0604020202020204" charset="-79"/>
                <a:ea typeface="David Libre"/>
                <a:cs typeface="David Libre Bold" panose="020B0604020202020204" charset="-79"/>
                <a:sym typeface="David Libre"/>
                <a:rtl/>
              </a:rPr>
              <a:t>בין הלומדים:</a:t>
            </a:r>
          </a:p>
          <a:p>
            <a:pPr marL="571500" indent="-571500" algn="r" rtl="1">
              <a:lnSpc>
                <a:spcPts val="6479"/>
              </a:lnSpc>
              <a:buFont typeface="Arial" panose="020B0604020202020204" pitchFamily="34" charset="0"/>
              <a:buChar char="•"/>
            </a:pPr>
            <a:r>
              <a:rPr lang="he-IL" sz="3600" b="1" dirty="0">
                <a:solidFill>
                  <a:srgbClr val="000000"/>
                </a:solidFill>
                <a:latin typeface="David Libre Bold"/>
                <a:ea typeface="David Libre Bold"/>
                <a:cs typeface="David Libre Bold"/>
                <a:sym typeface="David Libre Bold"/>
                <a:rtl/>
              </a:rPr>
              <a:t>שיתוף במידע (</a:t>
            </a:r>
            <a:r>
              <a:rPr lang="en-US" sz="3600" b="1" dirty="0">
                <a:solidFill>
                  <a:srgbClr val="000000"/>
                </a:solidFill>
                <a:latin typeface="David Libre Bold"/>
                <a:ea typeface="David Libre Bold"/>
                <a:cs typeface="David Libre Bold"/>
                <a:sym typeface="David Libre Bold"/>
              </a:rPr>
              <a:t>sharing</a:t>
            </a:r>
            <a:r>
              <a:rPr lang="ar-EG" sz="3600" b="1" dirty="0">
                <a:solidFill>
                  <a:srgbClr val="000000"/>
                </a:solidFill>
                <a:latin typeface="David Libre Bold"/>
                <a:ea typeface="David Libre Bold"/>
                <a:cs typeface="David Libre Bold"/>
                <a:sym typeface="David Libre Bold"/>
                <a:rtl/>
              </a:rPr>
              <a:t>)</a:t>
            </a:r>
            <a:r>
              <a:rPr lang="he-IL" sz="3600" b="1" dirty="0">
                <a:solidFill>
                  <a:srgbClr val="000000"/>
                </a:solidFill>
                <a:latin typeface="David Libre Bold"/>
                <a:ea typeface="David Libre Bold"/>
                <a:cs typeface="David Libre Bold"/>
                <a:sym typeface="David Libre Bold"/>
                <a:rtl/>
              </a:rPr>
              <a:t> </a:t>
            </a:r>
            <a:r>
              <a:rPr lang="he-IL" sz="3600" dirty="0">
                <a:solidFill>
                  <a:srgbClr val="000000"/>
                </a:solidFill>
                <a:latin typeface="David Libre"/>
                <a:ea typeface="David Libre"/>
                <a:cs typeface="David Libre"/>
                <a:sym typeface="David Libre"/>
                <a:rtl/>
              </a:rPr>
              <a:t>- הלומדים מחליפים ידע או מומחיות ביניהם</a:t>
            </a:r>
            <a:r>
              <a:rPr lang="he-IL" sz="3600" dirty="0" smtClean="0">
                <a:solidFill>
                  <a:srgbClr val="000000"/>
                </a:solidFill>
                <a:latin typeface="David Libre"/>
                <a:ea typeface="David Libre"/>
                <a:cs typeface="David Libre"/>
                <a:sym typeface="David Libre"/>
                <a:rtl/>
              </a:rPr>
              <a:t>. </a:t>
            </a:r>
            <a:r>
              <a:rPr lang="he-IL" sz="3600" dirty="0">
                <a:solidFill>
                  <a:srgbClr val="000000"/>
                </a:solidFill>
                <a:latin typeface="David Libre"/>
                <a:ea typeface="David Libre"/>
                <a:cs typeface="David Libre"/>
                <a:sym typeface="David Libre"/>
                <a:rtl/>
              </a:rPr>
              <a:t>(הבעת דעה בזום</a:t>
            </a:r>
            <a:r>
              <a:rPr lang="he-IL" sz="3600" dirty="0" smtClean="0">
                <a:solidFill>
                  <a:srgbClr val="000000"/>
                </a:solidFill>
                <a:latin typeface="David Libre"/>
                <a:ea typeface="David Libre"/>
                <a:cs typeface="David Libre"/>
                <a:sym typeface="David Libre"/>
                <a:rtl/>
              </a:rPr>
              <a:t>)</a:t>
            </a:r>
            <a:endParaRPr lang="he-IL" sz="3600" dirty="0">
              <a:solidFill>
                <a:srgbClr val="000000"/>
              </a:solidFill>
              <a:latin typeface="David Libre"/>
              <a:ea typeface="David Libre"/>
              <a:cs typeface="David Libre"/>
              <a:sym typeface="David Libre"/>
              <a:rtl/>
            </a:endParaRPr>
          </a:p>
        </p:txBody>
      </p:sp>
      <p:sp>
        <p:nvSpPr>
          <p:cNvPr id="9" name="TextBox 8"/>
          <p:cNvSpPr txBox="1"/>
          <p:nvPr/>
        </p:nvSpPr>
        <p:spPr>
          <a:xfrm>
            <a:off x="3810000" y="6438900"/>
            <a:ext cx="13563600" cy="3339697"/>
          </a:xfrm>
          <a:prstGeom prst="rect">
            <a:avLst/>
          </a:prstGeom>
          <a:noFill/>
        </p:spPr>
        <p:txBody>
          <a:bodyPr wrap="square" rtlCol="1">
            <a:spAutoFit/>
          </a:bodyPr>
          <a:lstStyle/>
          <a:p>
            <a:pPr marL="571500" indent="-571500" algn="r" rtl="1">
              <a:lnSpc>
                <a:spcPts val="6479"/>
              </a:lnSpc>
              <a:buFont typeface="Arial" panose="020B0604020202020204" pitchFamily="34" charset="0"/>
              <a:buChar char="•"/>
            </a:pPr>
            <a:r>
              <a:rPr lang="he-IL" sz="3600" b="1" dirty="0">
                <a:solidFill>
                  <a:srgbClr val="000000"/>
                </a:solidFill>
                <a:latin typeface="David Libre Bold"/>
                <a:ea typeface="David Libre Bold"/>
                <a:cs typeface="David Libre Bold"/>
                <a:sym typeface="David Libre Bold"/>
                <a:rtl/>
              </a:rPr>
              <a:t>שיתוף פעולה (</a:t>
            </a:r>
            <a:r>
              <a:rPr lang="en-US" sz="3600" b="1" dirty="0">
                <a:solidFill>
                  <a:srgbClr val="000000"/>
                </a:solidFill>
                <a:latin typeface="David Libre Bold"/>
                <a:ea typeface="David Libre Bold"/>
                <a:cs typeface="David Libre Bold"/>
                <a:sym typeface="David Libre Bold"/>
              </a:rPr>
              <a:t>collaboration</a:t>
            </a:r>
            <a:r>
              <a:rPr lang="ar-EG" sz="3600" b="1" dirty="0">
                <a:solidFill>
                  <a:srgbClr val="000000"/>
                </a:solidFill>
                <a:latin typeface="David Libre Bold"/>
                <a:ea typeface="David Libre Bold"/>
                <a:cs typeface="David Libre Bold"/>
                <a:sym typeface="David Libre Bold"/>
                <a:rtl/>
              </a:rPr>
              <a:t>)</a:t>
            </a:r>
            <a:r>
              <a:rPr lang="he-IL" sz="3600" b="1" dirty="0">
                <a:solidFill>
                  <a:srgbClr val="000000"/>
                </a:solidFill>
                <a:latin typeface="David Libre Bold"/>
                <a:ea typeface="David Libre Bold"/>
                <a:cs typeface="David Libre Bold"/>
                <a:sym typeface="David Libre Bold"/>
                <a:rtl/>
              </a:rPr>
              <a:t> </a:t>
            </a:r>
            <a:r>
              <a:rPr lang="ar-EG" sz="3600" b="1" dirty="0">
                <a:solidFill>
                  <a:srgbClr val="000000"/>
                </a:solidFill>
                <a:latin typeface="David Libre Bold"/>
                <a:ea typeface="David Libre Bold"/>
                <a:cs typeface="David Libre Bold"/>
                <a:sym typeface="David Libre Bold"/>
                <a:rtl/>
              </a:rPr>
              <a:t>-</a:t>
            </a:r>
            <a:r>
              <a:rPr lang="he-IL" sz="3600" dirty="0">
                <a:solidFill>
                  <a:srgbClr val="000000"/>
                </a:solidFill>
                <a:latin typeface="David Libre"/>
                <a:ea typeface="David Libre"/>
                <a:cs typeface="David Libre"/>
                <a:sym typeface="David Libre"/>
                <a:rtl/>
              </a:rPr>
              <a:t> הרמה הגבוהה ביותר של למידה שיתופית, אשר מתייחסת לשיתופיות הן בתוצר והן בתהליך העבודה. בלמידה זו כל פרט יכול להגיב, להעיר ולשנות, על מנת לשפר את עבודתו של האחר. (הכנת תוצר משותף-כמו כרזה דיגיטלית)</a:t>
            </a:r>
            <a:endParaRPr lang="he-IL" sz="3600" dirty="0">
              <a:solidFill>
                <a:srgbClr val="000000"/>
              </a:solidFill>
              <a:latin typeface="David Libre"/>
              <a:ea typeface="David Libre"/>
              <a:cs typeface="David Libre"/>
              <a:sym typeface="David Libre"/>
              <a:rt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fade">
                                      <p:cBhvr>
                                        <p:cTn id="7" dur="1000"/>
                                        <p:tgtEl>
                                          <p:spTgt spid="8">
                                            <p:txEl>
                                              <p:pRg st="1" end="1"/>
                                            </p:txEl>
                                          </p:spTgt>
                                        </p:tgtEl>
                                      </p:cBhvr>
                                    </p:animEffect>
                                    <p:anim calcmode="lin" valueType="num">
                                      <p:cBhvr>
                                        <p:cTn id="8"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fade">
                                      <p:cBhvr>
                                        <p:cTn id="14" dur="1000"/>
                                        <p:tgtEl>
                                          <p:spTgt spid="4">
                                            <p:txEl>
                                              <p:pRg st="0" end="0"/>
                                            </p:txEl>
                                          </p:spTgt>
                                        </p:tgtEl>
                                      </p:cBhvr>
                                    </p:animEffect>
                                    <p:anim calcmode="lin" valueType="num">
                                      <p:cBhvr>
                                        <p:cTn id="15"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xEl>
                                              <p:pRg st="0" end="0"/>
                                            </p:txEl>
                                          </p:spTgt>
                                        </p:tgtEl>
                                        <p:attrNameLst>
                                          <p:attrName>style.visibility</p:attrName>
                                        </p:attrNameLst>
                                      </p:cBhvr>
                                      <p:to>
                                        <p:strVal val="visible"/>
                                      </p:to>
                                    </p:set>
                                    <p:animEffect transition="in" filter="fade">
                                      <p:cBhvr>
                                        <p:cTn id="21" dur="1000"/>
                                        <p:tgtEl>
                                          <p:spTgt spid="9">
                                            <p:txEl>
                                              <p:pRg st="0" end="0"/>
                                            </p:txEl>
                                          </p:spTgt>
                                        </p:tgtEl>
                                      </p:cBhvr>
                                    </p:animEffect>
                                    <p:anim calcmode="lin" valueType="num">
                                      <p:cBhvr>
                                        <p:cTn id="22"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5924905" y="257174"/>
            <a:ext cx="10077095" cy="757772"/>
          </a:xfrm>
          <a:prstGeom prst="rect">
            <a:avLst/>
          </a:prstGeom>
        </p:spPr>
        <p:txBody>
          <a:bodyPr wrap="square" lIns="0" tIns="0" rIns="0" bIns="0" rtlCol="0" anchor="t">
            <a:spAutoFit/>
          </a:bodyPr>
          <a:lstStyle/>
          <a:p>
            <a:pPr algn="ctr" rtl="1">
              <a:lnSpc>
                <a:spcPts val="6299"/>
              </a:lnSpc>
            </a:pPr>
            <a:r>
              <a:rPr lang="he-IL" sz="4499" b="1" dirty="0">
                <a:solidFill>
                  <a:srgbClr val="00B0F0"/>
                </a:solidFill>
                <a:latin typeface="David Libre Bold"/>
                <a:ea typeface="David Libre Bold"/>
                <a:cs typeface="David Libre Bold"/>
                <a:sym typeface="David Libre Bold"/>
                <a:rtl/>
              </a:rPr>
              <a:t>המסגרת התיאורטיות </a:t>
            </a:r>
            <a:r>
              <a:rPr lang="en-US" sz="4499" b="1" dirty="0">
                <a:solidFill>
                  <a:srgbClr val="00B0F0"/>
                </a:solidFill>
                <a:latin typeface="David Libre Bold"/>
                <a:ea typeface="David Libre Bold"/>
                <a:cs typeface="David Libre Bold"/>
                <a:sym typeface="David Libre Bold"/>
              </a:rPr>
              <a:t>2</a:t>
            </a:r>
            <a:r>
              <a:rPr lang="he-IL" sz="4499" b="1" dirty="0">
                <a:solidFill>
                  <a:srgbClr val="00B0F0"/>
                </a:solidFill>
                <a:latin typeface="David Libre Bold"/>
                <a:ea typeface="David Libre Bold"/>
                <a:cs typeface="David Libre Bold"/>
                <a:sym typeface="David Libre Bold"/>
                <a:rtl/>
              </a:rPr>
              <a:t> - מודל </a:t>
            </a:r>
            <a:r>
              <a:rPr lang="en-US" sz="4499" b="1" dirty="0" err="1">
                <a:solidFill>
                  <a:srgbClr val="00B0F0"/>
                </a:solidFill>
                <a:latin typeface="David Libre Bold"/>
                <a:ea typeface="David Libre Bold"/>
                <a:cs typeface="David Libre Bold"/>
                <a:sym typeface="David Libre Bold"/>
              </a:rPr>
              <a:t>Mindtools</a:t>
            </a:r>
            <a:endParaRPr lang="en-US" sz="4499" b="1" dirty="0">
              <a:solidFill>
                <a:srgbClr val="00B0F0"/>
              </a:solidFill>
              <a:latin typeface="David Libre Bold"/>
              <a:ea typeface="David Libre Bold"/>
              <a:cs typeface="David Libre Bold"/>
              <a:sym typeface="David Libre Bold"/>
            </a:endParaRPr>
          </a:p>
        </p:txBody>
      </p:sp>
      <p:sp>
        <p:nvSpPr>
          <p:cNvPr id="3" name="TextBox 3"/>
          <p:cNvSpPr txBox="1"/>
          <p:nvPr/>
        </p:nvSpPr>
        <p:spPr>
          <a:xfrm>
            <a:off x="529169" y="1529142"/>
            <a:ext cx="17229663" cy="2847216"/>
          </a:xfrm>
          <a:prstGeom prst="rect">
            <a:avLst/>
          </a:prstGeom>
        </p:spPr>
        <p:txBody>
          <a:bodyPr lIns="0" tIns="0" rIns="0" bIns="0" rtlCol="0" anchor="t">
            <a:spAutoFit/>
          </a:bodyPr>
          <a:lstStyle/>
          <a:p>
            <a:pPr algn="r" rtl="1">
              <a:lnSpc>
                <a:spcPts val="7775"/>
              </a:lnSpc>
            </a:pPr>
            <a:r>
              <a:rPr lang="he-IL" sz="3599" dirty="0">
                <a:solidFill>
                  <a:srgbClr val="000000"/>
                </a:solidFill>
                <a:latin typeface="David Libre" panose="020B0604020202020204" charset="-79"/>
                <a:ea typeface="David Libre"/>
                <a:cs typeface="David Libre" panose="020B0604020202020204" charset="-79"/>
                <a:sym typeface="David Libre"/>
                <a:rtl/>
              </a:rPr>
              <a:t>מודל </a:t>
            </a:r>
            <a:r>
              <a:rPr lang="en-US" sz="3599" dirty="0" smtClean="0">
                <a:solidFill>
                  <a:srgbClr val="000000"/>
                </a:solidFill>
                <a:latin typeface="David Libre" panose="020B0604020202020204" charset="-79"/>
                <a:ea typeface="David Libre"/>
                <a:cs typeface="David Libre" panose="020B0604020202020204" charset="-79"/>
                <a:sym typeface="David Libre"/>
                <a:rtl/>
              </a:rPr>
              <a:t> </a:t>
            </a:r>
            <a:r>
              <a:rPr lang="en-US" sz="3599" b="1" dirty="0" err="1" smtClean="0">
                <a:solidFill>
                  <a:srgbClr val="000000"/>
                </a:solidFill>
                <a:latin typeface="David Libre Bold" panose="020B0604020202020204" charset="-79"/>
                <a:ea typeface="David Libre Bold"/>
                <a:cs typeface="David Libre Bold" panose="020B0604020202020204" charset="-79"/>
                <a:sym typeface="David Libre Bold"/>
              </a:rPr>
              <a:t>Mindtools</a:t>
            </a:r>
            <a:r>
              <a:rPr lang="en-US" sz="3599" b="1" dirty="0" smtClean="0">
                <a:solidFill>
                  <a:srgbClr val="000000"/>
                </a:solidFill>
                <a:latin typeface="David Libre" panose="020B0604020202020204" charset="-79"/>
                <a:ea typeface="David Libre Bold"/>
                <a:cs typeface="David Libre" panose="020B0604020202020204" charset="-79"/>
                <a:sym typeface="David Libre Bold"/>
              </a:rPr>
              <a:t> </a:t>
            </a:r>
            <a:r>
              <a:rPr lang="en-US" sz="3599" dirty="0">
                <a:solidFill>
                  <a:srgbClr val="000000"/>
                </a:solidFill>
                <a:latin typeface="David Libre" panose="020B0604020202020204" charset="-79"/>
                <a:ea typeface="David Libre"/>
                <a:cs typeface="David Libre" panose="020B0604020202020204" charset="-79"/>
                <a:sym typeface="David Libre"/>
              </a:rPr>
              <a:t>(</a:t>
            </a:r>
            <a:r>
              <a:rPr lang="en-US" sz="3599" dirty="0" err="1">
                <a:solidFill>
                  <a:srgbClr val="000000"/>
                </a:solidFill>
                <a:latin typeface="David Libre" panose="020B0604020202020204" charset="-79"/>
                <a:ea typeface="David Libre"/>
                <a:cs typeface="David Libre" panose="020B0604020202020204" charset="-79"/>
                <a:sym typeface="David Libre"/>
              </a:rPr>
              <a:t>Jonnasen</a:t>
            </a:r>
            <a:r>
              <a:rPr lang="en-US" sz="3599" dirty="0">
                <a:solidFill>
                  <a:srgbClr val="000000"/>
                </a:solidFill>
                <a:latin typeface="David Libre" panose="020B0604020202020204" charset="-79"/>
                <a:ea typeface="David Libre"/>
                <a:cs typeface="David Libre" panose="020B0604020202020204" charset="-79"/>
                <a:sym typeface="David Libre"/>
              </a:rPr>
              <a:t>, 2020)</a:t>
            </a:r>
            <a:r>
              <a:rPr lang="he-IL" sz="3599" dirty="0">
                <a:solidFill>
                  <a:srgbClr val="000000"/>
                </a:solidFill>
                <a:latin typeface="David Libre" panose="020B0604020202020204" charset="-79"/>
                <a:ea typeface="David Libre"/>
                <a:cs typeface="David Libre" panose="020B0604020202020204" charset="-79"/>
                <a:sym typeface="David Libre"/>
                <a:rtl/>
              </a:rPr>
              <a:t>- מודל הממפה את סוגי הכלים הטכנולוגיים בהתאם לתיאוריות ההוראה והלמידה העומדים בבסיס שילובם:</a:t>
            </a:r>
          </a:p>
          <a:p>
            <a:pPr algn="r" rtl="1">
              <a:lnSpc>
                <a:spcPts val="7775"/>
              </a:lnSpc>
            </a:pPr>
            <a:endParaRPr lang="he-IL" sz="3599" dirty="0">
              <a:solidFill>
                <a:srgbClr val="000000"/>
              </a:solidFill>
              <a:latin typeface="David Libre" panose="020B0604020202020204" charset="-79"/>
              <a:ea typeface="David Libre"/>
              <a:cs typeface="David Libre" panose="020B0604020202020204" charset="-79"/>
              <a:sym typeface="David Libre"/>
              <a:rtl/>
            </a:endParaRPr>
          </a:p>
        </p:txBody>
      </p:sp>
      <p:sp>
        <p:nvSpPr>
          <p:cNvPr id="4" name="TextBox 4"/>
          <p:cNvSpPr txBox="1"/>
          <p:nvPr/>
        </p:nvSpPr>
        <p:spPr>
          <a:xfrm>
            <a:off x="624514" y="3783330"/>
            <a:ext cx="17229663" cy="3185161"/>
          </a:xfrm>
          <a:prstGeom prst="rect">
            <a:avLst/>
          </a:prstGeom>
        </p:spPr>
        <p:txBody>
          <a:bodyPr lIns="0" tIns="0" rIns="0" bIns="0" rtlCol="0" anchor="t">
            <a:spAutoFit/>
          </a:bodyPr>
          <a:lstStyle/>
          <a:p>
            <a:pPr algn="r" rtl="1">
              <a:lnSpc>
                <a:spcPts val="5039"/>
              </a:lnSpc>
            </a:pPr>
            <a:r>
              <a:rPr lang="he-IL" sz="3599" b="1" dirty="0">
                <a:solidFill>
                  <a:srgbClr val="000000"/>
                </a:solidFill>
                <a:latin typeface="David Libre Bold"/>
                <a:ea typeface="David Libre Bold"/>
                <a:cs typeface="David Libre Bold"/>
                <a:sym typeface="David Libre Bold"/>
                <a:rtl/>
              </a:rPr>
              <a:t>למידה מהטכנולוגיה (</a:t>
            </a:r>
            <a:r>
              <a:rPr lang="en-US" sz="3599" b="1" dirty="0">
                <a:solidFill>
                  <a:srgbClr val="000000"/>
                </a:solidFill>
                <a:latin typeface="David Libre Bold"/>
                <a:ea typeface="David Libre Bold"/>
                <a:cs typeface="David Libre Bold"/>
                <a:sym typeface="David Libre Bold"/>
              </a:rPr>
              <a:t>learning from</a:t>
            </a:r>
            <a:r>
              <a:rPr lang="ar-EG" sz="3599" b="1" dirty="0" smtClean="0">
                <a:solidFill>
                  <a:srgbClr val="000000"/>
                </a:solidFill>
                <a:latin typeface="David Libre Bold"/>
                <a:ea typeface="David Libre Bold"/>
                <a:cs typeface="David Libre Bold"/>
                <a:sym typeface="David Libre Bold"/>
                <a:rtl/>
              </a:rPr>
              <a:t>)</a:t>
            </a:r>
            <a:r>
              <a:rPr lang="en-US" sz="3599" b="1" dirty="0" smtClean="0">
                <a:solidFill>
                  <a:srgbClr val="000000"/>
                </a:solidFill>
                <a:latin typeface="David Libre Bold"/>
                <a:ea typeface="David Libre Bold"/>
                <a:cs typeface="David Libre Bold"/>
                <a:sym typeface="David Libre Bold"/>
                <a:rtl/>
              </a:rPr>
              <a:t> </a:t>
            </a:r>
            <a:r>
              <a:rPr lang="ar-EG" sz="3599" b="1" dirty="0" smtClean="0">
                <a:solidFill>
                  <a:srgbClr val="000000"/>
                </a:solidFill>
                <a:latin typeface="David Libre Bold"/>
                <a:ea typeface="David Libre Bold"/>
                <a:cs typeface="David Libre Bold"/>
                <a:sym typeface="David Libre Bold"/>
                <a:rtl/>
              </a:rPr>
              <a:t>- </a:t>
            </a:r>
            <a:r>
              <a:rPr lang="he-IL" sz="3599" dirty="0">
                <a:solidFill>
                  <a:srgbClr val="000000"/>
                </a:solidFill>
                <a:latin typeface="David Libre"/>
                <a:ea typeface="David Libre"/>
                <a:cs typeface="David Libre"/>
                <a:sym typeface="David Libre"/>
                <a:rtl/>
              </a:rPr>
              <a:t>עיקרה תרגול ואימון באמצעות טכנולוגיה והעברת תכנים מהטכנולוגיה אל הלומדים. למידה זו תואמת את הגישות הביהביוריסטיות והקוגניטיביות ללמידה. (הקרנת מצגת)</a:t>
            </a:r>
          </a:p>
          <a:p>
            <a:pPr algn="l">
              <a:lnSpc>
                <a:spcPts val="5039"/>
              </a:lnSpc>
            </a:pPr>
            <a:r>
              <a:rPr lang="en-US" sz="3599" dirty="0">
                <a:solidFill>
                  <a:srgbClr val="000000"/>
                </a:solidFill>
                <a:latin typeface="Suez One"/>
                <a:ea typeface="Suez One"/>
                <a:cs typeface="Suez One"/>
                <a:sym typeface="Suez One"/>
              </a:rPr>
              <a:t> </a:t>
            </a:r>
          </a:p>
          <a:p>
            <a:pPr algn="r" rtl="1">
              <a:lnSpc>
                <a:spcPts val="5039"/>
              </a:lnSpc>
            </a:pPr>
            <a:endParaRPr lang="en-US" sz="3599" dirty="0">
              <a:solidFill>
                <a:srgbClr val="000000"/>
              </a:solidFill>
              <a:latin typeface="Suez One"/>
              <a:ea typeface="Suez One"/>
              <a:cs typeface="Suez One"/>
              <a:sym typeface="Suez One"/>
            </a:endParaRPr>
          </a:p>
        </p:txBody>
      </p:sp>
      <p:sp>
        <p:nvSpPr>
          <p:cNvPr id="5" name="TextBox 5"/>
          <p:cNvSpPr txBox="1"/>
          <p:nvPr/>
        </p:nvSpPr>
        <p:spPr>
          <a:xfrm>
            <a:off x="719859" y="6137909"/>
            <a:ext cx="17229663" cy="2546986"/>
          </a:xfrm>
          <a:prstGeom prst="rect">
            <a:avLst/>
          </a:prstGeom>
        </p:spPr>
        <p:txBody>
          <a:bodyPr lIns="0" tIns="0" rIns="0" bIns="0" rtlCol="0" anchor="t">
            <a:spAutoFit/>
          </a:bodyPr>
          <a:lstStyle/>
          <a:p>
            <a:pPr algn="r" rtl="1">
              <a:lnSpc>
                <a:spcPts val="5039"/>
              </a:lnSpc>
            </a:pPr>
            <a:r>
              <a:rPr lang="he-IL" sz="3599" b="1" dirty="0">
                <a:solidFill>
                  <a:srgbClr val="000000"/>
                </a:solidFill>
                <a:latin typeface="David Libre Bold"/>
                <a:ea typeface="David Libre Bold"/>
                <a:cs typeface="David Libre Bold"/>
                <a:sym typeface="David Libre Bold"/>
                <a:rtl/>
              </a:rPr>
              <a:t>למידה על הטכנולוגיה (</a:t>
            </a:r>
            <a:r>
              <a:rPr lang="en-US" sz="3599" b="1" dirty="0">
                <a:solidFill>
                  <a:srgbClr val="000000"/>
                </a:solidFill>
                <a:latin typeface="David Libre Bold"/>
                <a:ea typeface="David Libre Bold"/>
                <a:cs typeface="David Libre Bold"/>
                <a:sym typeface="David Libre Bold"/>
              </a:rPr>
              <a:t>learning about</a:t>
            </a:r>
            <a:r>
              <a:rPr lang="ar-EG" sz="3599" b="1" dirty="0" smtClean="0">
                <a:solidFill>
                  <a:srgbClr val="000000"/>
                </a:solidFill>
                <a:latin typeface="David Libre Bold"/>
                <a:ea typeface="David Libre Bold"/>
                <a:cs typeface="David Libre Bold"/>
                <a:sym typeface="David Libre Bold"/>
                <a:rtl/>
              </a:rPr>
              <a:t>)</a:t>
            </a:r>
            <a:r>
              <a:rPr lang="en-US" sz="3599" b="1" dirty="0" smtClean="0">
                <a:solidFill>
                  <a:srgbClr val="000000"/>
                </a:solidFill>
                <a:latin typeface="David Libre Bold"/>
                <a:ea typeface="David Libre Bold"/>
                <a:cs typeface="David Libre Bold"/>
                <a:sym typeface="David Libre Bold"/>
                <a:rtl/>
              </a:rPr>
              <a:t> </a:t>
            </a:r>
            <a:r>
              <a:rPr lang="ar-EG" sz="3599" b="1" dirty="0" smtClean="0">
                <a:solidFill>
                  <a:srgbClr val="000000"/>
                </a:solidFill>
                <a:latin typeface="David Libre Bold"/>
                <a:ea typeface="David Libre Bold"/>
                <a:cs typeface="David Libre Bold"/>
                <a:sym typeface="David Libre Bold"/>
                <a:rtl/>
              </a:rPr>
              <a:t>- </a:t>
            </a:r>
            <a:r>
              <a:rPr lang="he-IL" sz="3599" dirty="0">
                <a:solidFill>
                  <a:srgbClr val="000000"/>
                </a:solidFill>
                <a:latin typeface="David Libre"/>
                <a:ea typeface="David Libre"/>
                <a:cs typeface="David Libre"/>
                <a:sym typeface="David Libre"/>
                <a:rtl/>
              </a:rPr>
              <a:t>מבוססת אף היא על עקרונות הגישה הקוגניטיבית, אם כי מדובר בשימוש מוגבל, בעיקר ללימוד תכנות. (הוראת </a:t>
            </a:r>
            <a:r>
              <a:rPr lang="en-US" sz="3599" dirty="0">
                <a:solidFill>
                  <a:srgbClr val="000000"/>
                </a:solidFill>
                <a:latin typeface="David Libre"/>
                <a:ea typeface="David Libre"/>
                <a:cs typeface="David Libre"/>
                <a:sym typeface="David Libre"/>
              </a:rPr>
              <a:t>AI</a:t>
            </a:r>
            <a:r>
              <a:rPr lang="ar-EG" sz="3599" dirty="0">
                <a:solidFill>
                  <a:srgbClr val="000000"/>
                </a:solidFill>
                <a:latin typeface="David Libre"/>
                <a:ea typeface="David Libre"/>
                <a:cs typeface="David Libre"/>
                <a:sym typeface="David Libre"/>
                <a:rtl/>
              </a:rPr>
              <a:t>)</a:t>
            </a:r>
          </a:p>
          <a:p>
            <a:pPr algn="r" rtl="1">
              <a:lnSpc>
                <a:spcPts val="5039"/>
              </a:lnSpc>
            </a:pPr>
            <a:endParaRPr lang="ar-EG" sz="3599" dirty="0">
              <a:solidFill>
                <a:srgbClr val="000000"/>
              </a:solidFill>
              <a:latin typeface="David Libre"/>
              <a:ea typeface="David Libre"/>
              <a:cs typeface="David Libre"/>
              <a:sym typeface="David Libre"/>
              <a:rtl/>
            </a:endParaRPr>
          </a:p>
          <a:p>
            <a:pPr algn="r" rtl="1">
              <a:lnSpc>
                <a:spcPts val="5039"/>
              </a:lnSpc>
            </a:pPr>
            <a:endParaRPr lang="ar-EG" sz="3599" dirty="0">
              <a:solidFill>
                <a:srgbClr val="000000"/>
              </a:solidFill>
              <a:latin typeface="David Libre"/>
              <a:ea typeface="David Libre"/>
              <a:cs typeface="David Libre"/>
              <a:sym typeface="David Libre"/>
              <a:rtl/>
            </a:endParaRPr>
          </a:p>
        </p:txBody>
      </p:sp>
      <p:sp>
        <p:nvSpPr>
          <p:cNvPr id="6" name="Freeform 6"/>
          <p:cNvSpPr/>
          <p:nvPr/>
        </p:nvSpPr>
        <p:spPr>
          <a:xfrm>
            <a:off x="4733593" y="36408"/>
            <a:ext cx="1131698" cy="1131698"/>
          </a:xfrm>
          <a:custGeom>
            <a:avLst/>
            <a:gdLst/>
            <a:ahLst/>
            <a:cxnLst/>
            <a:rect l="l" t="t" r="r" b="b"/>
            <a:pathLst>
              <a:path w="1131698" h="1131698">
                <a:moveTo>
                  <a:pt x="0" y="0"/>
                </a:moveTo>
                <a:lnTo>
                  <a:pt x="1131698" y="0"/>
                </a:lnTo>
                <a:lnTo>
                  <a:pt x="1131698" y="1131697"/>
                </a:lnTo>
                <a:lnTo>
                  <a:pt x="0" y="1131697"/>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7" name="TextBox 7"/>
          <p:cNvSpPr txBox="1"/>
          <p:nvPr/>
        </p:nvSpPr>
        <p:spPr>
          <a:xfrm>
            <a:off x="910549" y="7730490"/>
            <a:ext cx="17038973" cy="1908810"/>
          </a:xfrm>
          <a:prstGeom prst="rect">
            <a:avLst/>
          </a:prstGeom>
        </p:spPr>
        <p:txBody>
          <a:bodyPr lIns="0" tIns="0" rIns="0" bIns="0" rtlCol="0" anchor="t">
            <a:spAutoFit/>
          </a:bodyPr>
          <a:lstStyle/>
          <a:p>
            <a:pPr algn="r" rtl="1">
              <a:lnSpc>
                <a:spcPts val="5040"/>
              </a:lnSpc>
              <a:spcBef>
                <a:spcPct val="0"/>
              </a:spcBef>
            </a:pPr>
            <a:r>
              <a:rPr lang="he-IL" sz="3600" b="1" dirty="0">
                <a:solidFill>
                  <a:srgbClr val="000000"/>
                </a:solidFill>
                <a:latin typeface="David Libre Bold"/>
                <a:ea typeface="David Libre Bold"/>
                <a:cs typeface="David Libre Bold"/>
                <a:sym typeface="David Libre Bold"/>
                <a:rtl/>
              </a:rPr>
              <a:t>למידה עם </a:t>
            </a:r>
            <a:r>
              <a:rPr lang="he-IL" sz="3600" b="1" dirty="0" smtClean="0">
                <a:solidFill>
                  <a:srgbClr val="000000"/>
                </a:solidFill>
                <a:latin typeface="David Libre Bold"/>
                <a:ea typeface="David Libre Bold"/>
                <a:cs typeface="David Libre Bold"/>
                <a:sym typeface="David Libre Bold"/>
                <a:rtl/>
              </a:rPr>
              <a:t>הטכנולוגיה</a:t>
            </a:r>
            <a:r>
              <a:rPr lang="he-IL" sz="3599" b="1" dirty="0">
                <a:solidFill>
                  <a:srgbClr val="000000"/>
                </a:solidFill>
                <a:latin typeface="David Libre Bold"/>
                <a:ea typeface="David Libre Bold"/>
                <a:cs typeface="David Libre Bold"/>
                <a:sym typeface="David Libre Bold"/>
                <a:rtl/>
              </a:rPr>
              <a:t> (</a:t>
            </a:r>
            <a:r>
              <a:rPr lang="en-US" sz="3599" b="1" dirty="0">
                <a:solidFill>
                  <a:srgbClr val="000000"/>
                </a:solidFill>
                <a:latin typeface="David Libre Bold"/>
                <a:ea typeface="David Libre Bold"/>
                <a:cs typeface="David Libre Bold"/>
                <a:sym typeface="David Libre Bold"/>
              </a:rPr>
              <a:t>learning </a:t>
            </a:r>
            <a:r>
              <a:rPr lang="en-US" sz="3599" b="1" dirty="0" smtClean="0">
                <a:solidFill>
                  <a:srgbClr val="000000"/>
                </a:solidFill>
                <a:latin typeface="David Libre Bold"/>
                <a:ea typeface="David Libre Bold"/>
                <a:cs typeface="David Libre Bold"/>
                <a:sym typeface="David Libre Bold"/>
              </a:rPr>
              <a:t>with</a:t>
            </a:r>
            <a:r>
              <a:rPr lang="ar-EG" sz="3599" b="1" dirty="0" smtClean="0">
                <a:solidFill>
                  <a:srgbClr val="000000"/>
                </a:solidFill>
                <a:latin typeface="David Libre Bold"/>
                <a:ea typeface="David Libre Bold"/>
                <a:cs typeface="David Libre Bold"/>
                <a:sym typeface="David Libre Bold"/>
                <a:rtl/>
              </a:rPr>
              <a:t>)</a:t>
            </a:r>
            <a:r>
              <a:rPr lang="he-IL" sz="3600" b="1" dirty="0" smtClean="0">
                <a:solidFill>
                  <a:srgbClr val="000000"/>
                </a:solidFill>
                <a:latin typeface="David Libre Bold"/>
                <a:ea typeface="David Libre Bold"/>
                <a:cs typeface="David Libre Bold"/>
                <a:sym typeface="David Libre Bold"/>
                <a:rtl/>
              </a:rPr>
              <a:t> </a:t>
            </a:r>
            <a:r>
              <a:rPr lang="he-IL" sz="3600" dirty="0" smtClean="0">
                <a:solidFill>
                  <a:srgbClr val="000000"/>
                </a:solidFill>
                <a:latin typeface="David Libre"/>
                <a:ea typeface="David Libre"/>
                <a:cs typeface="David Libre"/>
                <a:sym typeface="David Libre"/>
                <a:rtl/>
              </a:rPr>
              <a:t>-</a:t>
            </a:r>
            <a:r>
              <a:rPr lang="he-IL" sz="3600" dirty="0">
                <a:solidFill>
                  <a:srgbClr val="000000"/>
                </a:solidFill>
                <a:latin typeface="David Libre"/>
                <a:ea typeface="David Libre"/>
                <a:cs typeface="David Libre"/>
                <a:sym typeface="David Libre"/>
                <a:rtl/>
              </a:rPr>
              <a:t>הטכנולוגיה משמשת כשותף חשיבה ללומד. מאפשרת לו לבנות ידע באופן פעיל דרך חקירה, עבודת צוות ופתרון בעיות.  למידה זו תואמת תהליכי למידה קונסטרוקטיביסטיים  וסוציו-קונסטרוקטיביסטיים.  (חקר משותף ברשת)</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down)">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wipe(down)">
                                      <p:cBhvr>
                                        <p:cTn id="1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096000" y="361156"/>
            <a:ext cx="1199863" cy="1371273"/>
          </a:xfrm>
          <a:custGeom>
            <a:avLst/>
            <a:gdLst/>
            <a:ahLst/>
            <a:cxnLst/>
            <a:rect l="l" t="t" r="r" b="b"/>
            <a:pathLst>
              <a:path w="1199863" h="1371273">
                <a:moveTo>
                  <a:pt x="0" y="0"/>
                </a:moveTo>
                <a:lnTo>
                  <a:pt x="1199864" y="0"/>
                </a:lnTo>
                <a:lnTo>
                  <a:pt x="1199864" y="1371273"/>
                </a:lnTo>
                <a:lnTo>
                  <a:pt x="0" y="1371273"/>
                </a:lnTo>
                <a:lnTo>
                  <a:pt x="0" y="0"/>
                </a:lnTo>
                <a:close/>
              </a:path>
            </a:pathLst>
          </a:custGeom>
          <a:blipFill>
            <a:blip r:embed="rId2"/>
            <a:stretch>
              <a:fillRect/>
            </a:stretch>
          </a:blipFill>
        </p:spPr>
      </p:sp>
      <p:sp>
        <p:nvSpPr>
          <p:cNvPr id="3" name="TextBox 3"/>
          <p:cNvSpPr txBox="1"/>
          <p:nvPr/>
        </p:nvSpPr>
        <p:spPr>
          <a:xfrm>
            <a:off x="8382000" y="702306"/>
            <a:ext cx="4267200" cy="718145"/>
          </a:xfrm>
          <a:prstGeom prst="rect">
            <a:avLst/>
          </a:prstGeom>
        </p:spPr>
        <p:txBody>
          <a:bodyPr wrap="square" lIns="0" tIns="0" rIns="0" bIns="0" rtlCol="0" anchor="t">
            <a:spAutoFit/>
          </a:bodyPr>
          <a:lstStyle/>
          <a:p>
            <a:pPr algn="ctr" rtl="1">
              <a:lnSpc>
                <a:spcPts val="5599"/>
              </a:lnSpc>
            </a:pPr>
            <a:r>
              <a:rPr lang="he-IL" sz="3999" b="1" dirty="0">
                <a:solidFill>
                  <a:srgbClr val="1133AD"/>
                </a:solidFill>
                <a:latin typeface="David Libre Bold"/>
                <a:ea typeface="David Libre Bold"/>
                <a:cs typeface="David Libre Bold"/>
                <a:sym typeface="David Libre Bold"/>
                <a:rtl/>
              </a:rPr>
              <a:t> </a:t>
            </a:r>
            <a:r>
              <a:rPr lang="he-IL" sz="4500" b="1" dirty="0">
                <a:solidFill>
                  <a:srgbClr val="00B0F0"/>
                </a:solidFill>
                <a:latin typeface="David Libre Bold"/>
                <a:ea typeface="David Libre Bold"/>
                <a:cs typeface="David Libre Bold"/>
                <a:sym typeface="David Libre Bold"/>
                <a:rtl/>
              </a:rPr>
              <a:t>שאלות המחקר</a:t>
            </a:r>
          </a:p>
        </p:txBody>
      </p:sp>
      <p:sp>
        <p:nvSpPr>
          <p:cNvPr id="4" name="TextBox 4"/>
          <p:cNvSpPr txBox="1"/>
          <p:nvPr/>
        </p:nvSpPr>
        <p:spPr>
          <a:xfrm>
            <a:off x="0" y="1840521"/>
            <a:ext cx="17711159" cy="7014210"/>
          </a:xfrm>
          <a:prstGeom prst="rect">
            <a:avLst/>
          </a:prstGeom>
        </p:spPr>
        <p:txBody>
          <a:bodyPr lIns="0" tIns="0" rIns="0" bIns="0" rtlCol="0" anchor="t">
            <a:spAutoFit/>
          </a:bodyPr>
          <a:lstStyle/>
          <a:p>
            <a:pPr marL="777238" lvl="1" indent="-388619" algn="just" rtl="1">
              <a:lnSpc>
                <a:spcPts val="5039"/>
              </a:lnSpc>
              <a:buAutoNum type="arabicPeriod"/>
            </a:pPr>
            <a:r>
              <a:rPr lang="he-IL" sz="3599" dirty="0">
                <a:solidFill>
                  <a:srgbClr val="000000"/>
                </a:solidFill>
                <a:latin typeface="David Libre"/>
                <a:ea typeface="David Libre"/>
                <a:cs typeface="David Libre"/>
                <a:sym typeface="David Libre"/>
                <a:rtl/>
              </a:rPr>
              <a:t>אילו </a:t>
            </a:r>
            <a:r>
              <a:rPr lang="he-IL" sz="3599" b="1" dirty="0">
                <a:solidFill>
                  <a:srgbClr val="000000"/>
                </a:solidFill>
                <a:latin typeface="David Libre Bold"/>
                <a:ea typeface="David Libre Bold"/>
                <a:cs typeface="David Libre Bold"/>
                <a:sym typeface="David Libre Bold"/>
                <a:rtl/>
              </a:rPr>
              <a:t>סוגי טכנולוגיות</a:t>
            </a:r>
            <a:r>
              <a:rPr lang="he-IL" sz="3599" dirty="0">
                <a:solidFill>
                  <a:srgbClr val="000000"/>
                </a:solidFill>
                <a:latin typeface="David Libre"/>
                <a:ea typeface="David Libre"/>
                <a:cs typeface="David Libre"/>
                <a:sym typeface="David Libre"/>
                <a:rtl/>
              </a:rPr>
              <a:t>, אם בכלל, משולבות במרחבי למידה גמישים? מהי </a:t>
            </a:r>
            <a:r>
              <a:rPr lang="he-IL" sz="3599" b="1" dirty="0">
                <a:solidFill>
                  <a:srgbClr val="000000"/>
                </a:solidFill>
                <a:latin typeface="David Libre Bold"/>
                <a:ea typeface="David Libre Bold"/>
                <a:cs typeface="David Libre Bold"/>
                <a:sym typeface="David Libre Bold"/>
                <a:rtl/>
              </a:rPr>
              <a:t>רמת השילוב </a:t>
            </a:r>
          </a:p>
          <a:p>
            <a:pPr algn="just" rtl="1">
              <a:lnSpc>
                <a:spcPts val="5039"/>
              </a:lnSpc>
            </a:pPr>
            <a:r>
              <a:rPr lang="he-IL" sz="3599" b="1" dirty="0">
                <a:solidFill>
                  <a:srgbClr val="000000"/>
                </a:solidFill>
                <a:latin typeface="David Libre Bold"/>
                <a:ea typeface="David Libre Bold"/>
                <a:cs typeface="David Libre Bold"/>
                <a:sym typeface="David Libre Bold"/>
                <a:rtl/>
              </a:rPr>
              <a:t>הטכנולוגי</a:t>
            </a:r>
            <a:r>
              <a:rPr lang="he-IL" sz="3599" dirty="0">
                <a:solidFill>
                  <a:srgbClr val="000000"/>
                </a:solidFill>
                <a:latin typeface="David Libre"/>
                <a:ea typeface="David Libre"/>
                <a:cs typeface="David Libre"/>
                <a:sym typeface="David Libre"/>
                <a:rtl/>
              </a:rPr>
              <a:t> לפי מסגרת </a:t>
            </a:r>
            <a:r>
              <a:rPr lang="en-US" sz="3599" dirty="0">
                <a:solidFill>
                  <a:srgbClr val="000000"/>
                </a:solidFill>
                <a:latin typeface="David Libre"/>
                <a:ea typeface="David Libre"/>
                <a:cs typeface="David Libre"/>
                <a:sym typeface="David Libre"/>
              </a:rPr>
              <a:t>e-CSAMR</a:t>
            </a:r>
            <a:r>
              <a:rPr lang="he-IL" sz="3599" dirty="0">
                <a:solidFill>
                  <a:srgbClr val="000000"/>
                </a:solidFill>
                <a:latin typeface="David Libre"/>
                <a:ea typeface="David Libre"/>
                <a:cs typeface="David Libre"/>
                <a:sym typeface="David Libre"/>
                <a:rtl/>
              </a:rPr>
              <a:t> בהקשר זה? אלו </a:t>
            </a:r>
            <a:r>
              <a:rPr lang="he-IL" sz="3599" b="1" dirty="0">
                <a:solidFill>
                  <a:srgbClr val="000000"/>
                </a:solidFill>
                <a:latin typeface="David Libre Bold"/>
                <a:ea typeface="David Libre Bold"/>
                <a:cs typeface="David Libre Bold"/>
                <a:sym typeface="David Libre Bold"/>
                <a:rtl/>
              </a:rPr>
              <a:t>גישות פדגוגיות </a:t>
            </a:r>
            <a:r>
              <a:rPr lang="he-IL" sz="3599" dirty="0">
                <a:solidFill>
                  <a:srgbClr val="000000"/>
                </a:solidFill>
                <a:latin typeface="David Libre"/>
                <a:ea typeface="David Libre"/>
                <a:cs typeface="David Libre"/>
                <a:sym typeface="David Libre"/>
                <a:rtl/>
              </a:rPr>
              <a:t>באות לידי ביטוי בסביבות</a:t>
            </a:r>
          </a:p>
          <a:p>
            <a:pPr algn="just" rtl="1">
              <a:lnSpc>
                <a:spcPts val="5039"/>
              </a:lnSpc>
            </a:pPr>
            <a:r>
              <a:rPr lang="he-IL" sz="3599" dirty="0">
                <a:solidFill>
                  <a:srgbClr val="000000"/>
                </a:solidFill>
                <a:latin typeface="David Libre"/>
                <a:ea typeface="David Libre"/>
                <a:cs typeface="David Libre"/>
                <a:sym typeface="David Libre"/>
                <a:rtl/>
              </a:rPr>
              <a:t> אלו על פי מסגרת </a:t>
            </a:r>
            <a:r>
              <a:rPr lang="en-US" sz="3599" dirty="0" err="1">
                <a:solidFill>
                  <a:srgbClr val="000000"/>
                </a:solidFill>
                <a:latin typeface="David Libre"/>
                <a:ea typeface="David Libre"/>
                <a:cs typeface="David Libre"/>
                <a:sym typeface="David Libre"/>
              </a:rPr>
              <a:t>Mindtools</a:t>
            </a:r>
            <a:r>
              <a:rPr lang="ar-EG" sz="3599" dirty="0">
                <a:solidFill>
                  <a:srgbClr val="000000"/>
                </a:solidFill>
                <a:latin typeface="David Libre"/>
                <a:ea typeface="David Libre"/>
                <a:cs typeface="David Libre"/>
                <a:sym typeface="David Libre"/>
                <a:rtl/>
              </a:rPr>
              <a:t>? </a:t>
            </a:r>
          </a:p>
          <a:p>
            <a:pPr algn="just" rtl="1">
              <a:lnSpc>
                <a:spcPts val="5039"/>
              </a:lnSpc>
            </a:pPr>
            <a:endParaRPr lang="ar-EG" sz="3599" dirty="0">
              <a:solidFill>
                <a:srgbClr val="000000"/>
              </a:solidFill>
              <a:latin typeface="David Libre"/>
              <a:ea typeface="David Libre"/>
              <a:cs typeface="David Libre"/>
              <a:sym typeface="David Libre"/>
              <a:rtl/>
            </a:endParaRPr>
          </a:p>
          <a:p>
            <a:pPr algn="just" rtl="1">
              <a:lnSpc>
                <a:spcPts val="5039"/>
              </a:lnSpc>
            </a:pPr>
            <a:r>
              <a:rPr lang="en-US" sz="3599" dirty="0">
                <a:solidFill>
                  <a:srgbClr val="000000"/>
                </a:solidFill>
                <a:latin typeface="David Libre"/>
                <a:ea typeface="David Libre"/>
                <a:cs typeface="David Libre"/>
                <a:sym typeface="David Libre"/>
              </a:rPr>
              <a:t>2</a:t>
            </a:r>
            <a:r>
              <a:rPr lang="ar-EG" sz="3599" dirty="0">
                <a:solidFill>
                  <a:srgbClr val="000000"/>
                </a:solidFill>
                <a:latin typeface="David Libre"/>
                <a:ea typeface="David Libre"/>
                <a:cs typeface="David Libre"/>
                <a:sym typeface="David Libre"/>
                <a:rtl/>
              </a:rPr>
              <a:t>. </a:t>
            </a:r>
            <a:r>
              <a:rPr lang="he-IL" sz="3599" dirty="0">
                <a:solidFill>
                  <a:srgbClr val="000000"/>
                </a:solidFill>
                <a:latin typeface="David Libre"/>
                <a:ea typeface="David Libre"/>
                <a:cs typeface="David Libre"/>
                <a:sym typeface="David Libre"/>
                <a:rtl/>
              </a:rPr>
              <a:t>לפי מודל </a:t>
            </a:r>
            <a:r>
              <a:rPr lang="en-US" sz="3599" dirty="0">
                <a:solidFill>
                  <a:srgbClr val="000000"/>
                </a:solidFill>
                <a:latin typeface="David Libre"/>
                <a:ea typeface="David Libre"/>
                <a:cs typeface="David Libre"/>
                <a:sym typeface="David Libre"/>
              </a:rPr>
              <a:t>e-CSAMR</a:t>
            </a:r>
            <a:r>
              <a:rPr lang="he-IL" sz="3599" dirty="0">
                <a:solidFill>
                  <a:srgbClr val="000000"/>
                </a:solidFill>
                <a:latin typeface="David Libre"/>
                <a:ea typeface="David Libre"/>
                <a:cs typeface="David Libre"/>
                <a:sym typeface="David Libre"/>
                <a:rtl/>
              </a:rPr>
              <a:t>, מהן</a:t>
            </a:r>
            <a:r>
              <a:rPr lang="he-IL" sz="3599" b="1" dirty="0">
                <a:solidFill>
                  <a:srgbClr val="000000"/>
                </a:solidFill>
                <a:latin typeface="David Libre Bold"/>
                <a:ea typeface="David Libre Bold"/>
                <a:cs typeface="David Libre Bold"/>
                <a:sym typeface="David Libre Bold"/>
                <a:rtl/>
              </a:rPr>
              <a:t> רמות שיתוף הפעולה בין הצוותים הפדגוגיים</a:t>
            </a:r>
            <a:r>
              <a:rPr lang="he-IL" sz="3599" dirty="0">
                <a:solidFill>
                  <a:srgbClr val="000000"/>
                </a:solidFill>
                <a:latin typeface="David Libre"/>
                <a:ea typeface="David Libre"/>
                <a:cs typeface="David Libre"/>
                <a:sym typeface="David Libre"/>
                <a:rtl/>
              </a:rPr>
              <a:t>, אם בכלל, </a:t>
            </a:r>
          </a:p>
          <a:p>
            <a:pPr algn="just" rtl="1">
              <a:lnSpc>
                <a:spcPts val="5039"/>
              </a:lnSpc>
            </a:pPr>
            <a:r>
              <a:rPr lang="he-IL" sz="3599" dirty="0">
                <a:solidFill>
                  <a:srgbClr val="000000"/>
                </a:solidFill>
                <a:latin typeface="David Libre"/>
                <a:ea typeface="David Libre"/>
                <a:cs typeface="David Libre"/>
                <a:sym typeface="David Libre"/>
                <a:rtl/>
              </a:rPr>
              <a:t>במרחבי למידה גמישים? האם סביבות אלו מעודדות את הרמה הגבוהה ביותר של </a:t>
            </a:r>
          </a:p>
          <a:p>
            <a:pPr algn="just" rtl="1">
              <a:lnSpc>
                <a:spcPts val="5039"/>
              </a:lnSpc>
            </a:pPr>
            <a:r>
              <a:rPr lang="he-IL" sz="3599" dirty="0">
                <a:solidFill>
                  <a:srgbClr val="000000"/>
                </a:solidFill>
                <a:latin typeface="David Libre"/>
                <a:ea typeface="David Libre"/>
                <a:cs typeface="David Libre"/>
                <a:sym typeface="David Libre"/>
                <a:rtl/>
              </a:rPr>
              <a:t>שיתופיות בין מלמדים?</a:t>
            </a:r>
          </a:p>
          <a:p>
            <a:pPr algn="just" rtl="1">
              <a:lnSpc>
                <a:spcPts val="5039"/>
              </a:lnSpc>
            </a:pPr>
            <a:endParaRPr lang="he-IL" sz="3599" dirty="0">
              <a:solidFill>
                <a:srgbClr val="000000"/>
              </a:solidFill>
              <a:latin typeface="David Libre"/>
              <a:ea typeface="David Libre"/>
              <a:cs typeface="David Libre"/>
              <a:sym typeface="David Libre"/>
              <a:rtl/>
            </a:endParaRPr>
          </a:p>
          <a:p>
            <a:pPr algn="just" rtl="1">
              <a:lnSpc>
                <a:spcPts val="5039"/>
              </a:lnSpc>
            </a:pPr>
            <a:r>
              <a:rPr lang="ar-EG" sz="3599" dirty="0">
                <a:solidFill>
                  <a:srgbClr val="000000"/>
                </a:solidFill>
                <a:latin typeface="David Libre"/>
                <a:ea typeface="David Libre"/>
                <a:cs typeface="David Libre"/>
                <a:sym typeface="David Libre"/>
                <a:rtl/>
              </a:rPr>
              <a:t> </a:t>
            </a:r>
            <a:r>
              <a:rPr lang="en-US" sz="3599" dirty="0">
                <a:solidFill>
                  <a:srgbClr val="000000"/>
                </a:solidFill>
                <a:latin typeface="David Libre"/>
                <a:ea typeface="David Libre"/>
                <a:cs typeface="David Libre"/>
                <a:sym typeface="David Libre"/>
              </a:rPr>
              <a:t>3</a:t>
            </a:r>
            <a:r>
              <a:rPr lang="ar-EG" sz="3599" dirty="0">
                <a:solidFill>
                  <a:srgbClr val="000000"/>
                </a:solidFill>
                <a:latin typeface="David Libre"/>
                <a:ea typeface="David Libre"/>
                <a:cs typeface="David Libre"/>
                <a:sym typeface="David Libre"/>
                <a:rtl/>
              </a:rPr>
              <a:t>. </a:t>
            </a:r>
            <a:r>
              <a:rPr lang="he-IL" sz="3599" dirty="0">
                <a:solidFill>
                  <a:srgbClr val="000000"/>
                </a:solidFill>
                <a:latin typeface="David Libre"/>
                <a:ea typeface="David Libre"/>
                <a:cs typeface="David Libre"/>
                <a:sym typeface="David Libre"/>
                <a:rtl/>
              </a:rPr>
              <a:t>לפי מודל </a:t>
            </a:r>
            <a:r>
              <a:rPr lang="en-US" sz="3599" dirty="0">
                <a:solidFill>
                  <a:srgbClr val="000000"/>
                </a:solidFill>
                <a:latin typeface="David Libre"/>
                <a:ea typeface="David Libre"/>
                <a:cs typeface="David Libre"/>
                <a:sym typeface="David Libre"/>
              </a:rPr>
              <a:t>e-CSAMR</a:t>
            </a:r>
            <a:r>
              <a:rPr lang="he-IL" sz="3599" dirty="0">
                <a:solidFill>
                  <a:srgbClr val="000000"/>
                </a:solidFill>
                <a:latin typeface="David Libre"/>
                <a:ea typeface="David Libre"/>
                <a:cs typeface="David Libre"/>
                <a:sym typeface="David Libre"/>
                <a:rtl/>
              </a:rPr>
              <a:t>, מהן </a:t>
            </a:r>
            <a:r>
              <a:rPr lang="he-IL" sz="3599" b="1" dirty="0">
                <a:solidFill>
                  <a:srgbClr val="000000"/>
                </a:solidFill>
                <a:latin typeface="David Libre Bold"/>
                <a:ea typeface="David Libre Bold"/>
                <a:cs typeface="David Libre Bold"/>
                <a:sym typeface="David Libre Bold"/>
                <a:rtl/>
              </a:rPr>
              <a:t>רמות שיתוף הפעולה בין הלומדים</a:t>
            </a:r>
            <a:r>
              <a:rPr lang="he-IL" sz="3599" dirty="0">
                <a:solidFill>
                  <a:srgbClr val="000000"/>
                </a:solidFill>
                <a:latin typeface="David Libre"/>
                <a:ea typeface="David Libre"/>
                <a:cs typeface="David Libre"/>
                <a:sym typeface="David Libre"/>
                <a:rtl/>
              </a:rPr>
              <a:t>, אם בכלל, </a:t>
            </a:r>
          </a:p>
          <a:p>
            <a:pPr algn="just" rtl="1">
              <a:lnSpc>
                <a:spcPts val="5039"/>
              </a:lnSpc>
            </a:pPr>
            <a:r>
              <a:rPr lang="he-IL" sz="3599" dirty="0">
                <a:solidFill>
                  <a:srgbClr val="000000"/>
                </a:solidFill>
                <a:latin typeface="David Libre"/>
                <a:ea typeface="David Libre"/>
                <a:cs typeface="David Libre"/>
                <a:sym typeface="David Libre"/>
                <a:rtl/>
              </a:rPr>
              <a:t>במרחבי למידה גמישים? האם סביבות אלו מטפחות את הרמה הגבוהה ביותר של שיתופיות בין לומדים? </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7989</TotalTime>
  <Words>2141</Words>
  <Application>Microsoft Office PowerPoint</Application>
  <PresentationFormat>מותאם אישית</PresentationFormat>
  <Paragraphs>281</Paragraphs>
  <Slides>26</Slides>
  <Notes>20</Notes>
  <HiddenSlides>0</HiddenSlides>
  <MMClips>0</MMClips>
  <ScaleCrop>false</ScaleCrop>
  <HeadingPairs>
    <vt:vector size="6" baseType="variant">
      <vt:variant>
        <vt:lpstr>גופנים בשימוש</vt:lpstr>
      </vt:variant>
      <vt:variant>
        <vt:i4>5</vt:i4>
      </vt:variant>
      <vt:variant>
        <vt:lpstr>ערכת נושא</vt:lpstr>
      </vt:variant>
      <vt:variant>
        <vt:i4>1</vt:i4>
      </vt:variant>
      <vt:variant>
        <vt:lpstr>כותרות שקופיות</vt:lpstr>
      </vt:variant>
      <vt:variant>
        <vt:i4>26</vt:i4>
      </vt:variant>
    </vt:vector>
  </HeadingPairs>
  <TitlesOfParts>
    <vt:vector size="32" baseType="lpstr">
      <vt:lpstr>David Libre</vt:lpstr>
      <vt:lpstr>Calibri</vt:lpstr>
      <vt:lpstr>David Libre Bold</vt:lpstr>
      <vt:lpstr>Arial</vt:lpstr>
      <vt:lpstr>Suez One</vt:lpstr>
      <vt:lpstr>Office Theme</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עוזר ההוראה שלי-המרחב: מרחבי למידה גמישים כזרז לחדשנות טכנו-פדגוגית ושיתופיות בהכשרת פרחי הוראה</dc:title>
  <dc:creator>user</dc:creator>
  <cp:lastModifiedBy>אורית עבדיאל</cp:lastModifiedBy>
  <cp:revision>22</cp:revision>
  <dcterms:created xsi:type="dcterms:W3CDTF">2006-08-16T00:00:00Z</dcterms:created>
  <dcterms:modified xsi:type="dcterms:W3CDTF">2025-07-09T08:37:50Z</dcterms:modified>
  <dc:identifier>DAGrvmXJhCk</dc:identifier>
</cp:coreProperties>
</file>