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9"/>
  </p:notesMasterIdLst>
  <p:sldIdLst>
    <p:sldId id="256" r:id="rId2"/>
    <p:sldId id="267" r:id="rId3"/>
    <p:sldId id="259" r:id="rId4"/>
    <p:sldId id="269" r:id="rId5"/>
    <p:sldId id="270" r:id="rId6"/>
    <p:sldId id="260" r:id="rId7"/>
    <p:sldId id="262" r:id="rId8"/>
    <p:sldId id="261" r:id="rId9"/>
    <p:sldId id="264" r:id="rId10"/>
    <p:sldId id="271" r:id="rId11"/>
    <p:sldId id="272" r:id="rId12"/>
    <p:sldId id="263" r:id="rId13"/>
    <p:sldId id="268" r:id="rId14"/>
    <p:sldId id="265" r:id="rId15"/>
    <p:sldId id="266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BF706-7D13-4491-94F6-D114176A6D9F}" v="2902" dt="2025-07-14T15:26:03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59" d="100"/>
          <a:sy n="59" d="100"/>
        </p:scale>
        <p:origin x="3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dirty="0"/>
              <a:t>מספר האזנות לאורך זמן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8.9595274648055834E-2"/>
          <c:y val="0.13668611301518852"/>
          <c:w val="0.88882700002081316"/>
          <c:h val="0.67763125224156484"/>
        </c:manualLayout>
      </c:layout>
      <c:line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מספר האזנות לאורך זמן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9907188879712364E-3"/>
                  <c:y val="6.7379581546271203E-2"/>
                </c:manualLayout>
              </c:layout>
              <c:tx>
                <c:rich>
                  <a:bodyPr/>
                  <a:lstStyle/>
                  <a:p>
                    <a:fld id="{42915B32-F87B-4A9D-847A-EABB6816FDB0}" type="VALUE">
                      <a:rPr lang="en-US" sz="2000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12D-4AE8-8A6E-26133CD9F56A}"/>
                </c:ext>
              </c:extLst>
            </c:dLbl>
            <c:dLbl>
              <c:idx val="1"/>
              <c:layout>
                <c:manualLayout>
                  <c:x val="4.8549881995044772E-2"/>
                  <c:y val="5.3903665237016861E-2"/>
                </c:manualLayout>
              </c:layout>
              <c:tx>
                <c:rich>
                  <a:bodyPr/>
                  <a:lstStyle/>
                  <a:p>
                    <a:fld id="{FB89586D-13D8-4B69-A1AD-3BBC0FF65597}" type="VALUE">
                      <a:rPr lang="en-US" sz="1800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12D-4AE8-8A6E-26133CD9F56A}"/>
                </c:ext>
              </c:extLst>
            </c:dLbl>
            <c:dLbl>
              <c:idx val="2"/>
              <c:layout>
                <c:manualLayout>
                  <c:x val="5.3944313327827518E-3"/>
                  <c:y val="5.929403176071861E-2"/>
                </c:manualLayout>
              </c:layout>
              <c:tx>
                <c:rich>
                  <a:bodyPr/>
                  <a:lstStyle/>
                  <a:p>
                    <a:fld id="{80733211-F1C8-4ABA-AC07-266348C4852F}" type="VALUE">
                      <a:rPr lang="en-US" sz="2000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12D-4AE8-8A6E-26133CD9F56A}"/>
                </c:ext>
              </c:extLst>
            </c:dLbl>
            <c:dLbl>
              <c:idx val="3"/>
              <c:layout>
                <c:manualLayout>
                  <c:x val="-0.10788862665565505"/>
                  <c:y val="-4.8513298713315264E-2"/>
                </c:manualLayout>
              </c:layout>
              <c:tx>
                <c:rich>
                  <a:bodyPr/>
                  <a:lstStyle/>
                  <a:p>
                    <a:fld id="{95B6861F-405A-4EB2-99A2-982BD99636D6}" type="VALUE">
                      <a:rPr lang="en-US" sz="2000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12D-4AE8-8A6E-26133CD9F5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גיליון1!$A$2:$A$5</c:f>
              <c:numCache>
                <c:formatCode>mmm\-yy</c:formatCode>
                <c:ptCount val="4"/>
                <c:pt idx="0">
                  <c:v>45383</c:v>
                </c:pt>
                <c:pt idx="1">
                  <c:v>45505</c:v>
                </c:pt>
                <c:pt idx="2">
                  <c:v>45689</c:v>
                </c:pt>
                <c:pt idx="3">
                  <c:v>45839</c:v>
                </c:pt>
              </c:numCache>
            </c:num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2154</c:v>
                </c:pt>
                <c:pt idx="1">
                  <c:v>3800</c:v>
                </c:pt>
                <c:pt idx="2">
                  <c:v>6740</c:v>
                </c:pt>
                <c:pt idx="3">
                  <c:v>9069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2D-4AE8-8A6E-26133CD9F5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2371151"/>
        <c:axId val="72370671"/>
      </c:lineChart>
      <c:dateAx>
        <c:axId val="72371151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72370671"/>
        <c:crosses val="autoZero"/>
        <c:auto val="1"/>
        <c:lblOffset val="100"/>
        <c:baseTimeUnit val="months"/>
      </c:dateAx>
      <c:valAx>
        <c:axId val="72370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72371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55C3D7F-8D53-4A01-87D5-E1AA70AC8976}" type="datetimeFigureOut">
              <a:rPr lang="he-IL" smtClean="0"/>
              <a:t>י"ח/תמוז/תשפ"ה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8AB963D-A3DC-4498-AEDE-A3EBEBB2F6F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334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err="1"/>
              <a:t>פודקאסטים</a:t>
            </a:r>
            <a:r>
              <a:rPr lang="he-IL" dirty="0"/>
              <a:t> הם דבר נפוץ מאוד, בעולם ובישראל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B963D-A3DC-4498-AEDE-A3EBEBB2F6FE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795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מקום זמין ונגיש – נסיעה באוטובוס, חדר כושר או שטיפת כלים</a:t>
            </a:r>
          </a:p>
          <a:p>
            <a:r>
              <a:rPr lang="he-IL" dirty="0"/>
              <a:t>זה כיף! – הרצון להקליט את </a:t>
            </a:r>
            <a:r>
              <a:rPr lang="he-IL" dirty="0" err="1"/>
              <a:t>הפודקאסט</a:t>
            </a:r>
            <a:r>
              <a:rPr lang="he-IL" dirty="0"/>
              <a:t> הגיע ממקום אישי, שיחות עם יאיר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B963D-A3DC-4498-AEDE-A3EBEBB2F6FE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3327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על הרעיון לשם חשבנו ממש בבוקר ההקלטה, לינארית </a:t>
            </a:r>
            <a:r>
              <a:rPr lang="en-US" dirty="0"/>
              <a:t>To Go</a:t>
            </a:r>
            <a:r>
              <a:rPr lang="he-IL" dirty="0"/>
              <a:t> – שזה בעצם לקחת את הקורס, אבל בתנועה, טוגו</a:t>
            </a:r>
          </a:p>
          <a:p>
            <a:r>
              <a:rPr lang="he-IL" dirty="0"/>
              <a:t>וככה גם בא הרעיון לפתיח של הפרק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B963D-A3DC-4498-AEDE-A3EBEBB2F6FE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9062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לא השקענו בפרסום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B963D-A3DC-4498-AEDE-A3EBEBB2F6FE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4803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0717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1702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4084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5246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6543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3232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8300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548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4156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5244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070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B11A63-B30F-465F-8AB1-1C0B1C9C5566}" type="datetimeFigureOut">
              <a:rPr lang="en-IL" smtClean="0"/>
              <a:t>14/07/2025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3D10B5-690D-4883-AB44-78A0FE83F1C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3624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2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instagram.com/imandrewrussell" TargetMode="Externa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27E83-3CCB-9000-7440-56F522657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753626"/>
            <a:ext cx="5081925" cy="3004145"/>
          </a:xfrm>
        </p:spPr>
        <p:txBody>
          <a:bodyPr>
            <a:normAutofit/>
          </a:bodyPr>
          <a:lstStyle/>
          <a:p>
            <a:pPr rtl="1"/>
            <a:r>
              <a:rPr lang="he-IL" sz="5100"/>
              <a:t>לינארית </a:t>
            </a:r>
            <a:r>
              <a:rPr lang="en-US" sz="5100"/>
              <a:t>To Go</a:t>
            </a:r>
            <a:r>
              <a:rPr lang="he-IL" sz="5100"/>
              <a:t>- </a:t>
            </a:r>
            <a:r>
              <a:rPr lang="he-IL" sz="5100" err="1"/>
              <a:t>פודקאסט</a:t>
            </a:r>
            <a:r>
              <a:rPr lang="he-IL" sz="5100"/>
              <a:t> מלווה לקורס שנה א' במתמטיקה</a:t>
            </a:r>
            <a:endParaRPr lang="en-IL" sz="51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F8CE0-D518-31BD-EFC7-A2A3E023C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3849845"/>
            <a:ext cx="5081926" cy="2189214"/>
          </a:xfrm>
        </p:spPr>
        <p:txBody>
          <a:bodyPr>
            <a:normAutofit/>
          </a:bodyPr>
          <a:lstStyle/>
          <a:p>
            <a:r>
              <a:rPr lang="he-IL" dirty="0"/>
              <a:t>כנס </a:t>
            </a:r>
            <a:r>
              <a:rPr lang="he-IL" dirty="0" err="1"/>
              <a:t>מיט"ל</a:t>
            </a:r>
            <a:r>
              <a:rPr lang="he-IL" dirty="0"/>
              <a:t> 2025</a:t>
            </a:r>
          </a:p>
          <a:p>
            <a:r>
              <a:rPr lang="he-IL" dirty="0"/>
              <a:t>נדב קלמה (ויאיר הרטמן)</a:t>
            </a:r>
          </a:p>
          <a:p>
            <a:r>
              <a:rPr lang="he-IL" dirty="0"/>
              <a:t>אוניברסיטת בן גוריון</a:t>
            </a:r>
          </a:p>
        </p:txBody>
      </p:sp>
      <p:pic>
        <p:nvPicPr>
          <p:cNvPr id="7" name="Picture 6" descr="Two men wearing headphones&#10;&#10;AI-generated content may be incorrect.">
            <a:extLst>
              <a:ext uri="{FF2B5EF4-FFF2-40B4-BE49-F238E27FC236}">
                <a16:creationId xmlns:a16="http://schemas.microsoft.com/office/drawing/2014/main" id="{A02FEFF4-3A34-F85C-D85D-D61289CE9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-6"/>
          <a:stretch>
            <a:fillRect/>
          </a:stretch>
        </p:blipFill>
        <p:spPr>
          <a:xfrm>
            <a:off x="6254719" y="1940308"/>
            <a:ext cx="3004144" cy="3004144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63FE45EA-717A-3CB0-90FA-617B2F77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" b="7265"/>
          <a:stretch>
            <a:fillRect/>
          </a:stretch>
        </p:blipFill>
        <p:spPr bwMode="auto">
          <a:xfrm>
            <a:off x="9708044" y="4262867"/>
            <a:ext cx="2161997" cy="2004787"/>
          </a:xfrm>
          <a:custGeom>
            <a:avLst/>
            <a:gdLst/>
            <a:ahLst/>
            <a:cxnLst/>
            <a:rect l="l" t="t" r="r" b="b"/>
            <a:pathLst>
              <a:path w="2565029" h="2588972">
                <a:moveTo>
                  <a:pt x="69897" y="0"/>
                </a:moveTo>
                <a:lnTo>
                  <a:pt x="2495132" y="0"/>
                </a:lnTo>
                <a:cubicBezTo>
                  <a:pt x="2533735" y="0"/>
                  <a:pt x="2565029" y="31294"/>
                  <a:pt x="2565029" y="69897"/>
                </a:cubicBezTo>
                <a:lnTo>
                  <a:pt x="2565029" y="2519075"/>
                </a:lnTo>
                <a:cubicBezTo>
                  <a:pt x="2565029" y="2557678"/>
                  <a:pt x="2533735" y="2588972"/>
                  <a:pt x="2495132" y="2588972"/>
                </a:cubicBezTo>
                <a:lnTo>
                  <a:pt x="69897" y="2588972"/>
                </a:lnTo>
                <a:cubicBezTo>
                  <a:pt x="31294" y="2588972"/>
                  <a:pt x="0" y="2557678"/>
                  <a:pt x="0" y="2519075"/>
                </a:cubicBezTo>
                <a:lnTo>
                  <a:pt x="0" y="69897"/>
                </a:lnTo>
                <a:cubicBezTo>
                  <a:pt x="0" y="31294"/>
                  <a:pt x="31294" y="0"/>
                  <a:pt x="698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 descr="תמונה שמכילה פני אדם, פוסטר, אוזניות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837EB9A-C0B3-0A15-D00D-8B90AA6D5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95" y="200329"/>
            <a:ext cx="2315168" cy="26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93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C383C1-DEE0-4383-69B9-8DD4BF5F5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השם והפתיח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4557A3-5ADC-1A7E-1483-F7645C5EE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לפרוס את המרחב.</a:t>
            </a:r>
          </a:p>
          <a:p>
            <a:pPr algn="r" rtl="1"/>
            <a:r>
              <a:rPr lang="he-IL" dirty="0"/>
              <a:t>מטריצות בלי גרעינים.</a:t>
            </a:r>
          </a:p>
          <a:p>
            <a:pPr algn="r" rtl="1"/>
            <a:r>
              <a:rPr lang="he-IL" dirty="0"/>
              <a:t>ללכסן בשקל 90.</a:t>
            </a:r>
          </a:p>
          <a:p>
            <a:pPr algn="r" rtl="1"/>
            <a:r>
              <a:rPr lang="he-IL" dirty="0"/>
              <a:t>לארוז שלושה וקטורים </a:t>
            </a:r>
            <a:r>
              <a:rPr lang="he-IL" dirty="0" err="1"/>
              <a:t>בת"ל</a:t>
            </a:r>
            <a:r>
              <a:rPr lang="he-IL" dirty="0"/>
              <a:t>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כל אלו מושגים באלגברה לינארית.</a:t>
            </a:r>
            <a:endParaRPr lang="en-US" dirty="0"/>
          </a:p>
        </p:txBody>
      </p:sp>
      <p:pic>
        <p:nvPicPr>
          <p:cNvPr id="4" name="פתיח פודקאסט - עם כתוביות">
            <a:hlinkClick r:id="" action="ppaction://media"/>
            <a:extLst>
              <a:ext uri="{FF2B5EF4-FFF2-40B4-BE49-F238E27FC236}">
                <a16:creationId xmlns:a16="http://schemas.microsoft.com/office/drawing/2014/main" id="{3D49ACF3-C94A-2C3F-DB23-274CBDA46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362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4000B2-E545-EDD5-72A9-59C20757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373" y="479493"/>
            <a:ext cx="5840361" cy="1325563"/>
          </a:xfrm>
        </p:spPr>
        <p:txBody>
          <a:bodyPr>
            <a:normAutofit/>
          </a:bodyPr>
          <a:lstStyle/>
          <a:p>
            <a:pPr algn="r" rtl="1"/>
            <a:r>
              <a:rPr lang="he-IL" dirty="0" err="1"/>
              <a:t>הפודקאסט</a:t>
            </a:r>
            <a:r>
              <a:rPr lang="he-IL" dirty="0"/>
              <a:t> אינו תחליף לקורס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C7A2F9A-A83D-57D0-3462-CCE03892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567543"/>
            <a:ext cx="5458838" cy="4941412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אנחנו הגדרנו את </a:t>
            </a:r>
            <a:r>
              <a:rPr lang="he-IL" dirty="0" err="1"/>
              <a:t>הפודקאסט</a:t>
            </a:r>
            <a:r>
              <a:rPr lang="he-IL" dirty="0"/>
              <a:t> כחומר </a:t>
            </a:r>
            <a:r>
              <a:rPr lang="he-IL" b="1" dirty="0"/>
              <a:t>מלווה</a:t>
            </a:r>
            <a:r>
              <a:rPr lang="he-IL" dirty="0"/>
              <a:t> לקורס.</a:t>
            </a:r>
          </a:p>
          <a:p>
            <a:pPr algn="r" rtl="1"/>
            <a:r>
              <a:rPr lang="he-IL" dirty="0"/>
              <a:t>הוא לא היווה תחליף להגעה לשיעורים ולביצוע מטלות הקורס.</a:t>
            </a:r>
          </a:p>
          <a:p>
            <a:pPr algn="r" rtl="1"/>
            <a:r>
              <a:rPr lang="he-IL" dirty="0" err="1"/>
              <a:t>הפודקאסט</a:t>
            </a:r>
            <a:r>
              <a:rPr lang="he-IL" dirty="0"/>
              <a:t> </a:t>
            </a:r>
            <a:r>
              <a:rPr lang="he-IL" b="1" dirty="0"/>
              <a:t>לא נגיש למי שלא עושה את הקורס</a:t>
            </a:r>
            <a:r>
              <a:rPr lang="he-IL" dirty="0"/>
              <a:t> – </a:t>
            </a:r>
            <a:br>
              <a:rPr lang="en-US" dirty="0"/>
            </a:br>
            <a:r>
              <a:rPr lang="he-IL" dirty="0"/>
              <a:t>המטרה שלנו לא הייתה </a:t>
            </a:r>
            <a:r>
              <a:rPr lang="he-IL" dirty="0" err="1"/>
              <a:t>להנגיש</a:t>
            </a:r>
            <a:r>
              <a:rPr lang="he-IL" dirty="0"/>
              <a:t> את הנושא לקהל הרחב, אלא ספציפית למי </a:t>
            </a:r>
            <a:r>
              <a:rPr lang="he-IL" b="1" dirty="0"/>
              <a:t>שלוקח את הקורס</a:t>
            </a:r>
            <a:r>
              <a:rPr lang="he-IL" dirty="0"/>
              <a:t>.</a:t>
            </a:r>
          </a:p>
          <a:p>
            <a:pPr algn="r" rtl="1"/>
            <a:r>
              <a:rPr lang="he-IL" dirty="0"/>
              <a:t>הפרק הראשון כן נגיש (יותר) לקהל הרחב</a:t>
            </a:r>
          </a:p>
        </p:txBody>
      </p:sp>
      <p:pic>
        <p:nvPicPr>
          <p:cNvPr id="4" name="מגירות עם כתוביות" descr="תמונה שמכילה לבוש, פני אדם, איש, טקסט&#10;&#10;תוכן בינה מלאכותית גנרטיבית עשוי להיות שגוי.">
            <a:hlinkClick r:id="" action="ppaction://media"/>
            <a:extLst>
              <a:ext uri="{FF2B5EF4-FFF2-40B4-BE49-F238E27FC236}">
                <a16:creationId xmlns:a16="http://schemas.microsoft.com/office/drawing/2014/main" id="{5D23A3D8-D3C5-44FE-BBD7-7B42C5048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88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812CEC6-082D-5062-3EFC-D3955A0EC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האתגר </a:t>
            </a:r>
            <a:r>
              <a:rPr lang="he-IL" dirty="0" err="1"/>
              <a:t>בפודקאסט</a:t>
            </a:r>
            <a:r>
              <a:rPr lang="he-IL" dirty="0"/>
              <a:t> מתמטי – </a:t>
            </a:r>
            <a:br>
              <a:rPr lang="he-IL" dirty="0"/>
            </a:br>
            <a:r>
              <a:rPr lang="he-IL" dirty="0"/>
              <a:t>איך אפשר בלי לוח?</a:t>
            </a:r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לצייר מערכת משוואות - פרק 3">
            <a:hlinkClick r:id="" action="ppaction://media"/>
            <a:extLst>
              <a:ext uri="{FF2B5EF4-FFF2-40B4-BE49-F238E27FC236}">
                <a16:creationId xmlns:a16="http://schemas.microsoft.com/office/drawing/2014/main" id="{8C556E25-2BD8-9070-3DD5-F3581D83D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F7ED974-FCD6-FD85-F0E6-56DD340CC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 fontScale="92500"/>
          </a:bodyPr>
          <a:lstStyle/>
          <a:p>
            <a:pPr marL="0" indent="0" rtl="1">
              <a:buNone/>
            </a:pPr>
            <a:r>
              <a:rPr lang="he-IL" dirty="0"/>
              <a:t>אז למה </a:t>
            </a:r>
            <a:r>
              <a:rPr lang="he-IL" dirty="0" err="1"/>
              <a:t>פודקאסט</a:t>
            </a:r>
            <a:r>
              <a:rPr lang="he-IL" dirty="0"/>
              <a:t> ולא </a:t>
            </a:r>
            <a:r>
              <a:rPr lang="he-IL" dirty="0" err="1"/>
              <a:t>סירטוני</a:t>
            </a:r>
            <a:r>
              <a:rPr lang="he-IL" dirty="0"/>
              <a:t> </a:t>
            </a:r>
            <a:r>
              <a:rPr lang="he-IL" dirty="0" err="1"/>
              <a:t>יוטיוב</a:t>
            </a:r>
            <a:r>
              <a:rPr lang="he-IL" dirty="0"/>
              <a:t>?</a:t>
            </a:r>
          </a:p>
          <a:p>
            <a:pPr marL="0" indent="0" rtl="1">
              <a:buNone/>
            </a:pPr>
            <a:r>
              <a:rPr lang="he-IL" b="1" dirty="0"/>
              <a:t>כי אותם כנראה לא היה לנו כוח להפיק.</a:t>
            </a:r>
            <a:endParaRPr lang="he-IL" dirty="0"/>
          </a:p>
          <a:p>
            <a:pPr marL="0" indent="0" rtl="1">
              <a:buNone/>
            </a:pPr>
            <a:r>
              <a:rPr lang="he-IL" dirty="0"/>
              <a:t>איך בכל זאת הנגשנו את התוכן </a:t>
            </a:r>
            <a:r>
              <a:rPr lang="he-IL" dirty="0" err="1"/>
              <a:t>לפודקאסט</a:t>
            </a:r>
            <a:r>
              <a:rPr lang="he-IL" dirty="0"/>
              <a:t>?</a:t>
            </a:r>
          </a:p>
          <a:p>
            <a:pPr rtl="1"/>
            <a:r>
              <a:rPr lang="he-IL" dirty="0"/>
              <a:t>דוגמאות שאפשר לדמיין – </a:t>
            </a:r>
            <a:br>
              <a:rPr lang="en-US" dirty="0"/>
            </a:br>
            <a:r>
              <a:rPr lang="he-IL" dirty="0"/>
              <a:t>ישר במישור דו </a:t>
            </a:r>
            <a:r>
              <a:rPr lang="he-IL" dirty="0" err="1"/>
              <a:t>מימדי</a:t>
            </a:r>
            <a:endParaRPr lang="he-IL" dirty="0"/>
          </a:p>
          <a:p>
            <a:pPr rtl="1"/>
            <a:r>
              <a:rPr lang="he-IL" dirty="0"/>
              <a:t>שימוש בדוגמאות חוזרות.</a:t>
            </a:r>
          </a:p>
          <a:p>
            <a:pPr rtl="1"/>
            <a:r>
              <a:rPr lang="he-IL" dirty="0"/>
              <a:t>לא להיכנס יותר מדי לפרטים טכניים – </a:t>
            </a:r>
            <a:br>
              <a:rPr lang="en-US" dirty="0"/>
            </a:br>
            <a:r>
              <a:rPr lang="he-IL" dirty="0"/>
              <a:t>בעיקר לדבר על האינטואיציה.</a:t>
            </a:r>
          </a:p>
          <a:p>
            <a:pPr marL="0" indent="0" rtl="1">
              <a:buNone/>
            </a:pPr>
            <a:endParaRPr lang="he-IL" sz="2400" dirty="0"/>
          </a:p>
        </p:txBody>
      </p:sp>
      <p:pic>
        <p:nvPicPr>
          <p:cNvPr id="7" name="אותה דוגמה - פרק 5">
            <a:hlinkClick r:id="" action="ppaction://media"/>
            <a:extLst>
              <a:ext uri="{FF2B5EF4-FFF2-40B4-BE49-F238E27FC236}">
                <a16:creationId xmlns:a16="http://schemas.microsoft.com/office/drawing/2014/main" id="{AC8E9E35-D9C9-E5A9-6CB9-7246A62BD7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3182" y="955437"/>
            <a:ext cx="4777381" cy="47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552F5E-2B83-EE1D-9719-54FDA1B5A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477" y="479493"/>
            <a:ext cx="6575323" cy="1325563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תוצאות והתרשמויות - בקהילה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52B1DA-91AB-21B0-1ED8-49BCE9095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394" y="1984443"/>
            <a:ext cx="5808406" cy="4192520"/>
          </a:xfrm>
        </p:spPr>
        <p:txBody>
          <a:bodyPr>
            <a:normAutofit/>
          </a:bodyPr>
          <a:lstStyle/>
          <a:p>
            <a:pPr algn="r" rtl="1"/>
            <a:r>
              <a:rPr lang="he-IL" sz="2600" dirty="0" err="1"/>
              <a:t>הפודקאסט</a:t>
            </a:r>
            <a:r>
              <a:rPr lang="he-IL" sz="2600" dirty="0"/>
              <a:t> יצר עניין רב בקרב המחלקה למתמטיקה.</a:t>
            </a:r>
          </a:p>
          <a:p>
            <a:pPr algn="r" rtl="1"/>
            <a:r>
              <a:rPr lang="he-IL" sz="2600" dirty="0"/>
              <a:t>מדי שבוע היינו מקבלים הערות מחברי סגל שהאזינו לפרקים.</a:t>
            </a:r>
          </a:p>
          <a:p>
            <a:pPr algn="r" rtl="1"/>
            <a:r>
              <a:rPr lang="he-IL" sz="2600" dirty="0"/>
              <a:t>ומדי פעם גם תפסו אותנו בטעויות.</a:t>
            </a:r>
          </a:p>
          <a:p>
            <a:pPr algn="r" rtl="1"/>
            <a:r>
              <a:rPr lang="he-IL" sz="2600" dirty="0"/>
              <a:t>ההאזנה הייתה מפעילה את האנשים – </a:t>
            </a:r>
            <a:br>
              <a:rPr lang="en-US" sz="2600" dirty="0"/>
            </a:br>
            <a:r>
              <a:rPr lang="he-IL" sz="2600" dirty="0"/>
              <a:t>"אני יותר אוהב להזכיר את הדוגמה הזו"/</a:t>
            </a:r>
            <a:br>
              <a:rPr lang="en-US" sz="2600" dirty="0"/>
            </a:br>
            <a:r>
              <a:rPr lang="he-IL" sz="2600" dirty="0"/>
              <a:t>"איך לא אמרתם להם על ...?"</a:t>
            </a:r>
          </a:p>
        </p:txBody>
      </p:sp>
      <p:pic>
        <p:nvPicPr>
          <p:cNvPr id="5" name="תמונה 4" descr="תמונה שמכילה טקסט, צילום מסך, תוכנה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12F79E3-9371-5AB8-EDCA-E60761754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2" b="12189"/>
          <a:stretch>
            <a:fillRect/>
          </a:stretch>
        </p:blipFill>
        <p:spPr>
          <a:xfrm>
            <a:off x="1126156" y="731520"/>
            <a:ext cx="3182741" cy="540708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622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EB78BB-5AE3-6143-7428-4993054E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תוצאות והתרשמויות</a:t>
            </a:r>
          </a:p>
        </p:txBody>
      </p:sp>
      <p:graphicFrame>
        <p:nvGraphicFramePr>
          <p:cNvPr id="6" name="תרשים 5">
            <a:extLst>
              <a:ext uri="{FF2B5EF4-FFF2-40B4-BE49-F238E27FC236}">
                <a16:creationId xmlns:a16="http://schemas.microsoft.com/office/drawing/2014/main" id="{05F4195E-AA09-8E9E-3EAE-8D10B29759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7493853"/>
              </p:ext>
            </p:extLst>
          </p:nvPr>
        </p:nvGraphicFramePr>
        <p:xfrm>
          <a:off x="2564580" y="1462549"/>
          <a:ext cx="7062839" cy="4712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7758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BBBA33A-B3C3-75F9-0820-3FEA6B59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תוצאות והתרשמויות</a:t>
            </a:r>
          </a:p>
        </p:txBody>
      </p:sp>
      <p:pic>
        <p:nvPicPr>
          <p:cNvPr id="5" name="מציין מיקום תוכן 4" descr="תמונה שמכילה טקסט, גופן, צילום מסך, אלגבר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0DF9876-BA3E-BB00-E78E-B02A14FBD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35357"/>
            <a:ext cx="10590616" cy="1977422"/>
          </a:xfrm>
        </p:spPr>
      </p:pic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7AB40705-3947-FA8A-E183-43B96D6BE0E6}"/>
              </a:ext>
            </a:extLst>
          </p:cNvPr>
          <p:cNvGrpSpPr/>
          <p:nvPr/>
        </p:nvGrpSpPr>
        <p:grpSpPr>
          <a:xfrm>
            <a:off x="1445342" y="3918749"/>
            <a:ext cx="9983474" cy="2237517"/>
            <a:chOff x="596037" y="4233381"/>
            <a:chExt cx="9983474" cy="2237517"/>
          </a:xfrm>
        </p:grpSpPr>
        <p:pic>
          <p:nvPicPr>
            <p:cNvPr id="9" name="תמונה 8" descr="תמונה שמכילה טקסט, צילום מסך, גופן, מספר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E6BE77E5-397F-107E-F250-1D64FFA70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1" t="42256" r="242" b="10273"/>
            <a:stretch>
              <a:fillRect/>
            </a:stretch>
          </p:blipFill>
          <p:spPr>
            <a:xfrm>
              <a:off x="596037" y="4233381"/>
              <a:ext cx="9983474" cy="2237517"/>
            </a:xfrm>
            <a:prstGeom prst="rect">
              <a:avLst/>
            </a:prstGeom>
          </p:spPr>
        </p:pic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05615B2B-A4F1-9CFB-ECA9-36CF16DB236A}"/>
                </a:ext>
              </a:extLst>
            </p:cNvPr>
            <p:cNvSpPr/>
            <p:nvPr/>
          </p:nvSpPr>
          <p:spPr>
            <a:xfrm>
              <a:off x="8721213" y="4386713"/>
              <a:ext cx="787936" cy="20893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1879702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תמונה שמכילה שרטוט, ציור, אומנות קליפיפם, אומנות קוו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47275C0-5FCD-171A-FB67-DEFBA9D7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67" r="29258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5094830-F2B0-E43B-5D85-9455E4D8C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pPr algn="r"/>
            <a:r>
              <a:rPr lang="he-IL" sz="4000" dirty="0"/>
              <a:t>מחשבות להמשך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F99A8ED-5EBB-9A85-EA7B-5A34370CB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t">
            <a:normAutofit lnSpcReduction="10000"/>
          </a:bodyPr>
          <a:lstStyle/>
          <a:p>
            <a:pPr algn="r"/>
            <a:r>
              <a:rPr lang="he-IL" sz="2400" dirty="0" err="1"/>
              <a:t>הפודקאסט</a:t>
            </a:r>
            <a:r>
              <a:rPr lang="he-IL" sz="2400" dirty="0"/>
              <a:t> פתח לנו (ליאיר ועבורי) את התיאבון לעשות עוד </a:t>
            </a:r>
            <a:r>
              <a:rPr lang="he-IL" sz="2400" dirty="0" err="1"/>
              <a:t>פודקאסטים</a:t>
            </a:r>
            <a:r>
              <a:rPr lang="he-IL" sz="2400" dirty="0"/>
              <a:t> כאלו, ואנחנו כבר מתכננים לעשות עונה לאלגברה 2.</a:t>
            </a:r>
          </a:p>
          <a:p>
            <a:pPr algn="r"/>
            <a:r>
              <a:rPr lang="he-IL" sz="2400" dirty="0"/>
              <a:t>אנחנו מאמינים שיש </a:t>
            </a:r>
            <a:r>
              <a:rPr lang="he-IL" sz="2400" dirty="0" err="1"/>
              <a:t>שיש</a:t>
            </a:r>
            <a:r>
              <a:rPr lang="he-IL" sz="2400" dirty="0"/>
              <a:t> מקום </a:t>
            </a:r>
            <a:r>
              <a:rPr lang="he-IL" sz="2400" dirty="0" err="1"/>
              <a:t>לפודקאסט</a:t>
            </a:r>
            <a:r>
              <a:rPr lang="he-IL" sz="2400" dirty="0"/>
              <a:t> ככלי עזר לימודי בעוד קורסים.</a:t>
            </a:r>
          </a:p>
          <a:p>
            <a:pPr lvl="1"/>
            <a:r>
              <a:rPr lang="he-IL" dirty="0"/>
              <a:t>במחלקה למתמטיקה.</a:t>
            </a:r>
          </a:p>
          <a:p>
            <a:pPr lvl="1"/>
            <a:r>
              <a:rPr lang="he-IL" dirty="0"/>
              <a:t>בכללי במדעי הטבע </a:t>
            </a:r>
            <a:r>
              <a:rPr lang="he-IL" dirty="0" err="1"/>
              <a:t>ובהנדסות</a:t>
            </a:r>
            <a:r>
              <a:rPr lang="he-IL" dirty="0"/>
              <a:t>.</a:t>
            </a:r>
          </a:p>
          <a:p>
            <a:r>
              <a:rPr lang="he-IL" sz="2400" dirty="0"/>
              <a:t>השנה החלו להקליט </a:t>
            </a:r>
            <a:r>
              <a:rPr lang="he-IL" sz="2400" dirty="0" err="1"/>
              <a:t>פודקאסט</a:t>
            </a:r>
            <a:r>
              <a:rPr lang="he-IL" sz="2400" dirty="0"/>
              <a:t> עבור קורס "מבוא למדעי המחשב".</a:t>
            </a:r>
          </a:p>
        </p:txBody>
      </p:sp>
    </p:spTree>
    <p:extLst>
      <p:ext uri="{BB962C8B-B14F-4D97-AF65-F5344CB8AC3E}">
        <p14:creationId xmlns:p14="http://schemas.microsoft.com/office/powerpoint/2010/main" val="2566720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תמונה 13" descr="תמונה שמכילה סרט מצויר, ציור, שרטוט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8D26A7A-E0DB-6580-7044-67DFC0BAF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2292" r="-1" b="21443"/>
          <a:stretch>
            <a:fillRect/>
          </a:stretch>
        </p:blipFill>
        <p:spPr>
          <a:xfrm>
            <a:off x="20" y="-22850"/>
            <a:ext cx="12188930" cy="685799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8E716572-497F-1666-25D0-2C2694A9F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he-IL" sz="6600">
                <a:solidFill>
                  <a:schemeClr val="bg1"/>
                </a:solidFill>
              </a:rPr>
              <a:t>תודה!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33BACE-CF5F-A855-009D-9CADC5291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kalmn@post.bgu.ac.il</a:t>
            </a:r>
            <a:endParaRPr lang="he-IL">
              <a:solidFill>
                <a:schemeClr val="bg1"/>
              </a:solidFill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המחלקה לפרסומים ודוברות סמלי האוניברסיטה - קבצים גרפיים">
            <a:extLst>
              <a:ext uri="{FF2B5EF4-FFF2-40B4-BE49-F238E27FC236}">
                <a16:creationId xmlns:a16="http://schemas.microsoft.com/office/drawing/2014/main" id="{27CACA9B-C79A-62DA-CAF8-7652C273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12" y="5037771"/>
            <a:ext cx="1096328" cy="109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3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22C96F9-5474-BA72-E3D0-CEE808CF0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pPr rtl="1"/>
            <a:r>
              <a:rPr lang="he-IL" dirty="0" err="1"/>
              <a:t>הפודקאסט</a:t>
            </a:r>
            <a:r>
              <a:rPr lang="he-IL" dirty="0"/>
              <a:t> לינארית </a:t>
            </a:r>
            <a:r>
              <a:rPr lang="en-US" dirty="0"/>
              <a:t>To Go</a:t>
            </a:r>
            <a:endParaRPr lang="he-IL" dirty="0"/>
          </a:p>
        </p:txBody>
      </p:sp>
      <p:sp>
        <p:nvSpPr>
          <p:cNvPr id="12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פתיחה פרק ראשון - עם כתוביות" descr="תמונה שמכילה לבוש, פני אדם, איש, טקסט&#10;&#10;תוכן בינה מלאכותית גנרטיבית עשוי להיות שגוי.">
            <a:hlinkClick r:id="" action="ppaction://media"/>
            <a:extLst>
              <a:ext uri="{FF2B5EF4-FFF2-40B4-BE49-F238E27FC236}">
                <a16:creationId xmlns:a16="http://schemas.microsoft.com/office/drawing/2014/main" id="{7CC8D351-E73B-4476-7D0C-1ECD9D9290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D62A258-5D71-CD7D-3CE6-02ED495BAA1E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rtlCol="1">
            <a:normAutofit lnSpcReduction="10000"/>
          </a:bodyPr>
          <a:lstStyle/>
          <a:p>
            <a:pPr marL="285750" indent="-28575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dirty="0"/>
              <a:t>בינואר 2024 הקלטנו סגל הקורס באלגברה לינארית 1 למתמטיקאים באוניברסיטת בן גוריון,</a:t>
            </a:r>
            <a:br>
              <a:rPr lang="en-US" sz="2800" dirty="0"/>
            </a:br>
            <a:r>
              <a:rPr lang="he-IL" sz="2800" dirty="0"/>
              <a:t>פרופ' יאיר הרטמן מרצה הקורס ונדב קלמה (המתרגל, אני) </a:t>
            </a:r>
            <a:r>
              <a:rPr lang="he-IL" sz="2800" dirty="0" err="1"/>
              <a:t>פודקאסט</a:t>
            </a:r>
            <a:r>
              <a:rPr lang="he-IL" sz="2800" dirty="0"/>
              <a:t> מלווה לקורס אלגברה לינארית.</a:t>
            </a:r>
          </a:p>
          <a:p>
            <a:pPr marL="285750" indent="-28575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dirty="0"/>
              <a:t>כך נפתח הפרק הראשון.</a:t>
            </a:r>
          </a:p>
          <a:p>
            <a:pPr marL="285750" indent="-28575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dirty="0"/>
              <a:t>בהרצאה היום אנסה להביא את הסיפור של </a:t>
            </a:r>
            <a:r>
              <a:rPr lang="he-IL" sz="2800" dirty="0" err="1"/>
              <a:t>הפודקאסט</a:t>
            </a:r>
            <a:r>
              <a:rPr lang="he-IL" sz="2800" dirty="0"/>
              <a:t>, האתגרים, השאלות שעלו, והתוצאות.</a:t>
            </a:r>
          </a:p>
          <a:p>
            <a:pPr algn="r" rtl="1">
              <a:spcAft>
                <a:spcPts val="600"/>
              </a:spcAft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594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816EF-818E-5179-8AC6-2F314880D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ACB36D-9308-DCDF-8156-B21EEA3F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 err="1"/>
              <a:t>פודקאסטים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7F26F79-1CAA-DF42-BBA1-852A5527C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0956" y="1904717"/>
            <a:ext cx="10515600" cy="4351338"/>
          </a:xfrm>
        </p:spPr>
        <p:txBody>
          <a:bodyPr/>
          <a:lstStyle/>
          <a:p>
            <a:pPr algn="r" rtl="1"/>
            <a:endParaRPr lang="he-IL" dirty="0"/>
          </a:p>
          <a:p>
            <a:pPr marL="0" indent="0" algn="r" rtl="1">
              <a:buNone/>
            </a:pP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6243ABB-7123-1FC3-8376-30EC60678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081" y="365125"/>
            <a:ext cx="6296514" cy="2199909"/>
          </a:xfrm>
          <a:prstGeom prst="rect">
            <a:avLst/>
          </a:prstGeom>
        </p:spPr>
      </p:pic>
      <p:pic>
        <p:nvPicPr>
          <p:cNvPr id="1026" name="Picture 2" descr="שיר אחד One Song | Podcast on Spotify">
            <a:extLst>
              <a:ext uri="{FF2B5EF4-FFF2-40B4-BE49-F238E27FC236}">
                <a16:creationId xmlns:a16="http://schemas.microsoft.com/office/drawing/2014/main" id="{691D5EB5-1120-8E3F-ECB1-9D6928A56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044" y="2648495"/>
            <a:ext cx="2006283" cy="20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‫טייכר וזרחוביץ' ברדיו תל אביב | Podcast on Spotify‬‎">
            <a:extLst>
              <a:ext uri="{FF2B5EF4-FFF2-40B4-BE49-F238E27FC236}">
                <a16:creationId xmlns:a16="http://schemas.microsoft.com/office/drawing/2014/main" id="{FEDE8FFD-2597-6798-FA61-EC8EAEC9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53" y="2760159"/>
            <a:ext cx="1910243" cy="191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‫הקרנף - עם יואב רבינוביץ׳ | Podcast on Spotify‬‎">
            <a:extLst>
              <a:ext uri="{FF2B5EF4-FFF2-40B4-BE49-F238E27FC236}">
                <a16:creationId xmlns:a16="http://schemas.microsoft.com/office/drawing/2014/main" id="{DF92EB08-2E43-98DA-A4CA-9D941F10F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502" y="2851136"/>
            <a:ext cx="1833803" cy="18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אחד ביום | Podcast on Spotify">
            <a:extLst>
              <a:ext uri="{FF2B5EF4-FFF2-40B4-BE49-F238E27FC236}">
                <a16:creationId xmlns:a16="http://schemas.microsoft.com/office/drawing/2014/main" id="{987FD9F9-21CD-3706-2292-CF9799DD6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396" y="2874140"/>
            <a:ext cx="1777358" cy="17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בזמן שעבדתם | Podcast on Spotify">
            <a:extLst>
              <a:ext uri="{FF2B5EF4-FFF2-40B4-BE49-F238E27FC236}">
                <a16:creationId xmlns:a16="http://schemas.microsoft.com/office/drawing/2014/main" id="{E78B08E1-5217-F676-F190-69AE782DF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6" y="3002248"/>
            <a:ext cx="1649250" cy="16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64A86B0-7F67-4F6A-A65C-3F47D56C8BE9}"/>
              </a:ext>
            </a:extLst>
          </p:cNvPr>
          <p:cNvSpPr txBox="1"/>
          <p:nvPr/>
        </p:nvSpPr>
        <p:spPr>
          <a:xfrm>
            <a:off x="959956" y="4684939"/>
            <a:ext cx="1651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טכנולוגיה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6DCC176-E41F-A080-6A7D-4E84E7F86FBF}"/>
              </a:ext>
            </a:extLst>
          </p:cNvPr>
          <p:cNvSpPr txBox="1"/>
          <p:nvPr/>
        </p:nvSpPr>
        <p:spPr>
          <a:xfrm>
            <a:off x="2890952" y="4684939"/>
            <a:ext cx="183380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אקטואליה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13DB7EC-8AFD-4D3C-2FA6-68A815FD220A}"/>
              </a:ext>
            </a:extLst>
          </p:cNvPr>
          <p:cNvSpPr txBox="1"/>
          <p:nvPr/>
        </p:nvSpPr>
        <p:spPr>
          <a:xfrm>
            <a:off x="5072676" y="4684939"/>
            <a:ext cx="183380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אקטואליה - סאטירה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565D998-71C7-8AE4-65C6-67E9C470459C}"/>
              </a:ext>
            </a:extLst>
          </p:cNvPr>
          <p:cNvSpPr txBox="1"/>
          <p:nvPr/>
        </p:nvSpPr>
        <p:spPr>
          <a:xfrm>
            <a:off x="7379353" y="4684939"/>
            <a:ext cx="183380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קומדיה*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8FB5011-B943-9FCD-D6E2-B9E59141C406}"/>
              </a:ext>
            </a:extLst>
          </p:cNvPr>
          <p:cNvSpPr txBox="1"/>
          <p:nvPr/>
        </p:nvSpPr>
        <p:spPr>
          <a:xfrm>
            <a:off x="9663203" y="4684939"/>
            <a:ext cx="183380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תרבות</a:t>
            </a:r>
          </a:p>
        </p:txBody>
      </p:sp>
    </p:spTree>
    <p:extLst>
      <p:ext uri="{BB962C8B-B14F-4D97-AF65-F5344CB8AC3E}">
        <p14:creationId xmlns:p14="http://schemas.microsoft.com/office/powerpoint/2010/main" val="1781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49BFEB-0930-5286-A8F2-5C112F7D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pPr algn="r" rtl="1"/>
            <a:r>
              <a:rPr lang="he-IL" dirty="0" err="1"/>
              <a:t>פודקאסטים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1E0A103-669A-D187-5EEA-6230256A6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354" y="1984443"/>
            <a:ext cx="3930445" cy="4192520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בגלל הקלות של ההפקה של </a:t>
            </a:r>
            <a:r>
              <a:rPr lang="he-IL" dirty="0" err="1"/>
              <a:t>פודקאסטים</a:t>
            </a:r>
            <a:r>
              <a:rPr lang="he-IL" dirty="0"/>
              <a:t>, היום לכל "מומחה" יש </a:t>
            </a:r>
            <a:r>
              <a:rPr lang="he-IL" dirty="0" err="1"/>
              <a:t>פודקאסט</a:t>
            </a:r>
            <a:r>
              <a:rPr lang="he-IL" dirty="0"/>
              <a:t>.</a:t>
            </a:r>
          </a:p>
          <a:p>
            <a:pPr algn="r" rtl="1"/>
            <a:r>
              <a:rPr lang="en-US" dirty="0">
                <a:hlinkClick r:id="rId6"/>
              </a:rPr>
              <a:t>@imandrewrussell</a:t>
            </a:r>
            <a:endParaRPr lang="he-IL" dirty="0">
              <a:hlinkClick r:id="rId6"/>
            </a:endParaRPr>
          </a:p>
          <a:p>
            <a:r>
              <a:rPr lang="he-IL" dirty="0"/>
              <a:t>אודי כגן</a:t>
            </a:r>
          </a:p>
          <a:p>
            <a:pPr algn="r" rtl="1"/>
            <a:endParaRPr lang="en-US" dirty="0">
              <a:hlinkClick r:id="rId6"/>
            </a:endParaRPr>
          </a:p>
          <a:p>
            <a:pPr algn="r" rtl="1"/>
            <a:endParaRPr lang="he-IL" dirty="0"/>
          </a:p>
          <a:p>
            <a:pPr rtl="1"/>
            <a:endParaRPr lang="he-IL" dirty="0"/>
          </a:p>
        </p:txBody>
      </p:sp>
      <p:pic>
        <p:nvPicPr>
          <p:cNvPr id="4" name="Make it a podcast #comedy #podcast #podcasts #mindblown #tipsandtricks #socialmediamarketing #pa" descr="תמונה שמכילה אדם, פני אדם, לבוש, אוזניות&#10;&#10;תוכן בינה מלאכותית גנרטיבית עשוי להיות שגוי.">
            <a:hlinkClick r:id="" action="ppaction://media"/>
            <a:extLst>
              <a:ext uri="{FF2B5EF4-FFF2-40B4-BE49-F238E27FC236}">
                <a16:creationId xmlns:a16="http://schemas.microsoft.com/office/drawing/2014/main" id="{62C27BB3-A336-D7CE-3097-92566779F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3113" y="479493"/>
            <a:ext cx="3186939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5" name="AQNhaviKCAbs_4h0lg_D28yTcaNnStF6RqpoEJiuDuOfDOOvMcEUBR8IaDNr092_KVSTU5xIhC2dnVpbMNV68VqVvNn-_d5C" descr="תמונה שמכילה פעוט, פני אדם, בתוך מבנה, תינוק&#10;&#10;תוכן בינה מלאכותית גנרטיבית עשוי להיות שגוי.">
            <a:hlinkClick r:id="" action="ppaction://media"/>
            <a:extLst>
              <a:ext uri="{FF2B5EF4-FFF2-40B4-BE49-F238E27FC236}">
                <a16:creationId xmlns:a16="http://schemas.microsoft.com/office/drawing/2014/main" id="{6ECD58D4-08C6-65EC-B695-BF49C8FBFA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375" y="479493"/>
            <a:ext cx="3186939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55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4256DD-831E-599D-DD3D-F4F64C425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1F479C3-A333-E6DB-B04D-2FE770EA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pPr algn="r" rtl="1"/>
            <a:r>
              <a:rPr lang="he-IL" dirty="0" err="1"/>
              <a:t>פודקאסטים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CB3390B-188F-C696-3159-487E4B9FB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בעיה עם </a:t>
            </a:r>
            <a:r>
              <a:rPr lang="he-IL" dirty="0" err="1"/>
              <a:t>פודקאסטים</a:t>
            </a:r>
            <a:r>
              <a:rPr lang="he-IL" dirty="0"/>
              <a:t> שהיום לכל "מומחה" יש </a:t>
            </a:r>
            <a:r>
              <a:rPr lang="he-IL" dirty="0" err="1"/>
              <a:t>פודקאסט</a:t>
            </a:r>
            <a:endParaRPr lang="he-IL" dirty="0"/>
          </a:p>
          <a:p>
            <a:pPr algn="r" rtl="1"/>
            <a:r>
              <a:rPr lang="he-IL" dirty="0"/>
              <a:t>אודי כגן</a:t>
            </a:r>
          </a:p>
          <a:p>
            <a:pPr rtl="1"/>
            <a:endParaRPr lang="he-IL" dirty="0"/>
          </a:p>
        </p:txBody>
      </p:sp>
      <p:pic>
        <p:nvPicPr>
          <p:cNvPr id="5" name="AQNhaviKCAbs_4h0lg_D28yTcaNnStF6RqpoEJiuDuOfDOOvMcEUBR8IaDNr092_KVSTU5xIhC2dnVpbMNV68VqVvNn-_d5C" descr="תמונה שמכילה פעוט, פני אדם, בתוך מבנה, תינוק&#10;&#10;תוכן בינה מלאכותית גנרטיבית עשוי להיות שגוי.">
            <a:hlinkClick r:id="" action="ppaction://media"/>
            <a:extLst>
              <a:ext uri="{FF2B5EF4-FFF2-40B4-BE49-F238E27FC236}">
                <a16:creationId xmlns:a16="http://schemas.microsoft.com/office/drawing/2014/main" id="{15B0B0E5-ED3B-2B7B-1399-C1915E4C2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403" y="511293"/>
            <a:ext cx="3186939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300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A3CBEF-EEFB-5610-E869-57B2CC398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 err="1"/>
              <a:t>פודקאסטים</a:t>
            </a:r>
            <a:r>
              <a:rPr lang="he-IL" dirty="0"/>
              <a:t> ותכנים אקדמאיים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261CB57-7127-E6E4-83D7-7E8233B6C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868" y="1825625"/>
            <a:ext cx="5898931" cy="4351338"/>
          </a:xfrm>
        </p:spPr>
        <p:txBody>
          <a:bodyPr/>
          <a:lstStyle/>
          <a:p>
            <a:pPr algn="r" rtl="1"/>
            <a:r>
              <a:rPr lang="en-US" sz="3200" b="1" dirty="0" err="1"/>
              <a:t>NotebookLM</a:t>
            </a:r>
            <a:r>
              <a:rPr lang="he-IL" sz="3200" dirty="0"/>
              <a:t> – כלי </a:t>
            </a:r>
            <a:r>
              <a:rPr lang="en-US" sz="3200" dirty="0"/>
              <a:t>AI</a:t>
            </a:r>
            <a:r>
              <a:rPr lang="he-IL" sz="3200" dirty="0"/>
              <a:t> של גוגל עם פיצ'ר ליצירת </a:t>
            </a:r>
            <a:r>
              <a:rPr lang="he-IL" sz="3200" dirty="0" err="1"/>
              <a:t>פודקאסטים</a:t>
            </a:r>
            <a:r>
              <a:rPr lang="he-IL" sz="3200" dirty="0"/>
              <a:t>.</a:t>
            </a:r>
          </a:p>
          <a:p>
            <a:pPr algn="r" rtl="1"/>
            <a:r>
              <a:rPr lang="he-IL" sz="3200" dirty="0"/>
              <a:t>דוגמה: </a:t>
            </a:r>
            <a:br>
              <a:rPr lang="en-US" sz="3200" dirty="0"/>
            </a:br>
            <a:r>
              <a:rPr lang="he-IL" sz="3200" dirty="0"/>
              <a:t>"אז מה זו אלגברה לינארית" – </a:t>
            </a:r>
            <a:br>
              <a:rPr lang="en-US" sz="3200" dirty="0"/>
            </a:br>
            <a:r>
              <a:rPr lang="he-IL" sz="3200" dirty="0"/>
              <a:t>בלוג "לא מדויק" – </a:t>
            </a:r>
            <a:br>
              <a:rPr lang="en-US" sz="3200" dirty="0"/>
            </a:br>
            <a:r>
              <a:rPr lang="he-IL" sz="3200" dirty="0"/>
              <a:t>גדי </a:t>
            </a:r>
            <a:r>
              <a:rPr lang="he-IL" sz="3200" dirty="0" err="1"/>
              <a:t>אלכסנדרוביץ</a:t>
            </a:r>
            <a:r>
              <a:rPr lang="he-IL" sz="3200" dirty="0"/>
              <a:t>’.</a:t>
            </a:r>
          </a:p>
          <a:p>
            <a:pPr marL="0" indent="0" algn="r" rtl="1">
              <a:buNone/>
            </a:pPr>
            <a:endParaRPr lang="he-IL" dirty="0"/>
          </a:p>
          <a:p>
            <a:pPr algn="r" rtl="1"/>
            <a:endParaRPr lang="he-IL" dirty="0"/>
          </a:p>
          <a:p>
            <a:pPr algn="r" rtl="1"/>
            <a:endParaRPr lang="he-IL" dirty="0"/>
          </a:p>
          <a:p>
            <a:pPr algn="r" rtl="1"/>
            <a:endParaRPr lang="he-IL" dirty="0"/>
          </a:p>
          <a:p>
            <a:pPr algn="r" rtl="1"/>
            <a:endParaRPr lang="he-IL" dirty="0"/>
          </a:p>
        </p:txBody>
      </p:sp>
      <p:pic>
        <p:nvPicPr>
          <p:cNvPr id="2054" name="Picture 6" descr="Google One AI Premium Subscription ...">
            <a:extLst>
              <a:ext uri="{FF2B5EF4-FFF2-40B4-BE49-F238E27FC236}">
                <a16:creationId xmlns:a16="http://schemas.microsoft.com/office/drawing/2014/main" id="{CBDA8531-0608-91E7-9644-6DCE08BD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0" y="206026"/>
            <a:ext cx="1720646" cy="9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derstanding Linear Algebra_ A Core Mathematical Subject (1) (mp3cut.net)">
            <a:hlinkClick r:id="" action="ppaction://media"/>
            <a:extLst>
              <a:ext uri="{FF2B5EF4-FFF2-40B4-BE49-F238E27FC236}">
                <a16:creationId xmlns:a16="http://schemas.microsoft.com/office/drawing/2014/main" id="{26543262-4EEA-B137-9492-D06AEE23C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6234" y="4089235"/>
            <a:ext cx="1025793" cy="1025793"/>
          </a:xfrm>
          <a:prstGeom prst="rect">
            <a:avLst/>
          </a:prstGeom>
        </p:spPr>
      </p:pic>
      <p:pic>
        <p:nvPicPr>
          <p:cNvPr id="8" name="תמונה 7" descr="תמונה שמכילה ציור, איור, אומנות קליפיפם, שרטוט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FF0FD2D-4F12-30CD-6355-3128FFE66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30" y="1169587"/>
            <a:ext cx="4518826" cy="451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47BA6-3509-1EF3-D25E-CC969402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6081EFF-F645-CDAA-1D00-BC5166E3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230"/>
            <a:ext cx="10515600" cy="1325563"/>
          </a:xfrm>
        </p:spPr>
        <p:txBody>
          <a:bodyPr/>
          <a:lstStyle/>
          <a:p>
            <a:pPr algn="r" rtl="1"/>
            <a:r>
              <a:rPr lang="he-IL" dirty="0" err="1"/>
              <a:t>פודקאסטים</a:t>
            </a:r>
            <a:r>
              <a:rPr lang="he-IL" dirty="0"/>
              <a:t> ותכנים אקדמאיים</a:t>
            </a:r>
          </a:p>
        </p:txBody>
      </p:sp>
      <p:pic>
        <p:nvPicPr>
          <p:cNvPr id="5" name="מציין מיקום תוכן 4" descr="תמונה שמכילה טקסט, גופן, לוגו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6D92214-6C32-504E-EA9F-7D266293A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09" y="623366"/>
            <a:ext cx="3085900" cy="1001712"/>
          </a:xfrm>
        </p:spPr>
      </p:pic>
      <p:pic>
        <p:nvPicPr>
          <p:cNvPr id="7" name="תמונה 6" descr="תמונה שמכילה פני אדם, פוסטר, אוזניות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1A20698-2136-DC09-DFCD-619A13118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23519" cy="2498866"/>
          </a:xfrm>
          <a:prstGeom prst="rect">
            <a:avLst/>
          </a:prstGeom>
        </p:spPr>
      </p:pic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04159006-E9B5-DE96-1C22-1BC6358B8F04}"/>
              </a:ext>
            </a:extLst>
          </p:cNvPr>
          <p:cNvSpPr txBox="1">
            <a:spLocks/>
          </p:cNvSpPr>
          <p:nvPr/>
        </p:nvSpPr>
        <p:spPr>
          <a:xfrm>
            <a:off x="838200" y="197961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dirty="0"/>
              <a:t>תחנת </a:t>
            </a:r>
            <a:r>
              <a:rPr lang="en-US" dirty="0"/>
              <a:t>Radio BGU</a:t>
            </a:r>
            <a:r>
              <a:rPr lang="he-IL" dirty="0"/>
              <a:t> שפועלת באוניברסיטה כבר </a:t>
            </a:r>
            <a:br>
              <a:rPr lang="en-US" dirty="0"/>
            </a:br>
            <a:r>
              <a:rPr lang="he-IL" dirty="0"/>
              <a:t>הפיקה </a:t>
            </a:r>
            <a:r>
              <a:rPr lang="he-IL" dirty="0" err="1"/>
              <a:t>פודקאסטים</a:t>
            </a:r>
            <a:r>
              <a:rPr lang="he-IL" dirty="0"/>
              <a:t> מלווים למספר קורסים.</a:t>
            </a:r>
          </a:p>
          <a:p>
            <a:pPr algn="r" rtl="1"/>
            <a:endParaRPr lang="he-IL" dirty="0"/>
          </a:p>
          <a:p>
            <a:pPr algn="r" rtl="1"/>
            <a:endParaRPr lang="he-IL" dirty="0"/>
          </a:p>
          <a:p>
            <a:pPr marL="0" indent="0" algn="r" rtl="1">
              <a:buNone/>
            </a:pPr>
            <a:endParaRPr lang="he-IL" dirty="0"/>
          </a:p>
          <a:p>
            <a:pPr algn="r" rtl="1"/>
            <a:r>
              <a:rPr lang="he-IL" dirty="0"/>
              <a:t>יש המון תכנים מתמטיים </a:t>
            </a:r>
            <a:r>
              <a:rPr lang="he-IL" dirty="0" err="1"/>
              <a:t>ביוטיוב</a:t>
            </a:r>
            <a:endParaRPr lang="he-IL" dirty="0"/>
          </a:p>
          <a:p>
            <a:pPr lvl="1" algn="r" rtl="1"/>
            <a:r>
              <a:rPr lang="en-US" dirty="0"/>
              <a:t>3Blue1Brown</a:t>
            </a:r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FE26D41-DA07-9539-D4CB-6FB789AFD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720" y="2881806"/>
            <a:ext cx="4459006" cy="149365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764A79D-FFE5-ADDC-BE95-D9BEE060E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708" y="2881805"/>
            <a:ext cx="4282832" cy="149365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95F3EE1-D3D6-CC21-561B-C2D96750B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2367" y="4493067"/>
            <a:ext cx="4363514" cy="18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8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CA3B5-7B7C-3C0D-9959-AD0D20790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04F043D-808D-D692-456B-64AD76B84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4376"/>
            <a:ext cx="10515600" cy="1325563"/>
          </a:xfrm>
        </p:spPr>
        <p:txBody>
          <a:bodyPr/>
          <a:lstStyle/>
          <a:p>
            <a:pPr algn="r" rtl="1"/>
            <a:r>
              <a:rPr lang="he-IL" dirty="0"/>
              <a:t>למה </a:t>
            </a:r>
            <a:r>
              <a:rPr lang="he-IL" dirty="0" err="1"/>
              <a:t>פודקאסט</a:t>
            </a:r>
            <a:r>
              <a:rPr lang="he-IL" dirty="0"/>
              <a:t> לקורס באוניברסיטה?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48E5B18-DEBA-0A69-023D-1FD7BE56F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0515599" cy="4351338"/>
          </a:xfrm>
        </p:spPr>
        <p:txBody>
          <a:bodyPr>
            <a:noAutofit/>
          </a:bodyPr>
          <a:lstStyle/>
          <a:p>
            <a:pPr algn="r" rtl="1"/>
            <a:r>
              <a:rPr lang="he-IL" dirty="0"/>
              <a:t>אפשרות למידה במדיום אחר, זמין ונגיש, בהאזנה לשיחה נעימה וקלילה.</a:t>
            </a:r>
          </a:p>
          <a:p>
            <a:pPr algn="r" rtl="1"/>
            <a:r>
              <a:rPr lang="he-IL" dirty="0"/>
              <a:t>אפשרות לראות את </a:t>
            </a:r>
            <a:r>
              <a:rPr lang="he-IL" b="1" dirty="0"/>
              <a:t>התמונה הגדולה.</a:t>
            </a:r>
            <a:br>
              <a:rPr lang="en-US" b="1" dirty="0"/>
            </a:br>
            <a:r>
              <a:rPr lang="he-IL" dirty="0"/>
              <a:t>בתוך כל הפרטים הטכניים, יש צורך לראות את התמונה הגדולה.</a:t>
            </a:r>
            <a:endParaRPr lang="he-IL" b="1" dirty="0"/>
          </a:p>
          <a:p>
            <a:pPr algn="r" rtl="1"/>
            <a:r>
              <a:rPr lang="he-IL" dirty="0"/>
              <a:t>מחזק את תחושת הקירבה בין הסגל </a:t>
            </a:r>
            <a:r>
              <a:rPr lang="he-IL" dirty="0" err="1"/>
              <a:t>לסטונדטים</a:t>
            </a:r>
            <a:r>
              <a:rPr lang="he-IL" dirty="0"/>
              <a:t>.</a:t>
            </a:r>
          </a:p>
          <a:p>
            <a:pPr algn="r" rtl="1"/>
            <a:r>
              <a:rPr lang="he-IL" dirty="0"/>
              <a:t>אפשרות </a:t>
            </a:r>
            <a:r>
              <a:rPr lang="he-IL" b="1" dirty="0"/>
              <a:t>לשימוש חוזר.</a:t>
            </a:r>
          </a:p>
          <a:p>
            <a:pPr algn="r" rtl="1"/>
            <a:r>
              <a:rPr lang="he-IL" b="1" dirty="0"/>
              <a:t>גלובאליות</a:t>
            </a:r>
            <a:r>
              <a:rPr lang="he-IL" dirty="0"/>
              <a:t>, קורס שנלמד בכל מוסד אקדמאי ולכן בעל פוטנציאל חשיפה ושימוש גדול מאוד!</a:t>
            </a:r>
          </a:p>
          <a:p>
            <a:r>
              <a:rPr lang="he-IL" dirty="0"/>
              <a:t>אפשרות </a:t>
            </a:r>
            <a:r>
              <a:rPr lang="he-IL" b="1" dirty="0"/>
              <a:t>להרחיב ולהעמיק</a:t>
            </a:r>
            <a:r>
              <a:rPr lang="he-IL" dirty="0"/>
              <a:t>, לדבר על נושאים מתקדמים שאין זמן לדבר עליהם במהלך השיעורים.</a:t>
            </a:r>
          </a:p>
          <a:p>
            <a:r>
              <a:rPr lang="he-IL" b="1" dirty="0"/>
              <a:t>זה קל! </a:t>
            </a:r>
            <a:r>
              <a:rPr lang="he-IL" dirty="0"/>
              <a:t>ההפקה של </a:t>
            </a:r>
            <a:r>
              <a:rPr lang="he-IL" dirty="0" err="1"/>
              <a:t>פודקאסט</a:t>
            </a:r>
            <a:r>
              <a:rPr lang="he-IL" dirty="0"/>
              <a:t> לא דורשת הרבה משאבים.</a:t>
            </a:r>
            <a:endParaRPr lang="he-IL" b="1" dirty="0"/>
          </a:p>
          <a:p>
            <a:r>
              <a:rPr lang="he-IL" b="1" dirty="0"/>
              <a:t>זה כיף! </a:t>
            </a:r>
          </a:p>
          <a:p>
            <a:pPr algn="r" rtl="1"/>
            <a:endParaRPr lang="he-IL" dirty="0"/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0D541D6F-A44F-140D-0730-31114EDCB7DC}"/>
              </a:ext>
            </a:extLst>
          </p:cNvPr>
          <p:cNvSpPr txBox="1">
            <a:spLocks/>
          </p:cNvSpPr>
          <p:nvPr/>
        </p:nvSpPr>
        <p:spPr>
          <a:xfrm>
            <a:off x="966019" y="1825625"/>
            <a:ext cx="51299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11172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78ACC3-3C9A-AC8D-ED7D-4FEB236A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ההפקה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34DD4B1-5E93-509E-8623-29B24CA92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algn="r" rtl="1"/>
            <a:endParaRPr lang="he-IL" dirty="0"/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הקלטנו באולפן של </a:t>
            </a:r>
            <a:r>
              <a:rPr lang="en-US" dirty="0" err="1"/>
              <a:t>RadioBGU</a:t>
            </a:r>
            <a:r>
              <a:rPr lang="he-IL" dirty="0"/>
              <a:t> שדאגו להקלטה, לעריכה ולהפצה.</a:t>
            </a:r>
          </a:p>
          <a:p>
            <a:pPr algn="r" rtl="1"/>
            <a:r>
              <a:rPr lang="he-IL" dirty="0"/>
              <a:t>קיבלנו מימון מהקרן והיחידה לקידום הוראה באוניברסיטת בן גוריון.</a:t>
            </a:r>
          </a:p>
          <a:p>
            <a:pPr algn="r" rtl="1"/>
            <a:r>
              <a:rPr lang="he-IL" dirty="0"/>
              <a:t>בכל שבוע הקלטנו פרק על הנושא שנלמד באותו השבוע.</a:t>
            </a:r>
          </a:p>
          <a:p>
            <a:pPr algn="r" rtl="1"/>
            <a:r>
              <a:rPr lang="he-IL" dirty="0"/>
              <a:t>הכנו סוג של "תסריט" – </a:t>
            </a:r>
            <a:br>
              <a:rPr lang="en-US" dirty="0"/>
            </a:br>
            <a:r>
              <a:rPr lang="he-IL" dirty="0"/>
              <a:t>מבנה של הפרק, נקודות ומשפטים שאנחנו רוצים להזכיר.</a:t>
            </a:r>
          </a:p>
          <a:p>
            <a:pPr algn="r" rtl="1"/>
            <a:r>
              <a:rPr lang="he-IL" dirty="0"/>
              <a:t>חוץ מהמבנה, נתנו לשיח שלנו לקחת את הפרק.</a:t>
            </a:r>
          </a:p>
          <a:p>
            <a:pPr algn="r" rtl="1"/>
            <a:r>
              <a:rPr lang="he-IL" dirty="0"/>
              <a:t>כיום יש </a:t>
            </a:r>
            <a:r>
              <a:rPr lang="he-IL" dirty="0" err="1"/>
              <a:t>לפודקאסט</a:t>
            </a:r>
            <a:r>
              <a:rPr lang="he-IL" dirty="0"/>
              <a:t> 9 פרקים.</a:t>
            </a:r>
          </a:p>
          <a:p>
            <a:pPr algn="r" rtl="1"/>
            <a:endParaRPr lang="he-IL" dirty="0"/>
          </a:p>
        </p:txBody>
      </p:sp>
      <p:pic>
        <p:nvPicPr>
          <p:cNvPr id="5" name="תמונה 4" descr="תמונה שמכילה אדם, מיקרופון, בתוך מבנה, לבוש">
            <a:extLst>
              <a:ext uri="{FF2B5EF4-FFF2-40B4-BE49-F238E27FC236}">
                <a16:creationId xmlns:a16="http://schemas.microsoft.com/office/drawing/2014/main" id="{A447F095-822D-AC41-74CF-599918912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9" y="44137"/>
            <a:ext cx="4835013" cy="2718372"/>
          </a:xfrm>
          <a:prstGeom prst="rect">
            <a:avLst/>
          </a:prstGeom>
        </p:spPr>
      </p:pic>
      <p:pic>
        <p:nvPicPr>
          <p:cNvPr id="6" name="תמונה 5" descr="תמונה שמכילה פני אדם, פוסטר, אוזניות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2A0C8B9-36D7-EE32-4C51-BB37BD0AA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42" y="153890"/>
            <a:ext cx="2223519" cy="24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ערכת נושא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ערכת נושא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6498</TotalTime>
  <Words>684</Words>
  <Application>Microsoft Office PowerPoint</Application>
  <PresentationFormat>מסך רחב</PresentationFormat>
  <Paragraphs>102</Paragraphs>
  <Slides>17</Slides>
  <Notes>4</Notes>
  <HiddenSlides>1</HiddenSlides>
  <MMClips>9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Office Theme</vt:lpstr>
      <vt:lpstr>לינארית To Go- פודקאסט מלווה לקורס שנה א' במתמטיקה</vt:lpstr>
      <vt:lpstr>הפודקאסט לינארית To Go</vt:lpstr>
      <vt:lpstr>פודקאסטים</vt:lpstr>
      <vt:lpstr>פודקאסטים</vt:lpstr>
      <vt:lpstr>פודקאסטים</vt:lpstr>
      <vt:lpstr>פודקאסטים ותכנים אקדמאיים</vt:lpstr>
      <vt:lpstr>פודקאסטים ותכנים אקדמאיים</vt:lpstr>
      <vt:lpstr>למה פודקאסט לקורס באוניברסיטה?</vt:lpstr>
      <vt:lpstr>ההפקה</vt:lpstr>
      <vt:lpstr>השם והפתיח</vt:lpstr>
      <vt:lpstr>הפודקאסט אינו תחליף לקורס</vt:lpstr>
      <vt:lpstr>האתגר בפודקאסט מתמטי –  איך אפשר בלי לוח?</vt:lpstr>
      <vt:lpstr>תוצאות והתרשמויות - בקהילה</vt:lpstr>
      <vt:lpstr>תוצאות והתרשמויות</vt:lpstr>
      <vt:lpstr>תוצאות והתרשמויות</vt:lpstr>
      <vt:lpstr>מחשבות להמשך</vt:lpstr>
      <vt:lpstr>תודה!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Nadav Kalma</dc:creator>
  <cp:lastModifiedBy>Nadav Kalma</cp:lastModifiedBy>
  <cp:revision>2</cp:revision>
  <dcterms:created xsi:type="dcterms:W3CDTF">2025-07-04T06:45:29Z</dcterms:created>
  <dcterms:modified xsi:type="dcterms:W3CDTF">2025-07-14T15:28:49Z</dcterms:modified>
</cp:coreProperties>
</file>