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60" r:id="rId6"/>
    <p:sldId id="261" r:id="rId7"/>
    <p:sldId id="268" r:id="rId8"/>
    <p:sldId id="263" r:id="rId9"/>
    <p:sldId id="262" r:id="rId10"/>
    <p:sldId id="266" r:id="rId11"/>
    <p:sldId id="274" r:id="rId12"/>
    <p:sldId id="269" r:id="rId1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F0F9"/>
    <a:srgbClr val="2F5597"/>
    <a:srgbClr val="DFE7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7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3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31D0961-EE30-4F4F-97D1-C96D649B99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C45E2AC0-8271-4F49-80B8-B8AB044C81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6E093F5-211A-404F-886A-CD13DFA45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9075B-C937-41E3-BC8A-657829461AC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3810E8B-9C3A-45BB-A012-ECBE4A4B8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4BA33FB-3047-4E63-9E33-E18F79BE2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365DF-FC1A-4B81-9EFF-55F013765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371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B613775-8316-4CD9-A1E3-6B5617E39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37A03F40-8DCE-40F1-9876-DC9A887BB3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CB42DA6-49AF-4037-A537-8C71FA0E7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9075B-C937-41E3-BC8A-657829461AC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B0AB227-C5AC-4584-B95B-912E8EA0F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5465C18-1AA6-4572-B660-FE34211CB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365DF-FC1A-4B81-9EFF-55F013765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365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95E9A945-3519-4C9B-BA64-E1BD094DB3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B40AFECA-7EC5-4C84-B1CF-D8094AFB2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28EFEDB-D3AF-4A2F-8EE3-B9F55086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9075B-C937-41E3-BC8A-657829461AC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277A997-11D2-4A41-AAB8-D68A2A15A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CADD92F-DCD9-44CE-96F9-816F16712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365DF-FC1A-4B81-9EFF-55F013765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32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84B5192-AE42-4E1E-8897-4AA88B9DE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B23AD30-5C68-4E28-A41F-9473256BA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75DCE75-C1C6-4DB5-A95E-66338C120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9075B-C937-41E3-BC8A-657829461AC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6E9B0C5-3A25-46EE-8FEB-D5350C4AB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5039569-9846-443C-9B8B-ABFD0ED9D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365DF-FC1A-4B81-9EFF-55F013765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80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BBDCA95-FC62-4EA9-8B9A-4D0C624E0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642ECC79-9B7B-485F-9D04-A3E52021BB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875F3B8-BDBF-4A0F-B7AA-EC30A5912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9075B-C937-41E3-BC8A-657829461AC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B65AB8E-4B54-4A28-9515-7FF501634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7017904-925A-4CF6-8406-2906EF13A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365DF-FC1A-4B81-9EFF-55F013765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08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5724871-378D-4B09-8616-77A31F10D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562B034-B718-4AE3-8D01-B20EBD3536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90305CC-A830-43D7-B781-2510FB171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614DD0DF-DAC7-4B43-B3D7-A8C8029DD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9075B-C937-41E3-BC8A-657829461AC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7D54859-822D-454A-9921-016029AA6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65156CEC-FC2E-4BC1-87DA-CE281050E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365DF-FC1A-4B81-9EFF-55F013765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383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41759B5-F7E2-43EB-A160-74C7C0977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D1DB4C5-AC94-4880-A118-26F6E4ABB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A985711F-1832-4AA7-B151-D7FE5940F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20E0CDAF-DA17-4B1C-AAEF-E26F3AC498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6DA7CF96-7959-4EB3-85D2-EA43FC2318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3AFF96BC-C397-4A24-AF9D-B354809DC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9075B-C937-41E3-BC8A-657829461AC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03B2D16C-375F-4DC4-BD42-C7B178B49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54E19E1C-1A2E-490C-B0F6-259529922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365DF-FC1A-4B81-9EFF-55F013765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827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6F32E4D-7A99-4174-BC81-67E5FF858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26707684-682D-4DC8-A88F-EEA2D3665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9075B-C937-41E3-BC8A-657829461AC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B8916901-5593-4446-8F52-100053C74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EA14AFA5-B9A5-4DDF-A071-E4EE04404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365DF-FC1A-4B81-9EFF-55F013765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01178F25-4EFD-4348-8310-0CE3CDB0B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9075B-C937-41E3-BC8A-657829461AC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22319CD0-B79C-45A2-A180-DC6EF46F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9315EDC0-FAB7-4B6D-A37A-9D8E47558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365DF-FC1A-4B81-9EFF-55F013765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6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755129B-2614-44FE-BFAE-128CCCD00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073764E-56D8-4531-9F26-F584E0EA0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04BC270C-C282-4F52-9D3C-37E339EE72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4DE44088-DA64-49A1-B6BF-A40509BBA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9075B-C937-41E3-BC8A-657829461AC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27343EAF-AB30-4934-8C64-3DB7B8BF7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E3305D75-E9EA-45D4-AE68-2C39BDC44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365DF-FC1A-4B81-9EFF-55F013765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363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9D77102-DF51-40AF-80A9-16D91ACE8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16DAFA50-664E-438B-82B6-1AE71C20E8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9F5AB57F-E4DC-4AEF-90AF-DCAE7ECFE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AAFFBA45-1787-4A0E-8204-26206474D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9075B-C937-41E3-BC8A-657829461AC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A6FA120-DF68-4651-A947-1890EC5B9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2CCA452E-CFC8-49DF-BCF2-B3365A961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365DF-FC1A-4B81-9EFF-55F013765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173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85ECFE49-59A5-45AF-9529-413CA6164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2A281BC-F33B-455E-9BED-84D8E7B0C9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CAD1538-8517-49A4-B995-02529372AF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9075B-C937-41E3-BC8A-657829461AC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C0FA128-3D58-464A-9D1C-AB15DADD47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17B6AF7-0DB2-4A90-B2BB-4A6BA51062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365DF-FC1A-4B81-9EFF-55F013765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3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Hagitmt@hit.ac.i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891CB3B4-110E-4C73-B3DD-95DCE8F4E340}"/>
              </a:ext>
            </a:extLst>
          </p:cNvPr>
          <p:cNvSpPr/>
          <p:nvPr/>
        </p:nvSpPr>
        <p:spPr>
          <a:xfrm>
            <a:off x="0" y="5653923"/>
            <a:ext cx="12192000" cy="12040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EBF0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A57EC38F-07BD-4D1F-8BB9-1C319686AA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760" y="1122363"/>
            <a:ext cx="11456126" cy="2387600"/>
          </a:xfrm>
        </p:spPr>
        <p:txBody>
          <a:bodyPr>
            <a:noAutofit/>
          </a:bodyPr>
          <a:lstStyle/>
          <a:p>
            <a:r>
              <a:rPr lang="he-IL" sz="4400" b="1" dirty="0">
                <a:solidFill>
                  <a:schemeClr val="accent1"/>
                </a:solidFill>
                <a:cs typeface="+mn-cs"/>
              </a:rPr>
              <a:t>הכשרת מורי המחר:</a:t>
            </a:r>
            <a:br>
              <a:rPr lang="he-IL" sz="4400" b="1" dirty="0">
                <a:solidFill>
                  <a:schemeClr val="accent1"/>
                </a:solidFill>
                <a:cs typeface="+mn-cs"/>
              </a:rPr>
            </a:br>
            <a:r>
              <a:rPr lang="he-IL" sz="4400" b="1" dirty="0">
                <a:solidFill>
                  <a:schemeClr val="accent1"/>
                </a:solidFill>
                <a:cs typeface="+mn-cs"/>
              </a:rPr>
              <a:t>התמודדות מורי מורים עם שימוש סטודנטים בבינה מלאכותית</a:t>
            </a:r>
            <a:br>
              <a:rPr lang="he-IL" sz="4400" b="1" dirty="0">
                <a:solidFill>
                  <a:schemeClr val="accent1"/>
                </a:solidFill>
              </a:rPr>
            </a:br>
            <a:endParaRPr lang="en-US" sz="4400" dirty="0">
              <a:solidFill>
                <a:schemeClr val="accent1"/>
              </a:solidFill>
            </a:endParaRP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FFD3A2A-9B50-4AAE-86FE-113E474CDF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e-IL" sz="3800" dirty="0"/>
              <a:t>ד"ר חגית מישר טל, פרופ' תמי </a:t>
            </a:r>
            <a:r>
              <a:rPr lang="he-IL" sz="3800" dirty="0" err="1"/>
              <a:t>זייפרט</a:t>
            </a:r>
            <a:r>
              <a:rPr lang="he-IL" sz="3800" dirty="0"/>
              <a:t> ופרופ' מירי שינפלד</a:t>
            </a:r>
          </a:p>
          <a:p>
            <a:endParaRPr lang="he-IL" sz="3800" dirty="0"/>
          </a:p>
          <a:p>
            <a:r>
              <a:rPr lang="he-IL" sz="2600" dirty="0">
                <a:solidFill>
                  <a:schemeClr val="accent1"/>
                </a:solidFill>
              </a:rPr>
              <a:t>מכון טכנולוגי חולון וסמינר הקיבוצים </a:t>
            </a:r>
          </a:p>
          <a:p>
            <a:endParaRPr lang="he-IL" dirty="0"/>
          </a:p>
          <a:p>
            <a:r>
              <a:rPr lang="he-IL" dirty="0"/>
              <a:t>כנס </a:t>
            </a:r>
            <a:r>
              <a:rPr lang="he-IL" dirty="0" err="1"/>
              <a:t>מיט"ל</a:t>
            </a:r>
            <a:r>
              <a:rPr lang="he-IL" dirty="0"/>
              <a:t>  2025 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5C9AEC-9857-4683-9D92-9A5B534AF60C}"/>
              </a:ext>
            </a:extLst>
          </p:cNvPr>
          <p:cNvSpPr txBox="1"/>
          <p:nvPr/>
        </p:nvSpPr>
        <p:spPr>
          <a:xfrm>
            <a:off x="4179036" y="6537452"/>
            <a:ext cx="39276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1600" dirty="0"/>
              <a:t>המחקר זכה למימון קרן המחקר של מכון </a:t>
            </a:r>
            <a:r>
              <a:rPr lang="he-IL" sz="1600" dirty="0" err="1"/>
              <a:t>מופ"ת</a:t>
            </a:r>
            <a:r>
              <a:rPr lang="he-IL" sz="1600" dirty="0"/>
              <a:t> </a:t>
            </a:r>
            <a:endParaRPr lang="en-US" sz="1600" dirty="0"/>
          </a:p>
        </p:txBody>
      </p:sp>
      <p:pic>
        <p:nvPicPr>
          <p:cNvPr id="2050" name="Picture 2" descr="סמינר הקיבוצים | קרן טראמפ">
            <a:extLst>
              <a:ext uri="{FF2B5EF4-FFF2-40B4-BE49-F238E27FC236}">
                <a16:creationId xmlns:a16="http://schemas.microsoft.com/office/drawing/2014/main" id="{8C4FF87F-EF27-4CC5-BDC8-AF86E2592D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821" y="5785447"/>
            <a:ext cx="1905000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מכון מופ&quot;ת – ויקיפדיה">
            <a:extLst>
              <a:ext uri="{FF2B5EF4-FFF2-40B4-BE49-F238E27FC236}">
                <a16:creationId xmlns:a16="http://schemas.microsoft.com/office/drawing/2014/main" id="{ABF97021-3D06-4735-BAA8-10E978EE9A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821" y="5904599"/>
            <a:ext cx="1360314" cy="553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תמונה 8">
            <a:extLst>
              <a:ext uri="{FF2B5EF4-FFF2-40B4-BE49-F238E27FC236}">
                <a16:creationId xmlns:a16="http://schemas.microsoft.com/office/drawing/2014/main" id="{C6B93C8E-F9B7-45B5-B6DF-CF7E5737D12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036" y="5844976"/>
            <a:ext cx="1143633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574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35B4524-F446-4352-A6BD-59A9A2832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4176"/>
            <a:ext cx="12192000" cy="97436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marL="809625"/>
            <a:r>
              <a:rPr lang="he-IL" sz="4000" b="1" dirty="0">
                <a:solidFill>
                  <a:schemeClr val="bg1"/>
                </a:solidFill>
                <a:cs typeface="+mn-cs"/>
              </a:rPr>
              <a:t>שינויים בפרקטיקות הוראה - ניתוח אשכולות </a:t>
            </a:r>
            <a:endParaRPr lang="en-US" sz="40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18" name="מלבן 17">
            <a:extLst>
              <a:ext uri="{FF2B5EF4-FFF2-40B4-BE49-F238E27FC236}">
                <a16:creationId xmlns:a16="http://schemas.microsoft.com/office/drawing/2014/main" id="{49BF5F16-C4C3-42E0-808E-66E6BAB3FCC3}"/>
              </a:ext>
            </a:extLst>
          </p:cNvPr>
          <p:cNvSpPr/>
          <p:nvPr/>
        </p:nvSpPr>
        <p:spPr>
          <a:xfrm>
            <a:off x="769496" y="1288184"/>
            <a:ext cx="106530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/>
              <a:t>מחקר הפיילוט התבסס על נתונים שנאספו ממדגם של מורי מורים במכללת סמינר הקיבוצים</a:t>
            </a:r>
            <a:endParaRPr lang="en-US" b="1" dirty="0"/>
          </a:p>
        </p:txBody>
      </p:sp>
      <p:grpSp>
        <p:nvGrpSpPr>
          <p:cNvPr id="13" name="קבוצה 12">
            <a:extLst>
              <a:ext uri="{FF2B5EF4-FFF2-40B4-BE49-F238E27FC236}">
                <a16:creationId xmlns:a16="http://schemas.microsoft.com/office/drawing/2014/main" id="{12E06D54-A1E6-4560-988D-9B184561ACCF}"/>
              </a:ext>
            </a:extLst>
          </p:cNvPr>
          <p:cNvGrpSpPr/>
          <p:nvPr/>
        </p:nvGrpSpPr>
        <p:grpSpPr>
          <a:xfrm>
            <a:off x="6502243" y="1884394"/>
            <a:ext cx="4920260" cy="2374328"/>
            <a:chOff x="6724335" y="1972819"/>
            <a:chExt cx="4461820" cy="1823416"/>
          </a:xfrm>
        </p:grpSpPr>
        <p:sp>
          <p:nvSpPr>
            <p:cNvPr id="26" name="מלבן 25">
              <a:extLst>
                <a:ext uri="{FF2B5EF4-FFF2-40B4-BE49-F238E27FC236}">
                  <a16:creationId xmlns:a16="http://schemas.microsoft.com/office/drawing/2014/main" id="{93BCED94-7F39-4046-B9C1-96E9479FFDED}"/>
                </a:ext>
              </a:extLst>
            </p:cNvPr>
            <p:cNvSpPr/>
            <p:nvPr/>
          </p:nvSpPr>
          <p:spPr>
            <a:xfrm>
              <a:off x="6724335" y="1972819"/>
              <a:ext cx="4449581" cy="1823416"/>
            </a:xfrm>
            <a:prstGeom prst="rect">
              <a:avLst/>
            </a:prstGeom>
            <a:solidFill>
              <a:srgbClr val="EBF0F9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מחבר ישר 26">
              <a:extLst>
                <a:ext uri="{FF2B5EF4-FFF2-40B4-BE49-F238E27FC236}">
                  <a16:creationId xmlns:a16="http://schemas.microsoft.com/office/drawing/2014/main" id="{84355720-BD9F-406C-8034-CDCCC918E712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155" y="1972819"/>
              <a:ext cx="0" cy="182341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קבוצה 33">
            <a:extLst>
              <a:ext uri="{FF2B5EF4-FFF2-40B4-BE49-F238E27FC236}">
                <a16:creationId xmlns:a16="http://schemas.microsoft.com/office/drawing/2014/main" id="{36FEDB61-3DD4-4D24-825D-29DDA95A4355}"/>
              </a:ext>
            </a:extLst>
          </p:cNvPr>
          <p:cNvGrpSpPr/>
          <p:nvPr/>
        </p:nvGrpSpPr>
        <p:grpSpPr>
          <a:xfrm>
            <a:off x="885800" y="1884394"/>
            <a:ext cx="5345424" cy="2362401"/>
            <a:chOff x="6724335" y="1972819"/>
            <a:chExt cx="4461820" cy="1823416"/>
          </a:xfrm>
        </p:grpSpPr>
        <p:sp>
          <p:nvSpPr>
            <p:cNvPr id="35" name="מלבן 34">
              <a:extLst>
                <a:ext uri="{FF2B5EF4-FFF2-40B4-BE49-F238E27FC236}">
                  <a16:creationId xmlns:a16="http://schemas.microsoft.com/office/drawing/2014/main" id="{46B08F46-744F-441F-8584-4E46400ACCD0}"/>
                </a:ext>
              </a:extLst>
            </p:cNvPr>
            <p:cNvSpPr/>
            <p:nvPr/>
          </p:nvSpPr>
          <p:spPr>
            <a:xfrm>
              <a:off x="6724335" y="1972819"/>
              <a:ext cx="4449581" cy="1823416"/>
            </a:xfrm>
            <a:prstGeom prst="rect">
              <a:avLst/>
            </a:prstGeom>
            <a:solidFill>
              <a:srgbClr val="EBF0F9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מחבר ישר 35">
              <a:extLst>
                <a:ext uri="{FF2B5EF4-FFF2-40B4-BE49-F238E27FC236}">
                  <a16:creationId xmlns:a16="http://schemas.microsoft.com/office/drawing/2014/main" id="{4AFFC9CA-A25F-4ECA-9995-E669A275EC0C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155" y="1972819"/>
              <a:ext cx="0" cy="182341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מלבן 5">
            <a:extLst>
              <a:ext uri="{FF2B5EF4-FFF2-40B4-BE49-F238E27FC236}">
                <a16:creationId xmlns:a16="http://schemas.microsoft.com/office/drawing/2014/main" id="{11EB8EE2-1570-4A4D-80C7-2C48B1B5C37B}"/>
              </a:ext>
            </a:extLst>
          </p:cNvPr>
          <p:cNvSpPr/>
          <p:nvPr/>
        </p:nvSpPr>
        <p:spPr>
          <a:xfrm>
            <a:off x="6892588" y="2054447"/>
            <a:ext cx="4413612" cy="211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b="1" i="0" dirty="0">
                <a:solidFill>
                  <a:srgbClr val="0055A4"/>
                </a:solidFill>
                <a:effectLst/>
                <a:latin typeface="Heebo"/>
              </a:rPr>
              <a:t>אשכול 1: מורי מורים חדשניים (58%)</a:t>
            </a:r>
          </a:p>
          <a:p>
            <a:pPr>
              <a:lnSpc>
                <a:spcPct val="15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Heebo"/>
              </a:rPr>
              <a:t>שליטה גבוהה</a:t>
            </a:r>
          </a:p>
          <a:p>
            <a:pPr>
              <a:lnSpc>
                <a:spcPct val="15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Heebo"/>
              </a:rPr>
              <a:t>עמדות חיוביות גבוהות  </a:t>
            </a:r>
          </a:p>
          <a:p>
            <a:pPr>
              <a:lnSpc>
                <a:spcPct val="15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Heebo"/>
              </a:rPr>
              <a:t>הכוונה רבה לשימוש אחראי </a:t>
            </a:r>
          </a:p>
          <a:p>
            <a:pPr>
              <a:lnSpc>
                <a:spcPct val="150000"/>
              </a:lnSpc>
            </a:pPr>
            <a:r>
              <a:rPr lang="he-IL" dirty="0">
                <a:solidFill>
                  <a:srgbClr val="000000"/>
                </a:solidFill>
                <a:latin typeface="Heebo"/>
              </a:rPr>
              <a:t>התאמה גבוהה יותר של דרכי הוראה</a:t>
            </a:r>
            <a:endParaRPr lang="he-IL" b="0" i="0" dirty="0">
              <a:solidFill>
                <a:srgbClr val="000000"/>
              </a:solidFill>
              <a:effectLst/>
              <a:latin typeface="Heebo"/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9F36CECA-A56F-45AF-A021-35151F42A735}"/>
              </a:ext>
            </a:extLst>
          </p:cNvPr>
          <p:cNvSpPr/>
          <p:nvPr/>
        </p:nvSpPr>
        <p:spPr>
          <a:xfrm>
            <a:off x="1645645" y="2018173"/>
            <a:ext cx="4413613" cy="211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b="1" i="0" dirty="0">
                <a:solidFill>
                  <a:srgbClr val="0055A4"/>
                </a:solidFill>
                <a:effectLst/>
                <a:latin typeface="Heebo"/>
              </a:rPr>
              <a:t>אשכול 2: מורי מורים שמרניים (42%)</a:t>
            </a:r>
          </a:p>
          <a:p>
            <a:pPr>
              <a:lnSpc>
                <a:spcPct val="15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Heebo"/>
              </a:rPr>
              <a:t>שליטה בינונית </a:t>
            </a:r>
          </a:p>
          <a:p>
            <a:pPr>
              <a:lnSpc>
                <a:spcPct val="15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Heebo"/>
              </a:rPr>
              <a:t>עמדות שליליות יותר (לא מובהק)</a:t>
            </a:r>
            <a:endParaRPr lang="en-US" b="0" i="0" dirty="0">
              <a:solidFill>
                <a:srgbClr val="000000"/>
              </a:solidFill>
              <a:effectLst/>
              <a:latin typeface="Heebo"/>
            </a:endParaRPr>
          </a:p>
          <a:p>
            <a:pPr>
              <a:lnSpc>
                <a:spcPct val="150000"/>
              </a:lnSpc>
            </a:pPr>
            <a:r>
              <a:rPr lang="he-IL" b="0" i="0" dirty="0">
                <a:solidFill>
                  <a:srgbClr val="000000"/>
                </a:solidFill>
                <a:effectLst/>
                <a:latin typeface="Heebo"/>
              </a:rPr>
              <a:t>הכוונה בינונית לשימוש אחראי </a:t>
            </a:r>
          </a:p>
          <a:p>
            <a:pPr>
              <a:lnSpc>
                <a:spcPct val="150000"/>
              </a:lnSpc>
            </a:pPr>
            <a:r>
              <a:rPr lang="he-IL" dirty="0">
                <a:solidFill>
                  <a:srgbClr val="000000"/>
                </a:solidFill>
                <a:latin typeface="Heebo"/>
              </a:rPr>
              <a:t>שינוי מועט </a:t>
            </a:r>
            <a:r>
              <a:rPr lang="he-IL" dirty="0" err="1">
                <a:solidFill>
                  <a:srgbClr val="000000"/>
                </a:solidFill>
                <a:latin typeface="Heebo"/>
              </a:rPr>
              <a:t>בפרקטיקות</a:t>
            </a:r>
            <a:r>
              <a:rPr lang="he-IL" dirty="0">
                <a:solidFill>
                  <a:srgbClr val="000000"/>
                </a:solidFill>
                <a:latin typeface="Heebo"/>
              </a:rPr>
              <a:t> הוראה והערכה</a:t>
            </a:r>
            <a:endParaRPr lang="he-IL" b="0" i="0" dirty="0">
              <a:solidFill>
                <a:srgbClr val="000000"/>
              </a:solidFill>
              <a:effectLst/>
              <a:latin typeface="Heebo"/>
            </a:endParaRP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97D20711-9C04-4628-8BB6-6B2AFC43FA29}"/>
              </a:ext>
            </a:extLst>
          </p:cNvPr>
          <p:cNvSpPr/>
          <p:nvPr/>
        </p:nvSpPr>
        <p:spPr>
          <a:xfrm>
            <a:off x="653193" y="4628625"/>
            <a:ext cx="10653007" cy="1396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מבחני השונות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(ANOVA) 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הראו כי קיים הבדל מובהק סטטיסטית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(p &lt; .05) 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בין האשכולות עבור רוב המשתנים, למעט המשתנה עמדות שליליות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(p = .53) 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שלא הראה הבדל מובהק בין האשכולות.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המשתנים עם ההבדלים המובהקים ביותר היו 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פעילויות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", "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חומרי הוראה",  ו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-"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שליטה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 &lt; .001)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E4C7AA9A-5798-4B0B-B9F4-ED92DD2D99DE}"/>
              </a:ext>
            </a:extLst>
          </p:cNvPr>
          <p:cNvSpPr/>
          <p:nvPr/>
        </p:nvSpPr>
        <p:spPr>
          <a:xfrm>
            <a:off x="0" y="6527061"/>
            <a:ext cx="1219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200" b="0" i="0" dirty="0">
                <a:solidFill>
                  <a:srgbClr val="666666"/>
                </a:solidFill>
                <a:effectLst/>
                <a:latin typeface="Heebo"/>
              </a:rPr>
              <a:t>מחקר פיילוט על התמודדות מורי מורים עם בינה מלאכותית | מכללת סמינר הקיבוצים ומכון טכנולוגי חולון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10292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93DE34-101F-E799-30D5-FB99D20440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6E5D4BF-FCD7-656F-516E-4F8545135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4176"/>
            <a:ext cx="12192000" cy="97436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marL="809625"/>
            <a:r>
              <a:rPr lang="he-IL" sz="4000" b="1" dirty="0">
                <a:solidFill>
                  <a:schemeClr val="bg1"/>
                </a:solidFill>
                <a:cs typeface="+mn-cs"/>
              </a:rPr>
              <a:t>מסקנות </a:t>
            </a:r>
            <a:endParaRPr lang="en-US" sz="40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46DC76D0-1001-B829-DC8C-2A27EC610B06}"/>
              </a:ext>
            </a:extLst>
          </p:cNvPr>
          <p:cNvSpPr/>
          <p:nvPr/>
        </p:nvSpPr>
        <p:spPr>
          <a:xfrm>
            <a:off x="359764" y="1443841"/>
            <a:ext cx="10987790" cy="4473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400" b="1" i="0" dirty="0">
                <a:solidFill>
                  <a:srgbClr val="0055A4"/>
                </a:solidFill>
                <a:effectLst/>
                <a:latin typeface="Heebo"/>
              </a:rPr>
              <a:t>מסקנות עיקריות</a:t>
            </a:r>
          </a:p>
          <a:p>
            <a:pPr marL="285750" indent="-285750">
              <a:lnSpc>
                <a:spcPct val="150000"/>
              </a:lnSpc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endParaRPr lang="he-IL" b="0" i="0" dirty="0">
              <a:solidFill>
                <a:srgbClr val="000000"/>
              </a:solidFill>
              <a:effectLst/>
              <a:latin typeface="Heebo"/>
            </a:endParaRPr>
          </a:p>
          <a:p>
            <a:pPr marL="285750" indent="-285750">
              <a:lnSpc>
                <a:spcPct val="150000"/>
              </a:lnSpc>
              <a:buClr>
                <a:srgbClr val="2F5597"/>
              </a:buClr>
              <a:buFont typeface="Wingdings" panose="05000000000000000000" pitchFamily="2" charset="2"/>
              <a:buChar char=""/>
            </a:pPr>
            <a:r>
              <a:rPr lang="he-IL" b="0" i="0" dirty="0">
                <a:solidFill>
                  <a:srgbClr val="000000"/>
                </a:solidFill>
                <a:effectLst/>
                <a:latin typeface="Heebo"/>
              </a:rPr>
              <a:t>מורי המורים מחזיקים בעמדות מעורבות כלפי שימוש בבינה מלאכותית בהוראה - חיוביות ושליליות במידה דומה</a:t>
            </a:r>
          </a:p>
          <a:p>
            <a:pPr marL="285750" indent="-285750">
              <a:lnSpc>
                <a:spcPct val="150000"/>
              </a:lnSpc>
              <a:buClr>
                <a:srgbClr val="2F5597"/>
              </a:buClr>
              <a:buFont typeface="Wingdings" panose="05000000000000000000" pitchFamily="2" charset="2"/>
              <a:buChar char=""/>
            </a:pPr>
            <a:r>
              <a:rPr lang="he-IL" b="0" i="0" dirty="0">
                <a:solidFill>
                  <a:srgbClr val="000000"/>
                </a:solidFill>
                <a:effectLst/>
                <a:latin typeface="Heebo"/>
              </a:rPr>
              <a:t>זוהו שתי קבוצות מובחנות: מרצים חדשנים המאמצים טכנולוגיה ומרצים מסורתיים המסתייגים מהטמעתה</a:t>
            </a:r>
          </a:p>
          <a:p>
            <a:pPr marL="285750" indent="-285750">
              <a:lnSpc>
                <a:spcPct val="150000"/>
              </a:lnSpc>
              <a:buClr>
                <a:srgbClr val="2F5597"/>
              </a:buClr>
              <a:buFont typeface="Wingdings" panose="05000000000000000000" pitchFamily="2" charset="2"/>
              <a:buChar char=""/>
            </a:pPr>
            <a:endParaRPr lang="he-IL" b="0" i="0" dirty="0">
              <a:solidFill>
                <a:srgbClr val="000000"/>
              </a:solidFill>
              <a:effectLst/>
              <a:latin typeface="Heebo"/>
            </a:endParaRPr>
          </a:p>
          <a:p>
            <a:pPr>
              <a:lnSpc>
                <a:spcPct val="150000"/>
              </a:lnSpc>
            </a:pPr>
            <a:r>
              <a:rPr lang="he-IL" sz="2400" b="1" i="0" dirty="0">
                <a:solidFill>
                  <a:srgbClr val="0055A4"/>
                </a:solidFill>
                <a:effectLst/>
                <a:latin typeface="Heebo"/>
              </a:rPr>
              <a:t>המלצות פדגוגיות</a:t>
            </a:r>
          </a:p>
          <a:p>
            <a:pPr marL="285750" indent="-28575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þ"/>
            </a:pPr>
            <a:r>
              <a:rPr lang="he-IL" b="0" i="0" dirty="0">
                <a:solidFill>
                  <a:srgbClr val="000000"/>
                </a:solidFill>
                <a:effectLst/>
                <a:latin typeface="Heebo"/>
              </a:rPr>
              <a:t>פיתוח תכניות הכשרה מקצועית למורי מורים בתחום הבינה המלאכותית</a:t>
            </a:r>
          </a:p>
          <a:p>
            <a:pPr marL="285750" indent="-28575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þ"/>
            </a:pPr>
            <a:r>
              <a:rPr lang="he-IL" b="0" i="0" dirty="0">
                <a:solidFill>
                  <a:srgbClr val="000000"/>
                </a:solidFill>
                <a:effectLst/>
                <a:latin typeface="Heebo"/>
              </a:rPr>
              <a:t>שילוב היבטים של אתיקה כחלק אינטגרלי מתכנית ההכשרה של פרחי הוראה</a:t>
            </a:r>
          </a:p>
          <a:p>
            <a:pPr marL="285750" indent="-28575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þ"/>
            </a:pPr>
            <a:r>
              <a:rPr lang="he-IL" b="0" i="0" dirty="0">
                <a:solidFill>
                  <a:srgbClr val="000000"/>
                </a:solidFill>
                <a:effectLst/>
                <a:latin typeface="Heebo"/>
              </a:rPr>
              <a:t>פיתוח משימות למידה מותאמות לעידן הבינה המלאכותית המעודדות חשיבה ביקורתית</a:t>
            </a:r>
          </a:p>
          <a:p>
            <a:pPr marL="285750" indent="-28575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þ"/>
            </a:pPr>
            <a:r>
              <a:rPr lang="he-IL" b="0" i="0" dirty="0">
                <a:solidFill>
                  <a:srgbClr val="000000"/>
                </a:solidFill>
                <a:effectLst/>
                <a:latin typeface="Heebo"/>
              </a:rPr>
              <a:t>הקמת מרכזי תמיכה טכנו-פדגוגיים לליווי מרצים בשילוב כלים מבוססי בינה מלאכותית</a:t>
            </a:r>
          </a:p>
        </p:txBody>
      </p:sp>
      <p:cxnSp>
        <p:nvCxnSpPr>
          <p:cNvPr id="9" name="מחבר ישר 8">
            <a:extLst>
              <a:ext uri="{FF2B5EF4-FFF2-40B4-BE49-F238E27FC236}">
                <a16:creationId xmlns:a16="http://schemas.microsoft.com/office/drawing/2014/main" id="{BAED41F3-BC82-F41A-94D5-5884BAA9C975}"/>
              </a:ext>
            </a:extLst>
          </p:cNvPr>
          <p:cNvCxnSpPr/>
          <p:nvPr/>
        </p:nvCxnSpPr>
        <p:spPr>
          <a:xfrm>
            <a:off x="9158990" y="2143593"/>
            <a:ext cx="206864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>
            <a:extLst>
              <a:ext uri="{FF2B5EF4-FFF2-40B4-BE49-F238E27FC236}">
                <a16:creationId xmlns:a16="http://schemas.microsoft.com/office/drawing/2014/main" id="{B3A20901-ACFB-C8C4-7F5D-3EAEFD5E26D7}"/>
              </a:ext>
            </a:extLst>
          </p:cNvPr>
          <p:cNvCxnSpPr/>
          <p:nvPr/>
        </p:nvCxnSpPr>
        <p:spPr>
          <a:xfrm>
            <a:off x="9158990" y="4229724"/>
            <a:ext cx="206864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מלבן 18">
            <a:extLst>
              <a:ext uri="{FF2B5EF4-FFF2-40B4-BE49-F238E27FC236}">
                <a16:creationId xmlns:a16="http://schemas.microsoft.com/office/drawing/2014/main" id="{F03792EA-743A-E269-9441-105F054F0189}"/>
              </a:ext>
            </a:extLst>
          </p:cNvPr>
          <p:cNvSpPr/>
          <p:nvPr/>
        </p:nvSpPr>
        <p:spPr>
          <a:xfrm>
            <a:off x="0" y="6527061"/>
            <a:ext cx="1219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200" b="0" i="0" dirty="0">
                <a:solidFill>
                  <a:srgbClr val="666666"/>
                </a:solidFill>
                <a:effectLst/>
                <a:latin typeface="Heebo"/>
              </a:rPr>
              <a:t>מחקר פיילוט על התמודדות מורי מורים עם בינה מלאכותית | מכללת סמינר הקיבוצים ומכון טכנולוגי חולון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94528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35B4524-F446-4352-A6BD-59A9A2832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4176"/>
            <a:ext cx="12192000" cy="97436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marL="809625" algn="ctr"/>
            <a:r>
              <a:rPr lang="he-IL" sz="4000" b="1" dirty="0">
                <a:solidFill>
                  <a:schemeClr val="bg1"/>
                </a:solidFill>
                <a:cs typeface="+mn-cs"/>
              </a:rPr>
              <a:t>תודה רבה  </a:t>
            </a:r>
            <a:endParaRPr lang="en-US" sz="40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817C4441-45FE-4D87-895A-5D43A624A452}"/>
              </a:ext>
            </a:extLst>
          </p:cNvPr>
          <p:cNvSpPr/>
          <p:nvPr/>
        </p:nvSpPr>
        <p:spPr>
          <a:xfrm>
            <a:off x="359764" y="1443841"/>
            <a:ext cx="7093459" cy="4750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400" b="1" i="0" dirty="0">
                <a:solidFill>
                  <a:srgbClr val="0055A4"/>
                </a:solidFill>
                <a:effectLst/>
                <a:latin typeface="Heebo"/>
              </a:rPr>
              <a:t>שאלות? </a:t>
            </a:r>
          </a:p>
          <a:p>
            <a:pPr>
              <a:lnSpc>
                <a:spcPct val="150000"/>
              </a:lnSpc>
            </a:pPr>
            <a:endParaRPr lang="he-IL" sz="2400" b="1" dirty="0">
              <a:solidFill>
                <a:srgbClr val="0055A4"/>
              </a:solidFill>
              <a:latin typeface="Heebo"/>
            </a:endParaRPr>
          </a:p>
          <a:p>
            <a:pPr>
              <a:lnSpc>
                <a:spcPct val="150000"/>
              </a:lnSpc>
            </a:pPr>
            <a:r>
              <a:rPr lang="en-US" sz="2400" b="1" i="0" dirty="0">
                <a:solidFill>
                  <a:srgbClr val="0055A4"/>
                </a:solidFill>
                <a:effectLst/>
                <a:latin typeface="Heebo"/>
                <a:hlinkClick r:id="rId2"/>
              </a:rPr>
              <a:t>Hagitmt@hit.ac.il</a:t>
            </a:r>
            <a:r>
              <a:rPr lang="en-US" sz="2400" b="1" i="0" dirty="0">
                <a:solidFill>
                  <a:srgbClr val="0055A4"/>
                </a:solidFill>
                <a:effectLst/>
                <a:latin typeface="Heebo"/>
              </a:rPr>
              <a:t> </a:t>
            </a:r>
            <a:endParaRPr lang="he-IL" sz="2400" b="1" i="0" dirty="0">
              <a:solidFill>
                <a:srgbClr val="0055A4"/>
              </a:solidFill>
              <a:effectLst/>
              <a:latin typeface="Heebo"/>
            </a:endParaRPr>
          </a:p>
          <a:p>
            <a:pPr>
              <a:lnSpc>
                <a:spcPct val="150000"/>
              </a:lnSpc>
            </a:pPr>
            <a:r>
              <a:rPr lang="he-IL" sz="2400" b="1" i="0" dirty="0">
                <a:solidFill>
                  <a:srgbClr val="0055A4"/>
                </a:solidFill>
                <a:effectLst/>
                <a:latin typeface="Heebo"/>
              </a:rPr>
              <a:t>חגית מישר טל </a:t>
            </a:r>
          </a:p>
          <a:p>
            <a:pPr>
              <a:lnSpc>
                <a:spcPct val="150000"/>
              </a:lnSpc>
            </a:pPr>
            <a:endParaRPr lang="he-IL" sz="2400" b="1" dirty="0">
              <a:solidFill>
                <a:srgbClr val="0055A4"/>
              </a:solidFill>
              <a:latin typeface="Heebo"/>
            </a:endParaRPr>
          </a:p>
          <a:p>
            <a:pPr>
              <a:lnSpc>
                <a:spcPct val="150000"/>
              </a:lnSpc>
            </a:pPr>
            <a:r>
              <a:rPr lang="he-IL" sz="2400" b="1" dirty="0">
                <a:solidFill>
                  <a:srgbClr val="0055A4"/>
                </a:solidFill>
                <a:latin typeface="Heebo"/>
              </a:rPr>
              <a:t>תמי </a:t>
            </a:r>
            <a:r>
              <a:rPr lang="he-IL" sz="2400" b="1" dirty="0" err="1">
                <a:solidFill>
                  <a:srgbClr val="0055A4"/>
                </a:solidFill>
                <a:latin typeface="Heebo"/>
              </a:rPr>
              <a:t>זייפרט</a:t>
            </a:r>
            <a:r>
              <a:rPr lang="he-IL" sz="2400" b="1" dirty="0">
                <a:solidFill>
                  <a:srgbClr val="0055A4"/>
                </a:solidFill>
                <a:latin typeface="Heebo"/>
              </a:rPr>
              <a:t> </a:t>
            </a:r>
          </a:p>
          <a:p>
            <a:pPr>
              <a:lnSpc>
                <a:spcPct val="150000"/>
              </a:lnSpc>
            </a:pPr>
            <a:endParaRPr lang="he-IL" b="1" dirty="0">
              <a:solidFill>
                <a:srgbClr val="0055A4"/>
              </a:solidFill>
              <a:latin typeface="Heebo"/>
            </a:endParaRPr>
          </a:p>
          <a:p>
            <a:pPr>
              <a:lnSpc>
                <a:spcPct val="150000"/>
              </a:lnSpc>
            </a:pPr>
            <a:r>
              <a:rPr lang="he-IL" sz="2400" b="1" dirty="0">
                <a:solidFill>
                  <a:srgbClr val="0055A4"/>
                </a:solidFill>
                <a:latin typeface="Heebo"/>
              </a:rPr>
              <a:t>מירי שינפלד </a:t>
            </a:r>
          </a:p>
          <a:p>
            <a:pPr>
              <a:lnSpc>
                <a:spcPct val="150000"/>
              </a:lnSpc>
            </a:pPr>
            <a:endParaRPr lang="he-IL" b="0" i="0" dirty="0">
              <a:solidFill>
                <a:srgbClr val="000000"/>
              </a:solidFill>
              <a:effectLst/>
              <a:latin typeface="Heebo"/>
            </a:endParaRPr>
          </a:p>
        </p:txBody>
      </p:sp>
      <p:cxnSp>
        <p:nvCxnSpPr>
          <p:cNvPr id="17" name="מחבר ישר 16">
            <a:extLst>
              <a:ext uri="{FF2B5EF4-FFF2-40B4-BE49-F238E27FC236}">
                <a16:creationId xmlns:a16="http://schemas.microsoft.com/office/drawing/2014/main" id="{C27684AF-4839-4A02-8394-8FF6B5695609}"/>
              </a:ext>
            </a:extLst>
          </p:cNvPr>
          <p:cNvCxnSpPr/>
          <p:nvPr/>
        </p:nvCxnSpPr>
        <p:spPr>
          <a:xfrm>
            <a:off x="4785398" y="3884668"/>
            <a:ext cx="206864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מלבן 18">
            <a:extLst>
              <a:ext uri="{FF2B5EF4-FFF2-40B4-BE49-F238E27FC236}">
                <a16:creationId xmlns:a16="http://schemas.microsoft.com/office/drawing/2014/main" id="{23AB6BC1-F188-4171-B6BD-16238A74D12A}"/>
              </a:ext>
            </a:extLst>
          </p:cNvPr>
          <p:cNvSpPr/>
          <p:nvPr/>
        </p:nvSpPr>
        <p:spPr>
          <a:xfrm>
            <a:off x="0" y="6527061"/>
            <a:ext cx="1219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200" b="0" i="0" dirty="0">
                <a:solidFill>
                  <a:srgbClr val="666666"/>
                </a:solidFill>
                <a:effectLst/>
                <a:latin typeface="Heebo"/>
              </a:rPr>
              <a:t>מחקר פיילוט על התמודדות מורי מורים עם בינה מלאכותית | מכללת סמינר הקיבוצים ומכון טכנולוגי חולון 2025</a:t>
            </a:r>
            <a:endParaRPr lang="en-US" sz="1200" dirty="0"/>
          </a:p>
        </p:txBody>
      </p:sp>
      <p:cxnSp>
        <p:nvCxnSpPr>
          <p:cNvPr id="7" name="מחבר ישר 6">
            <a:extLst>
              <a:ext uri="{FF2B5EF4-FFF2-40B4-BE49-F238E27FC236}">
                <a16:creationId xmlns:a16="http://schemas.microsoft.com/office/drawing/2014/main" id="{3D6C2BC2-8807-49FF-95B0-4BBF4389D64E}"/>
              </a:ext>
            </a:extLst>
          </p:cNvPr>
          <p:cNvCxnSpPr/>
          <p:nvPr/>
        </p:nvCxnSpPr>
        <p:spPr>
          <a:xfrm>
            <a:off x="4785398" y="4882457"/>
            <a:ext cx="206864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מחבר ישר 7">
            <a:extLst>
              <a:ext uri="{FF2B5EF4-FFF2-40B4-BE49-F238E27FC236}">
                <a16:creationId xmlns:a16="http://schemas.microsoft.com/office/drawing/2014/main" id="{489F244E-B0FD-4393-9166-AF26B3C54B32}"/>
              </a:ext>
            </a:extLst>
          </p:cNvPr>
          <p:cNvCxnSpPr/>
          <p:nvPr/>
        </p:nvCxnSpPr>
        <p:spPr>
          <a:xfrm>
            <a:off x="4785398" y="5865868"/>
            <a:ext cx="206864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תמונה 3">
            <a:extLst>
              <a:ext uri="{FF2B5EF4-FFF2-40B4-BE49-F238E27FC236}">
                <a16:creationId xmlns:a16="http://schemas.microsoft.com/office/drawing/2014/main" id="{E99FB922-429B-46C2-954C-FA9EA46862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2907" y="2189847"/>
            <a:ext cx="3572374" cy="3258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272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63891B-6017-C55B-7600-9AC5D7104E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C3350082-9737-E3DF-7A85-E070E1F7BA69}"/>
              </a:ext>
            </a:extLst>
          </p:cNvPr>
          <p:cNvSpPr/>
          <p:nvPr/>
        </p:nvSpPr>
        <p:spPr>
          <a:xfrm>
            <a:off x="838199" y="3174142"/>
            <a:ext cx="10515601" cy="974360"/>
          </a:xfrm>
          <a:prstGeom prst="rect">
            <a:avLst/>
          </a:prstGeom>
          <a:solidFill>
            <a:srgbClr val="EBF0F9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7CACF7E-69AF-64E9-148B-6FF08CFCC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4177"/>
            <a:ext cx="12192000" cy="974361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marL="809625"/>
            <a:r>
              <a:rPr lang="he-IL" sz="4000" b="1">
                <a:solidFill>
                  <a:schemeClr val="bg1"/>
                </a:solidFill>
                <a:cs typeface="+mn-cs"/>
              </a:rPr>
              <a:t>מבוא</a:t>
            </a:r>
            <a:endParaRPr lang="en-US" sz="40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E86C08A-E9C8-B4C2-C342-87460ADDF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48565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בינה מלאכותית גנרטיבית יוצרת הזדמנויות חינוכיות חדשות אך גם מציבה אתגרים משמעותיים למרצים באקדמיה, במיוחד למורי מורים במכללות להכשרת מורים.</a:t>
            </a:r>
          </a:p>
          <a:p>
            <a:pPr marL="0" indent="0">
              <a:buNone/>
            </a:pPr>
            <a:endParaRPr lang="he-IL" dirty="0"/>
          </a:p>
          <a:p>
            <a:pPr marL="449263" indent="0">
              <a:buNone/>
            </a:pPr>
            <a:endParaRPr lang="he-IL" dirty="0"/>
          </a:p>
          <a:p>
            <a:endParaRPr lang="en-US" dirty="0"/>
          </a:p>
        </p:txBody>
      </p:sp>
      <p:cxnSp>
        <p:nvCxnSpPr>
          <p:cNvPr id="6" name="מחבר ישר 5">
            <a:extLst>
              <a:ext uri="{FF2B5EF4-FFF2-40B4-BE49-F238E27FC236}">
                <a16:creationId xmlns:a16="http://schemas.microsoft.com/office/drawing/2014/main" id="{8180624D-EB8F-4286-5B2E-7FC4420F0291}"/>
              </a:ext>
            </a:extLst>
          </p:cNvPr>
          <p:cNvCxnSpPr/>
          <p:nvPr/>
        </p:nvCxnSpPr>
        <p:spPr>
          <a:xfrm>
            <a:off x="11353800" y="3174142"/>
            <a:ext cx="0" cy="9743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3C73527-C5AF-C196-B041-63D8F7ACABB4}"/>
              </a:ext>
            </a:extLst>
          </p:cNvPr>
          <p:cNvSpPr txBox="1"/>
          <p:nvPr/>
        </p:nvSpPr>
        <p:spPr>
          <a:xfrm>
            <a:off x="5791785" y="4369706"/>
            <a:ext cx="6125395" cy="2311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/>
              <a:t>מורי המורים במרכז השינוי הטכנולוגי והפדגוגי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/>
              <a:t>צורך בשינוי </a:t>
            </a:r>
            <a:r>
              <a:rPr lang="he-IL" sz="2000" dirty="0" err="1"/>
              <a:t>פרקטיקות</a:t>
            </a:r>
            <a:r>
              <a:rPr lang="he-IL" sz="2000" dirty="0"/>
              <a:t> הוראה והתאמתן לעידן החדש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/>
              <a:t>אתגר כפול: לימוד עצמי והנחיית דור המחנכים הבא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/>
              <a:t>חשיבות מודל לחיקוי בהטמעת טכנולוגיות מתקדמות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199A033D-0274-D8AE-6573-C1D91C04A438}"/>
              </a:ext>
            </a:extLst>
          </p:cNvPr>
          <p:cNvSpPr/>
          <p:nvPr/>
        </p:nvSpPr>
        <p:spPr>
          <a:xfrm>
            <a:off x="0" y="6527061"/>
            <a:ext cx="1219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200" b="0" i="0" dirty="0">
                <a:solidFill>
                  <a:srgbClr val="666666"/>
                </a:solidFill>
                <a:effectLst/>
                <a:latin typeface="Heebo"/>
              </a:rPr>
              <a:t>מחקר פיילוט על התמודדות מורי מורים עם בינה מלאכותית | מכללת סמינר הקיבוצים ומכון טכנולוגי חולון 2025</a:t>
            </a:r>
            <a:endParaRPr lang="en-US" sz="1200" dirty="0"/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108D0DE2-16CA-C51B-CD0F-E693A4AAC5F8}"/>
              </a:ext>
            </a:extLst>
          </p:cNvPr>
          <p:cNvSpPr/>
          <p:nvPr/>
        </p:nvSpPr>
        <p:spPr>
          <a:xfrm>
            <a:off x="1798822" y="3288743"/>
            <a:ext cx="955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0">
              <a:buNone/>
            </a:pPr>
            <a:r>
              <a:rPr lang="he-IL" sz="2400" b="1" dirty="0">
                <a:solidFill>
                  <a:schemeClr val="accent1"/>
                </a:solidFill>
              </a:rPr>
              <a:t>הסוגיה המרכזית: כיצד ישפיע שילוב בינה מלאכותית על הכשרת מורים בישראל?</a:t>
            </a:r>
          </a:p>
        </p:txBody>
      </p:sp>
    </p:spTree>
    <p:extLst>
      <p:ext uri="{BB962C8B-B14F-4D97-AF65-F5344CB8AC3E}">
        <p14:creationId xmlns:p14="http://schemas.microsoft.com/office/powerpoint/2010/main" val="1648628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5AFBC6-EFCF-DBA7-967A-000C9D6F1C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67F07A6B-83E1-CFC9-A833-6AFDD9FB7413}"/>
              </a:ext>
            </a:extLst>
          </p:cNvPr>
          <p:cNvSpPr/>
          <p:nvPr/>
        </p:nvSpPr>
        <p:spPr>
          <a:xfrm>
            <a:off x="1024328" y="1837829"/>
            <a:ext cx="10515601" cy="974360"/>
          </a:xfrm>
          <a:prstGeom prst="rect">
            <a:avLst/>
          </a:prstGeom>
          <a:solidFill>
            <a:srgbClr val="EBF0F9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CD0941A-A4BF-DE6E-A988-0829EC93E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4176"/>
            <a:ext cx="12192000" cy="97436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marL="809625"/>
            <a:r>
              <a:rPr lang="he-IL" sz="4000" b="1" dirty="0">
                <a:solidFill>
                  <a:schemeClr val="bg1"/>
                </a:solidFill>
                <a:cs typeface="+mn-cs"/>
              </a:rPr>
              <a:t>שאלות מחקר </a:t>
            </a:r>
            <a:endParaRPr lang="en-US" sz="4000" b="1" dirty="0">
              <a:solidFill>
                <a:schemeClr val="bg1"/>
              </a:solidFill>
              <a:cs typeface="+mn-cs"/>
            </a:endParaRPr>
          </a:p>
        </p:txBody>
      </p:sp>
      <p:cxnSp>
        <p:nvCxnSpPr>
          <p:cNvPr id="6" name="מחבר ישר 5">
            <a:extLst>
              <a:ext uri="{FF2B5EF4-FFF2-40B4-BE49-F238E27FC236}">
                <a16:creationId xmlns:a16="http://schemas.microsoft.com/office/drawing/2014/main" id="{61ECC5EA-2246-34C4-3E24-5F4362B33774}"/>
              </a:ext>
            </a:extLst>
          </p:cNvPr>
          <p:cNvCxnSpPr/>
          <p:nvPr/>
        </p:nvCxnSpPr>
        <p:spPr>
          <a:xfrm>
            <a:off x="11576160" y="1837829"/>
            <a:ext cx="0" cy="9743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מלבן 6">
            <a:extLst>
              <a:ext uri="{FF2B5EF4-FFF2-40B4-BE49-F238E27FC236}">
                <a16:creationId xmlns:a16="http://schemas.microsoft.com/office/drawing/2014/main" id="{927421EF-D82F-734C-EC14-C24905DA68F4}"/>
              </a:ext>
            </a:extLst>
          </p:cNvPr>
          <p:cNvSpPr/>
          <p:nvPr/>
        </p:nvSpPr>
        <p:spPr>
          <a:xfrm>
            <a:off x="1039321" y="3067066"/>
            <a:ext cx="10515601" cy="974360"/>
          </a:xfrm>
          <a:prstGeom prst="rect">
            <a:avLst/>
          </a:prstGeom>
          <a:solidFill>
            <a:srgbClr val="EBF0F9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מחבר ישר 7">
            <a:extLst>
              <a:ext uri="{FF2B5EF4-FFF2-40B4-BE49-F238E27FC236}">
                <a16:creationId xmlns:a16="http://schemas.microsoft.com/office/drawing/2014/main" id="{A28253DD-70B0-56D0-DBC9-11E211A3D41C}"/>
              </a:ext>
            </a:extLst>
          </p:cNvPr>
          <p:cNvCxnSpPr/>
          <p:nvPr/>
        </p:nvCxnSpPr>
        <p:spPr>
          <a:xfrm>
            <a:off x="11533684" y="3099248"/>
            <a:ext cx="0" cy="9743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מלבן 8">
            <a:extLst>
              <a:ext uri="{FF2B5EF4-FFF2-40B4-BE49-F238E27FC236}">
                <a16:creationId xmlns:a16="http://schemas.microsoft.com/office/drawing/2014/main" id="{B4CE325B-3474-687C-2CBA-EDBC694B9E0C}"/>
              </a:ext>
            </a:extLst>
          </p:cNvPr>
          <p:cNvSpPr/>
          <p:nvPr/>
        </p:nvSpPr>
        <p:spPr>
          <a:xfrm>
            <a:off x="1018083" y="4251837"/>
            <a:ext cx="10515601" cy="974360"/>
          </a:xfrm>
          <a:prstGeom prst="rect">
            <a:avLst/>
          </a:prstGeom>
          <a:solidFill>
            <a:srgbClr val="EBF0F9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מחבר ישר 9">
            <a:extLst>
              <a:ext uri="{FF2B5EF4-FFF2-40B4-BE49-F238E27FC236}">
                <a16:creationId xmlns:a16="http://schemas.microsoft.com/office/drawing/2014/main" id="{1D366344-FA87-ED4E-E459-DC99A58D8E11}"/>
              </a:ext>
            </a:extLst>
          </p:cNvPr>
          <p:cNvCxnSpPr/>
          <p:nvPr/>
        </p:nvCxnSpPr>
        <p:spPr>
          <a:xfrm>
            <a:off x="11533684" y="4251837"/>
            <a:ext cx="0" cy="9743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מלבן 10">
            <a:extLst>
              <a:ext uri="{FF2B5EF4-FFF2-40B4-BE49-F238E27FC236}">
                <a16:creationId xmlns:a16="http://schemas.microsoft.com/office/drawing/2014/main" id="{F397C4C0-3808-6214-7EEF-583498769ED4}"/>
              </a:ext>
            </a:extLst>
          </p:cNvPr>
          <p:cNvSpPr/>
          <p:nvPr/>
        </p:nvSpPr>
        <p:spPr>
          <a:xfrm>
            <a:off x="1018083" y="5446668"/>
            <a:ext cx="10515601" cy="974360"/>
          </a:xfrm>
          <a:prstGeom prst="rect">
            <a:avLst/>
          </a:prstGeom>
          <a:solidFill>
            <a:srgbClr val="EBF0F9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מחבר ישר 11">
            <a:extLst>
              <a:ext uri="{FF2B5EF4-FFF2-40B4-BE49-F238E27FC236}">
                <a16:creationId xmlns:a16="http://schemas.microsoft.com/office/drawing/2014/main" id="{AC09BC29-B1B2-E0A5-445D-6B8F189B8BEE}"/>
              </a:ext>
            </a:extLst>
          </p:cNvPr>
          <p:cNvCxnSpPr/>
          <p:nvPr/>
        </p:nvCxnSpPr>
        <p:spPr>
          <a:xfrm>
            <a:off x="11533684" y="5446668"/>
            <a:ext cx="0" cy="9743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מלבן 13">
            <a:extLst>
              <a:ext uri="{FF2B5EF4-FFF2-40B4-BE49-F238E27FC236}">
                <a16:creationId xmlns:a16="http://schemas.microsoft.com/office/drawing/2014/main" id="{65845971-35FE-FF61-DC79-06F511CC6826}"/>
              </a:ext>
            </a:extLst>
          </p:cNvPr>
          <p:cNvSpPr/>
          <p:nvPr/>
        </p:nvSpPr>
        <p:spPr>
          <a:xfrm>
            <a:off x="1018083" y="1986222"/>
            <a:ext cx="10293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i="0" dirty="0">
                <a:solidFill>
                  <a:srgbClr val="0055A4"/>
                </a:solidFill>
                <a:effectLst/>
                <a:latin typeface="Heebo"/>
              </a:rPr>
              <a:t>שאלה 1</a:t>
            </a:r>
          </a:p>
          <a:p>
            <a:r>
              <a:rPr lang="he-IL" b="0" i="0" dirty="0">
                <a:solidFill>
                  <a:srgbClr val="333333"/>
                </a:solidFill>
                <a:effectLst/>
                <a:latin typeface="Heebo"/>
              </a:rPr>
              <a:t>מהן העמדות של מרצים לשימוש הסטודנטים בכלים מבוססי בינה מלאכותית, וכיצד מצדיקים המרצים את עמדתם?</a:t>
            </a: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B1725B37-3595-4763-BF4F-71BC73A14DE3}"/>
              </a:ext>
            </a:extLst>
          </p:cNvPr>
          <p:cNvSpPr/>
          <p:nvPr/>
        </p:nvSpPr>
        <p:spPr>
          <a:xfrm>
            <a:off x="1295399" y="3204884"/>
            <a:ext cx="99609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i="0">
                <a:solidFill>
                  <a:srgbClr val="0055A4"/>
                </a:solidFill>
                <a:effectLst/>
                <a:latin typeface="Heebo"/>
              </a:rPr>
              <a:t>שאלה 2</a:t>
            </a:r>
          </a:p>
          <a:p>
            <a:r>
              <a:rPr lang="he-IL" b="0" i="0">
                <a:solidFill>
                  <a:srgbClr val="333333"/>
                </a:solidFill>
                <a:effectLst/>
                <a:latin typeface="Heebo"/>
              </a:rPr>
              <a:t>כיצד מגיבים מרצים לשימוש של סטודנטים בבינה מלאכותית בלמידה?</a:t>
            </a:r>
            <a:endParaRPr lang="he-IL" b="0" i="0" dirty="0">
              <a:solidFill>
                <a:srgbClr val="333333"/>
              </a:solidFill>
              <a:effectLst/>
              <a:latin typeface="Heebo"/>
            </a:endParaRPr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1AA0D83D-A925-778D-D8B4-361CDA1002E6}"/>
              </a:ext>
            </a:extLst>
          </p:cNvPr>
          <p:cNvSpPr/>
          <p:nvPr/>
        </p:nvSpPr>
        <p:spPr>
          <a:xfrm>
            <a:off x="1409078" y="4312927"/>
            <a:ext cx="97648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i="0" dirty="0">
                <a:solidFill>
                  <a:srgbClr val="0055A4"/>
                </a:solidFill>
                <a:effectLst/>
                <a:latin typeface="Heebo"/>
              </a:rPr>
              <a:t>שאלה 3</a:t>
            </a:r>
          </a:p>
          <a:p>
            <a:r>
              <a:rPr lang="he-IL" b="0" i="0" dirty="0">
                <a:solidFill>
                  <a:srgbClr val="333333"/>
                </a:solidFill>
                <a:effectLst/>
                <a:latin typeface="Heebo"/>
              </a:rPr>
              <a:t>אילו שינויים מכניסים המרצים </a:t>
            </a:r>
            <a:r>
              <a:rPr lang="he-IL" b="0" i="0" dirty="0" err="1">
                <a:solidFill>
                  <a:srgbClr val="333333"/>
                </a:solidFill>
                <a:effectLst/>
                <a:latin typeface="Heebo"/>
              </a:rPr>
              <a:t>לפרקטיקות</a:t>
            </a:r>
            <a:r>
              <a:rPr lang="he-IL" b="0" i="0" dirty="0">
                <a:solidFill>
                  <a:srgbClr val="333333"/>
                </a:solidFill>
                <a:effectLst/>
                <a:latin typeface="Heebo"/>
              </a:rPr>
              <a:t> ההוראה שלהם (בהיבטים של תכנון שיעור, הכנת חומרים, עיצוב משימות ודרכי הערכה)?</a:t>
            </a:r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CB6A44D7-0654-689B-DE61-CED49395B6D5}"/>
              </a:ext>
            </a:extLst>
          </p:cNvPr>
          <p:cNvSpPr/>
          <p:nvPr/>
        </p:nvSpPr>
        <p:spPr>
          <a:xfrm>
            <a:off x="1154244" y="5535524"/>
            <a:ext cx="1001967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i="0" dirty="0">
                <a:solidFill>
                  <a:srgbClr val="0055A4"/>
                </a:solidFill>
                <a:effectLst/>
                <a:latin typeface="Heebo"/>
              </a:rPr>
              <a:t>שאלה 4</a:t>
            </a:r>
          </a:p>
          <a:p>
            <a:r>
              <a:rPr lang="he-IL" b="0" i="0" dirty="0">
                <a:solidFill>
                  <a:srgbClr val="333333"/>
                </a:solidFill>
                <a:effectLst/>
                <a:latin typeface="Heebo"/>
              </a:rPr>
              <a:t>האם ניתן לזהות קבוצות בעלות מאפיינים דומים (אשכולות), בהקשר של עמדות, תגובות ושינויים </a:t>
            </a:r>
            <a:r>
              <a:rPr lang="he-IL" b="0" i="0" dirty="0" err="1">
                <a:solidFill>
                  <a:srgbClr val="333333"/>
                </a:solidFill>
                <a:effectLst/>
                <a:latin typeface="Heebo"/>
              </a:rPr>
              <a:t>בפרקטיקות</a:t>
            </a:r>
            <a:r>
              <a:rPr lang="he-IL" b="0" i="0" dirty="0">
                <a:solidFill>
                  <a:srgbClr val="333333"/>
                </a:solidFill>
                <a:effectLst/>
                <a:latin typeface="Heebo"/>
              </a:rPr>
              <a:t> ההוראה?</a:t>
            </a:r>
          </a:p>
          <a:p>
            <a:br>
              <a:rPr lang="he-IL" dirty="0"/>
            </a:br>
            <a:endParaRPr lang="en-US" dirty="0"/>
          </a:p>
        </p:txBody>
      </p:sp>
      <p:sp>
        <p:nvSpPr>
          <p:cNvPr id="18" name="מלבן 17">
            <a:extLst>
              <a:ext uri="{FF2B5EF4-FFF2-40B4-BE49-F238E27FC236}">
                <a16:creationId xmlns:a16="http://schemas.microsoft.com/office/drawing/2014/main" id="{91C01CFE-75C5-02D1-8819-0F9822B6468E}"/>
              </a:ext>
            </a:extLst>
          </p:cNvPr>
          <p:cNvSpPr/>
          <p:nvPr/>
        </p:nvSpPr>
        <p:spPr>
          <a:xfrm>
            <a:off x="1039321" y="1322476"/>
            <a:ext cx="106530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b="1" i="0" dirty="0">
                <a:solidFill>
                  <a:srgbClr val="333333"/>
                </a:solidFill>
                <a:effectLst/>
                <a:latin typeface="Heebo"/>
              </a:rPr>
              <a:t>המחקר מתמקד בארבע שאלות מרכזיות הבוחנות את יחס מורי המורים לשימוש בבינה מלאכותית:</a:t>
            </a:r>
            <a:endParaRPr lang="en-US" sz="2000" b="1" dirty="0"/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574ABC4C-D361-E29C-CF02-C27D458B669E}"/>
              </a:ext>
            </a:extLst>
          </p:cNvPr>
          <p:cNvSpPr/>
          <p:nvPr/>
        </p:nvSpPr>
        <p:spPr>
          <a:xfrm>
            <a:off x="0" y="6527061"/>
            <a:ext cx="1219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200" b="0" i="0" dirty="0">
                <a:solidFill>
                  <a:srgbClr val="666666"/>
                </a:solidFill>
                <a:effectLst/>
                <a:latin typeface="Heebo"/>
              </a:rPr>
              <a:t>מחקר פיילוט על התמודדות מורי מורים עם בינה מלאכותית | מכללת סמינר הקיבוצים ומכון טכנולוגי חולון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56789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6A8E70-667A-482B-FD72-4CE292F2B2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1D0EC74-5D7D-A82D-83A3-40091CA23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4176"/>
            <a:ext cx="12192000" cy="97436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marL="809625"/>
            <a:r>
              <a:rPr lang="he-IL" sz="4000" b="1" dirty="0">
                <a:solidFill>
                  <a:schemeClr val="bg1"/>
                </a:solidFill>
                <a:cs typeface="+mn-cs"/>
              </a:rPr>
              <a:t>מתודולוגיה  </a:t>
            </a:r>
            <a:endParaRPr lang="en-US" sz="4000" b="1" dirty="0">
              <a:solidFill>
                <a:schemeClr val="bg1"/>
              </a:solidFill>
              <a:cs typeface="+mn-cs"/>
            </a:endParaRPr>
          </a:p>
        </p:txBody>
      </p:sp>
      <p:grpSp>
        <p:nvGrpSpPr>
          <p:cNvPr id="13" name="קבוצה 12">
            <a:extLst>
              <a:ext uri="{FF2B5EF4-FFF2-40B4-BE49-F238E27FC236}">
                <a16:creationId xmlns:a16="http://schemas.microsoft.com/office/drawing/2014/main" id="{CFFE8E6A-DBE0-679C-B658-27638B03E959}"/>
              </a:ext>
            </a:extLst>
          </p:cNvPr>
          <p:cNvGrpSpPr/>
          <p:nvPr/>
        </p:nvGrpSpPr>
        <p:grpSpPr>
          <a:xfrm>
            <a:off x="6844256" y="2257632"/>
            <a:ext cx="4461820" cy="1823416"/>
            <a:chOff x="6724335" y="1972819"/>
            <a:chExt cx="4461820" cy="1823416"/>
          </a:xfrm>
        </p:grpSpPr>
        <p:sp>
          <p:nvSpPr>
            <p:cNvPr id="26" name="מלבן 25">
              <a:extLst>
                <a:ext uri="{FF2B5EF4-FFF2-40B4-BE49-F238E27FC236}">
                  <a16:creationId xmlns:a16="http://schemas.microsoft.com/office/drawing/2014/main" id="{61251F2D-FD8D-FF3F-AD08-5B0A3AA1CA42}"/>
                </a:ext>
              </a:extLst>
            </p:cNvPr>
            <p:cNvSpPr/>
            <p:nvPr/>
          </p:nvSpPr>
          <p:spPr>
            <a:xfrm>
              <a:off x="6724335" y="1972819"/>
              <a:ext cx="4449581" cy="1823416"/>
            </a:xfrm>
            <a:prstGeom prst="rect">
              <a:avLst/>
            </a:prstGeom>
            <a:solidFill>
              <a:srgbClr val="EBF0F9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מחבר ישר 26">
              <a:extLst>
                <a:ext uri="{FF2B5EF4-FFF2-40B4-BE49-F238E27FC236}">
                  <a16:creationId xmlns:a16="http://schemas.microsoft.com/office/drawing/2014/main" id="{64FC3A88-AD71-0D58-4982-C49DF399AC42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155" y="1972819"/>
              <a:ext cx="0" cy="182341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קבוצה 27">
            <a:extLst>
              <a:ext uri="{FF2B5EF4-FFF2-40B4-BE49-F238E27FC236}">
                <a16:creationId xmlns:a16="http://schemas.microsoft.com/office/drawing/2014/main" id="{A20AA599-3D57-EF3B-20CD-2FFFEAA8A882}"/>
              </a:ext>
            </a:extLst>
          </p:cNvPr>
          <p:cNvGrpSpPr/>
          <p:nvPr/>
        </p:nvGrpSpPr>
        <p:grpSpPr>
          <a:xfrm>
            <a:off x="6844256" y="4372494"/>
            <a:ext cx="4461820" cy="1823416"/>
            <a:chOff x="6724335" y="1972819"/>
            <a:chExt cx="4461820" cy="1823416"/>
          </a:xfrm>
        </p:grpSpPr>
        <p:sp>
          <p:nvSpPr>
            <p:cNvPr id="29" name="מלבן 28">
              <a:extLst>
                <a:ext uri="{FF2B5EF4-FFF2-40B4-BE49-F238E27FC236}">
                  <a16:creationId xmlns:a16="http://schemas.microsoft.com/office/drawing/2014/main" id="{9F1F10C8-7BE1-4D10-A355-E7B75A5BFCB8}"/>
                </a:ext>
              </a:extLst>
            </p:cNvPr>
            <p:cNvSpPr/>
            <p:nvPr/>
          </p:nvSpPr>
          <p:spPr>
            <a:xfrm>
              <a:off x="6724335" y="1972819"/>
              <a:ext cx="4449581" cy="1823416"/>
            </a:xfrm>
            <a:prstGeom prst="rect">
              <a:avLst/>
            </a:prstGeom>
            <a:solidFill>
              <a:srgbClr val="EBF0F9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מחבר ישר 29">
              <a:extLst>
                <a:ext uri="{FF2B5EF4-FFF2-40B4-BE49-F238E27FC236}">
                  <a16:creationId xmlns:a16="http://schemas.microsoft.com/office/drawing/2014/main" id="{EF827782-5042-81FB-00BA-C7E155D3B204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155" y="1972819"/>
              <a:ext cx="0" cy="182341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קבוצה 30">
            <a:extLst>
              <a:ext uri="{FF2B5EF4-FFF2-40B4-BE49-F238E27FC236}">
                <a16:creationId xmlns:a16="http://schemas.microsoft.com/office/drawing/2014/main" id="{8FC46FC0-030A-E53C-1CC3-5B6B3D20E617}"/>
              </a:ext>
            </a:extLst>
          </p:cNvPr>
          <p:cNvGrpSpPr/>
          <p:nvPr/>
        </p:nvGrpSpPr>
        <p:grpSpPr>
          <a:xfrm>
            <a:off x="1952719" y="4466183"/>
            <a:ext cx="4461820" cy="1823416"/>
            <a:chOff x="6724335" y="1972819"/>
            <a:chExt cx="4461820" cy="1823416"/>
          </a:xfrm>
        </p:grpSpPr>
        <p:sp>
          <p:nvSpPr>
            <p:cNvPr id="32" name="מלבן 31">
              <a:extLst>
                <a:ext uri="{FF2B5EF4-FFF2-40B4-BE49-F238E27FC236}">
                  <a16:creationId xmlns:a16="http://schemas.microsoft.com/office/drawing/2014/main" id="{2056C25D-E8D1-6915-C312-6D629BF31FB6}"/>
                </a:ext>
              </a:extLst>
            </p:cNvPr>
            <p:cNvSpPr/>
            <p:nvPr/>
          </p:nvSpPr>
          <p:spPr>
            <a:xfrm>
              <a:off x="6724335" y="1972819"/>
              <a:ext cx="4449581" cy="1823416"/>
            </a:xfrm>
            <a:prstGeom prst="rect">
              <a:avLst/>
            </a:prstGeom>
            <a:solidFill>
              <a:srgbClr val="EBF0F9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מחבר ישר 32">
              <a:extLst>
                <a:ext uri="{FF2B5EF4-FFF2-40B4-BE49-F238E27FC236}">
                  <a16:creationId xmlns:a16="http://schemas.microsoft.com/office/drawing/2014/main" id="{03D8CE94-C314-BD1A-6600-F9E3C3984300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155" y="1972819"/>
              <a:ext cx="0" cy="182341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קבוצה 33">
            <a:extLst>
              <a:ext uri="{FF2B5EF4-FFF2-40B4-BE49-F238E27FC236}">
                <a16:creationId xmlns:a16="http://schemas.microsoft.com/office/drawing/2014/main" id="{0DA57BB3-06FC-BCB3-EEE8-A98716825C68}"/>
              </a:ext>
            </a:extLst>
          </p:cNvPr>
          <p:cNvGrpSpPr/>
          <p:nvPr/>
        </p:nvGrpSpPr>
        <p:grpSpPr>
          <a:xfrm>
            <a:off x="1964958" y="2269560"/>
            <a:ext cx="4461820" cy="1823416"/>
            <a:chOff x="6724335" y="1972819"/>
            <a:chExt cx="4461820" cy="1823416"/>
          </a:xfrm>
        </p:grpSpPr>
        <p:sp>
          <p:nvSpPr>
            <p:cNvPr id="35" name="מלבן 34">
              <a:extLst>
                <a:ext uri="{FF2B5EF4-FFF2-40B4-BE49-F238E27FC236}">
                  <a16:creationId xmlns:a16="http://schemas.microsoft.com/office/drawing/2014/main" id="{38BACE13-D643-7631-7AEF-F83A75E69875}"/>
                </a:ext>
              </a:extLst>
            </p:cNvPr>
            <p:cNvSpPr/>
            <p:nvPr/>
          </p:nvSpPr>
          <p:spPr>
            <a:xfrm>
              <a:off x="6724335" y="1972819"/>
              <a:ext cx="4449581" cy="1823416"/>
            </a:xfrm>
            <a:prstGeom prst="rect">
              <a:avLst/>
            </a:prstGeom>
            <a:solidFill>
              <a:srgbClr val="EBF0F9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מחבר ישר 35">
              <a:extLst>
                <a:ext uri="{FF2B5EF4-FFF2-40B4-BE49-F238E27FC236}">
                  <a16:creationId xmlns:a16="http://schemas.microsoft.com/office/drawing/2014/main" id="{BA79F91C-E704-F5EA-F469-CDA6A8E5027D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155" y="1972819"/>
              <a:ext cx="0" cy="182341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מלבן 36">
            <a:extLst>
              <a:ext uri="{FF2B5EF4-FFF2-40B4-BE49-F238E27FC236}">
                <a16:creationId xmlns:a16="http://schemas.microsoft.com/office/drawing/2014/main" id="{03B85BD4-5813-B068-226C-0D0F105420BA}"/>
              </a:ext>
            </a:extLst>
          </p:cNvPr>
          <p:cNvSpPr/>
          <p:nvPr/>
        </p:nvSpPr>
        <p:spPr>
          <a:xfrm>
            <a:off x="7273349" y="2257632"/>
            <a:ext cx="359139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he-IL" b="1" i="0" dirty="0">
                <a:solidFill>
                  <a:srgbClr val="0055A4"/>
                </a:solidFill>
                <a:effectLst/>
                <a:latin typeface="Heebo"/>
              </a:rPr>
            </a:br>
            <a:r>
              <a:rPr lang="he-IL" b="1" i="0" dirty="0">
                <a:solidFill>
                  <a:srgbClr val="0055A4"/>
                </a:solidFill>
                <a:effectLst/>
                <a:latin typeface="Heebo"/>
              </a:rPr>
              <a:t>פרדיגמת המחקר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  <a:latin typeface="Heebo"/>
              </a:rPr>
              <a:t>שאלון כמותי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  <a:latin typeface="Heebo"/>
              </a:rPr>
              <a:t>מחקר פיילוט כחלק ממחקר רחב היקף</a:t>
            </a:r>
          </a:p>
        </p:txBody>
      </p:sp>
      <p:sp>
        <p:nvSpPr>
          <p:cNvPr id="38" name="מלבן 37">
            <a:extLst>
              <a:ext uri="{FF2B5EF4-FFF2-40B4-BE49-F238E27FC236}">
                <a16:creationId xmlns:a16="http://schemas.microsoft.com/office/drawing/2014/main" id="{D1C7B6AF-D3E4-69F1-7B48-A39C8D73466C}"/>
              </a:ext>
            </a:extLst>
          </p:cNvPr>
          <p:cNvSpPr/>
          <p:nvPr/>
        </p:nvSpPr>
        <p:spPr>
          <a:xfrm>
            <a:off x="2317348" y="2496725"/>
            <a:ext cx="389457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i="0" dirty="0">
                <a:solidFill>
                  <a:srgbClr val="0055A4"/>
                </a:solidFill>
                <a:effectLst/>
                <a:latin typeface="Heebo"/>
              </a:rPr>
              <a:t>אוכלוסיית המחקר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  <a:latin typeface="Heebo"/>
              </a:rPr>
              <a:t>32   מרצים ממכללת סמינר הקיבוצים, </a:t>
            </a:r>
            <a:r>
              <a:rPr lang="he-IL" dirty="0">
                <a:solidFill>
                  <a:srgbClr val="000000"/>
                </a:solidFill>
                <a:latin typeface="Heebo"/>
              </a:rPr>
              <a:t>המחקר הרחב יכלול 159 מרצים</a:t>
            </a:r>
            <a:endParaRPr lang="he-IL" b="0" i="0" dirty="0">
              <a:solidFill>
                <a:srgbClr val="000000"/>
              </a:solidFill>
              <a:effectLst/>
              <a:latin typeface="Heeb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  <a:latin typeface="Heebo"/>
              </a:rPr>
              <a:t> מגוון תחומי דעת</a:t>
            </a:r>
            <a:br>
              <a:rPr lang="en-US" b="0" i="0" dirty="0">
                <a:solidFill>
                  <a:srgbClr val="000000"/>
                </a:solidFill>
                <a:effectLst/>
                <a:latin typeface="Heebo"/>
              </a:rPr>
            </a:br>
            <a:endParaRPr lang="he-IL" b="0" i="0" dirty="0">
              <a:solidFill>
                <a:srgbClr val="000000"/>
              </a:solidFill>
              <a:effectLst/>
              <a:latin typeface="Heebo"/>
            </a:endParaRPr>
          </a:p>
        </p:txBody>
      </p:sp>
      <p:sp>
        <p:nvSpPr>
          <p:cNvPr id="39" name="מלבן 38">
            <a:extLst>
              <a:ext uri="{FF2B5EF4-FFF2-40B4-BE49-F238E27FC236}">
                <a16:creationId xmlns:a16="http://schemas.microsoft.com/office/drawing/2014/main" id="{66D53DBA-1015-E545-B524-F49E1D15A428}"/>
              </a:ext>
            </a:extLst>
          </p:cNvPr>
          <p:cNvSpPr/>
          <p:nvPr/>
        </p:nvSpPr>
        <p:spPr>
          <a:xfrm>
            <a:off x="4936761" y="470502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b="1" i="0" dirty="0">
                <a:solidFill>
                  <a:srgbClr val="0055A4"/>
                </a:solidFill>
                <a:effectLst/>
                <a:latin typeface="Heebo"/>
              </a:rPr>
              <a:t>כלי המחקר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  <a:latin typeface="Heebo"/>
              </a:rPr>
              <a:t>שאלון כמותי הכולל 5 חלקים: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  <a:latin typeface="Heebo"/>
              </a:rPr>
              <a:t>מידע דמוגרפי, שימוש, עמדות, תגובות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  <a:latin typeface="Heebo"/>
              </a:rPr>
              <a:t>היגדים בסולם </a:t>
            </a:r>
            <a:r>
              <a:rPr lang="he-IL" b="0" i="0" dirty="0" err="1">
                <a:solidFill>
                  <a:srgbClr val="000000"/>
                </a:solidFill>
                <a:effectLst/>
                <a:latin typeface="Heebo"/>
              </a:rPr>
              <a:t>ליקרט</a:t>
            </a:r>
            <a:r>
              <a:rPr lang="he-IL" b="0" i="0" dirty="0">
                <a:solidFill>
                  <a:srgbClr val="000000"/>
                </a:solidFill>
                <a:effectLst/>
                <a:latin typeface="Heebo"/>
              </a:rPr>
              <a:t> (1-5)</a:t>
            </a:r>
          </a:p>
        </p:txBody>
      </p:sp>
      <p:sp>
        <p:nvSpPr>
          <p:cNvPr id="40" name="מלבן 39">
            <a:extLst>
              <a:ext uri="{FF2B5EF4-FFF2-40B4-BE49-F238E27FC236}">
                <a16:creationId xmlns:a16="http://schemas.microsoft.com/office/drawing/2014/main" id="{277A184A-18C5-19E0-EC51-FF2A525BDEFD}"/>
              </a:ext>
            </a:extLst>
          </p:cNvPr>
          <p:cNvSpPr/>
          <p:nvPr/>
        </p:nvSpPr>
        <p:spPr>
          <a:xfrm>
            <a:off x="2194123" y="4705020"/>
            <a:ext cx="399124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i="0" dirty="0">
                <a:solidFill>
                  <a:srgbClr val="0055A4"/>
                </a:solidFill>
                <a:effectLst/>
                <a:latin typeface="Heebo"/>
              </a:rPr>
              <a:t>שיטות ניתוח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  <a:latin typeface="Heebo"/>
              </a:rPr>
              <a:t>סטטיסטיקה תיאורית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  <a:latin typeface="Heebo"/>
              </a:rPr>
              <a:t>ניתוח אשכולות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>
                <a:solidFill>
                  <a:srgbClr val="000000"/>
                </a:solidFill>
                <a:latin typeface="Heebo"/>
              </a:rPr>
              <a:t>מבחני שונות </a:t>
            </a:r>
            <a:endParaRPr lang="en-US" b="0" i="0" dirty="0">
              <a:solidFill>
                <a:srgbClr val="000000"/>
              </a:solidFill>
              <a:effectLst/>
              <a:latin typeface="Heebo"/>
            </a:endParaRPr>
          </a:p>
          <a:p>
            <a:br>
              <a:rPr lang="en-US" b="0" i="0" dirty="0">
                <a:solidFill>
                  <a:srgbClr val="000000"/>
                </a:solidFill>
                <a:effectLst/>
                <a:latin typeface="Heebo"/>
              </a:rPr>
            </a:br>
            <a:endParaRPr lang="en-US" dirty="0"/>
          </a:p>
        </p:txBody>
      </p:sp>
      <p:sp>
        <p:nvSpPr>
          <p:cNvPr id="41" name="מלבן 40">
            <a:extLst>
              <a:ext uri="{FF2B5EF4-FFF2-40B4-BE49-F238E27FC236}">
                <a16:creationId xmlns:a16="http://schemas.microsoft.com/office/drawing/2014/main" id="{9C74A7C1-BC76-9F44-08F1-58268D69F43B}"/>
              </a:ext>
            </a:extLst>
          </p:cNvPr>
          <p:cNvSpPr/>
          <p:nvPr/>
        </p:nvSpPr>
        <p:spPr>
          <a:xfrm>
            <a:off x="0" y="6527061"/>
            <a:ext cx="1219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200" b="0" i="0" dirty="0">
                <a:solidFill>
                  <a:srgbClr val="666666"/>
                </a:solidFill>
                <a:effectLst/>
                <a:latin typeface="Heebo"/>
              </a:rPr>
              <a:t>מחקר פיילוט על התמודדות מורי מורים עם בינה מלאכותית | מכללת סמינר הקיבוצים ומכון טכנולוגי חולון 2025</a:t>
            </a:r>
            <a:endParaRPr lang="en-US" sz="1200" dirty="0"/>
          </a:p>
        </p:txBody>
      </p:sp>
      <p:sp>
        <p:nvSpPr>
          <p:cNvPr id="42" name="מלבן 41">
            <a:extLst>
              <a:ext uri="{FF2B5EF4-FFF2-40B4-BE49-F238E27FC236}">
                <a16:creationId xmlns:a16="http://schemas.microsoft.com/office/drawing/2014/main" id="{6CF2F2FB-0921-BE03-A044-64D88D298BF4}"/>
              </a:ext>
            </a:extLst>
          </p:cNvPr>
          <p:cNvSpPr/>
          <p:nvPr/>
        </p:nvSpPr>
        <p:spPr>
          <a:xfrm>
            <a:off x="1952719" y="1288152"/>
            <a:ext cx="94847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0" i="0" dirty="0">
                <a:solidFill>
                  <a:srgbClr val="333333"/>
                </a:solidFill>
                <a:effectLst/>
                <a:latin typeface="Heebo"/>
              </a:rPr>
              <a:t>המחקר נערך בגישה כמותית שכללה שאלון כמותי לבחינת עמדות ותגובות מורי מורים לשימוש בבינה מלאכותית בהכשרת מורים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374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35B4524-F446-4352-A6BD-59A9A2832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4176"/>
            <a:ext cx="12192000" cy="97436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marL="809625"/>
            <a:r>
              <a:rPr lang="he-IL" sz="4000" b="1" dirty="0">
                <a:solidFill>
                  <a:schemeClr val="bg1"/>
                </a:solidFill>
                <a:cs typeface="+mn-cs"/>
              </a:rPr>
              <a:t>מאפייני המדגם   </a:t>
            </a:r>
            <a:endParaRPr lang="en-US" sz="40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18" name="מלבן 17">
            <a:extLst>
              <a:ext uri="{FF2B5EF4-FFF2-40B4-BE49-F238E27FC236}">
                <a16:creationId xmlns:a16="http://schemas.microsoft.com/office/drawing/2014/main" id="{49BF5F16-C4C3-42E0-808E-66E6BAB3FCC3}"/>
              </a:ext>
            </a:extLst>
          </p:cNvPr>
          <p:cNvSpPr/>
          <p:nvPr/>
        </p:nvSpPr>
        <p:spPr>
          <a:xfrm>
            <a:off x="755999" y="1612410"/>
            <a:ext cx="106530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/>
              <a:t>מחקר הפיילוט התבסס על נתונים שנאספו ממדגם של מורי מורים במכללת סמינר הקיבוצים</a:t>
            </a:r>
            <a:endParaRPr lang="en-US" b="1" dirty="0"/>
          </a:p>
        </p:txBody>
      </p:sp>
      <p:grpSp>
        <p:nvGrpSpPr>
          <p:cNvPr id="13" name="קבוצה 12">
            <a:extLst>
              <a:ext uri="{FF2B5EF4-FFF2-40B4-BE49-F238E27FC236}">
                <a16:creationId xmlns:a16="http://schemas.microsoft.com/office/drawing/2014/main" id="{12E06D54-A1E6-4560-988D-9B184561ACCF}"/>
              </a:ext>
            </a:extLst>
          </p:cNvPr>
          <p:cNvGrpSpPr/>
          <p:nvPr/>
        </p:nvGrpSpPr>
        <p:grpSpPr>
          <a:xfrm>
            <a:off x="6502243" y="2557253"/>
            <a:ext cx="4920260" cy="3075794"/>
            <a:chOff x="6724335" y="1972819"/>
            <a:chExt cx="4461820" cy="1823416"/>
          </a:xfrm>
        </p:grpSpPr>
        <p:sp>
          <p:nvSpPr>
            <p:cNvPr id="26" name="מלבן 25">
              <a:extLst>
                <a:ext uri="{FF2B5EF4-FFF2-40B4-BE49-F238E27FC236}">
                  <a16:creationId xmlns:a16="http://schemas.microsoft.com/office/drawing/2014/main" id="{93BCED94-7F39-4046-B9C1-96E9479FFDED}"/>
                </a:ext>
              </a:extLst>
            </p:cNvPr>
            <p:cNvSpPr/>
            <p:nvPr/>
          </p:nvSpPr>
          <p:spPr>
            <a:xfrm>
              <a:off x="6724335" y="1972819"/>
              <a:ext cx="4449581" cy="1823416"/>
            </a:xfrm>
            <a:prstGeom prst="rect">
              <a:avLst/>
            </a:prstGeom>
            <a:solidFill>
              <a:srgbClr val="EBF0F9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מחבר ישר 26">
              <a:extLst>
                <a:ext uri="{FF2B5EF4-FFF2-40B4-BE49-F238E27FC236}">
                  <a16:creationId xmlns:a16="http://schemas.microsoft.com/office/drawing/2014/main" id="{84355720-BD9F-406C-8034-CDCCC918E712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155" y="1972819"/>
              <a:ext cx="0" cy="182341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קבוצה 33">
            <a:extLst>
              <a:ext uri="{FF2B5EF4-FFF2-40B4-BE49-F238E27FC236}">
                <a16:creationId xmlns:a16="http://schemas.microsoft.com/office/drawing/2014/main" id="{36FEDB61-3DD4-4D24-825D-29DDA95A4355}"/>
              </a:ext>
            </a:extLst>
          </p:cNvPr>
          <p:cNvGrpSpPr/>
          <p:nvPr/>
        </p:nvGrpSpPr>
        <p:grpSpPr>
          <a:xfrm>
            <a:off x="885800" y="2557252"/>
            <a:ext cx="5345424" cy="3075794"/>
            <a:chOff x="6724335" y="1972819"/>
            <a:chExt cx="4461820" cy="1823416"/>
          </a:xfrm>
        </p:grpSpPr>
        <p:sp>
          <p:nvSpPr>
            <p:cNvPr id="35" name="מלבן 34">
              <a:extLst>
                <a:ext uri="{FF2B5EF4-FFF2-40B4-BE49-F238E27FC236}">
                  <a16:creationId xmlns:a16="http://schemas.microsoft.com/office/drawing/2014/main" id="{46B08F46-744F-441F-8584-4E46400ACCD0}"/>
                </a:ext>
              </a:extLst>
            </p:cNvPr>
            <p:cNvSpPr/>
            <p:nvPr/>
          </p:nvSpPr>
          <p:spPr>
            <a:xfrm>
              <a:off x="6724335" y="1972819"/>
              <a:ext cx="4449581" cy="1823416"/>
            </a:xfrm>
            <a:prstGeom prst="rect">
              <a:avLst/>
            </a:prstGeom>
            <a:solidFill>
              <a:srgbClr val="EBF0F9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מחבר ישר 35">
              <a:extLst>
                <a:ext uri="{FF2B5EF4-FFF2-40B4-BE49-F238E27FC236}">
                  <a16:creationId xmlns:a16="http://schemas.microsoft.com/office/drawing/2014/main" id="{4AFFC9CA-A25F-4ECA-9995-E669A275EC0C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155" y="1972819"/>
              <a:ext cx="0" cy="182341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מלבן 36">
            <a:extLst>
              <a:ext uri="{FF2B5EF4-FFF2-40B4-BE49-F238E27FC236}">
                <a16:creationId xmlns:a16="http://schemas.microsoft.com/office/drawing/2014/main" id="{26012335-EAC3-47B2-8D0D-32E4213EAA9F}"/>
              </a:ext>
            </a:extLst>
          </p:cNvPr>
          <p:cNvSpPr/>
          <p:nvPr/>
        </p:nvSpPr>
        <p:spPr>
          <a:xfrm>
            <a:off x="7390584" y="2553585"/>
            <a:ext cx="3591394" cy="2534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b="1" dirty="0">
                <a:solidFill>
                  <a:srgbClr val="0055A4"/>
                </a:solidFill>
                <a:latin typeface="Heebo"/>
              </a:rPr>
              <a:t>פרטים</a:t>
            </a:r>
            <a:r>
              <a:rPr lang="he-IL" b="1" dirty="0"/>
              <a:t> </a:t>
            </a:r>
            <a:r>
              <a:rPr lang="he-IL" b="1" dirty="0">
                <a:solidFill>
                  <a:srgbClr val="0055A4"/>
                </a:solidFill>
                <a:latin typeface="Heebo"/>
              </a:rPr>
              <a:t>דמוגרפיים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/>
              <a:t>32 מרצים (4 גברים, 28 נשים)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/>
              <a:t>גיל ממוצע: 52 שנים (ס.ת. 9.77)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solidFill>
                  <a:schemeClr val="dk1"/>
                </a:solidFill>
              </a:rPr>
              <a:t>4 גברים (12.5%), 28 נשים (87.5%)</a:t>
            </a:r>
            <a:endParaRPr lang="en-US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/>
              <a:t>מגוון תחומי דעת במכללה לחינוך</a:t>
            </a: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F4F610BB-6247-4CBB-ACC6-FBA2F81A75AC}"/>
              </a:ext>
            </a:extLst>
          </p:cNvPr>
          <p:cNvSpPr/>
          <p:nvPr/>
        </p:nvSpPr>
        <p:spPr>
          <a:xfrm>
            <a:off x="1929044" y="2562378"/>
            <a:ext cx="4031162" cy="2125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b="1" i="0" dirty="0">
                <a:solidFill>
                  <a:srgbClr val="0055A4"/>
                </a:solidFill>
                <a:effectLst/>
                <a:latin typeface="Heebo"/>
              </a:rPr>
              <a:t>מאפייני שימוש ב-</a:t>
            </a:r>
            <a:r>
              <a:rPr lang="en-US" b="1" i="0" dirty="0">
                <a:solidFill>
                  <a:srgbClr val="0055A4"/>
                </a:solidFill>
                <a:effectLst/>
                <a:latin typeface="Heebo"/>
              </a:rPr>
              <a:t>AI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  <a:latin typeface="Heebo"/>
              </a:rPr>
              <a:t>רמת שליטה בינונית (ממוצע 2.99 מתוך 5)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  <a:latin typeface="Heebo"/>
              </a:rPr>
              <a:t>שימושים נפוצים: תכנון שיעורים, פיתוח תוכן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b="0" i="0" dirty="0">
                <a:solidFill>
                  <a:srgbClr val="000000"/>
                </a:solidFill>
                <a:effectLst/>
                <a:latin typeface="Heebo"/>
              </a:rPr>
              <a:t>תחושת ביטחון בינונית בשילוב </a:t>
            </a:r>
            <a:r>
              <a:rPr lang="en-US" b="0" i="0" dirty="0">
                <a:solidFill>
                  <a:srgbClr val="000000"/>
                </a:solidFill>
                <a:effectLst/>
                <a:latin typeface="Heebo"/>
              </a:rPr>
              <a:t>AI </a:t>
            </a:r>
            <a:r>
              <a:rPr lang="he-IL" b="0" i="0" dirty="0">
                <a:solidFill>
                  <a:srgbClr val="000000"/>
                </a:solidFill>
                <a:effectLst/>
                <a:latin typeface="Heebo"/>
              </a:rPr>
              <a:t> בהוראה</a:t>
            </a:r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A035F8FD-2FDB-40EC-BAE3-5545BEA7CDB6}"/>
              </a:ext>
            </a:extLst>
          </p:cNvPr>
          <p:cNvSpPr/>
          <p:nvPr/>
        </p:nvSpPr>
        <p:spPr>
          <a:xfrm>
            <a:off x="0" y="6527061"/>
            <a:ext cx="1219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200" b="0" i="0" dirty="0">
                <a:solidFill>
                  <a:srgbClr val="666666"/>
                </a:solidFill>
                <a:effectLst/>
                <a:latin typeface="Heebo"/>
              </a:rPr>
              <a:t>מחקר פיילוט על התמודדות מורי מורים עם בינה מלאכותית | מכללת סמינר הקיבוצים ומכון טכנולוגי חולון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44603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35B4524-F446-4352-A6BD-59A9A2832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4176"/>
            <a:ext cx="12192000" cy="97436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marL="809625"/>
            <a:r>
              <a:rPr lang="he-IL" sz="4000" b="1" dirty="0">
                <a:solidFill>
                  <a:schemeClr val="bg1"/>
                </a:solidFill>
                <a:cs typeface="+mn-cs"/>
              </a:rPr>
              <a:t>תפיסת שליטה </a:t>
            </a:r>
            <a:endParaRPr lang="en-US" sz="40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18" name="מלבן 17">
            <a:extLst>
              <a:ext uri="{FF2B5EF4-FFF2-40B4-BE49-F238E27FC236}">
                <a16:creationId xmlns:a16="http://schemas.microsoft.com/office/drawing/2014/main" id="{49BF5F16-C4C3-42E0-808E-66E6BAB3FCC3}"/>
              </a:ext>
            </a:extLst>
          </p:cNvPr>
          <p:cNvSpPr/>
          <p:nvPr/>
        </p:nvSpPr>
        <p:spPr>
          <a:xfrm>
            <a:off x="769496" y="1068619"/>
            <a:ext cx="106530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/>
              <a:t>המרצים דיווחו על רמת שליטה בינונית בכלי בינה מלאכותית (</a:t>
            </a:r>
            <a:r>
              <a:rPr lang="el-GR" b="0" i="1" dirty="0">
                <a:effectLst/>
                <a:latin typeface="Heebo"/>
              </a:rPr>
              <a:t>α=.786</a:t>
            </a:r>
            <a:r>
              <a:rPr lang="he-IL" b="0" i="1" dirty="0">
                <a:solidFill>
                  <a:srgbClr val="666666"/>
                </a:solidFill>
                <a:effectLst/>
                <a:latin typeface="Heebo"/>
              </a:rPr>
              <a:t>)</a:t>
            </a:r>
            <a:endParaRPr lang="el-GR" b="0" i="1" dirty="0">
              <a:solidFill>
                <a:srgbClr val="666666"/>
              </a:solidFill>
              <a:effectLst/>
              <a:latin typeface="Heebo"/>
            </a:endParaRPr>
          </a:p>
          <a:p>
            <a:r>
              <a:rPr lang="he-IL" dirty="0"/>
              <a:t>)</a:t>
            </a:r>
            <a:endParaRPr lang="en-US" b="1" dirty="0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D0B69C51-F1BF-4A3B-A63E-E666CD575C47}"/>
              </a:ext>
            </a:extLst>
          </p:cNvPr>
          <p:cNvSpPr/>
          <p:nvPr/>
        </p:nvSpPr>
        <p:spPr>
          <a:xfrm>
            <a:off x="0" y="6527061"/>
            <a:ext cx="12192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100" b="0" i="0" dirty="0">
                <a:solidFill>
                  <a:srgbClr val="666666"/>
                </a:solidFill>
                <a:effectLst/>
                <a:latin typeface="Heebo"/>
              </a:rPr>
              <a:t>מחקר פיילוט על התמודדות מורי מורים עם בינה מלאכותית | מכללת סמינר הקיבוצים 2025</a:t>
            </a:r>
            <a:endParaRPr lang="en-US" sz="1100" dirty="0"/>
          </a:p>
        </p:txBody>
      </p:sp>
      <p:graphicFrame>
        <p:nvGraphicFramePr>
          <p:cNvPr id="6" name="טבלה 5">
            <a:extLst>
              <a:ext uri="{FF2B5EF4-FFF2-40B4-BE49-F238E27FC236}">
                <a16:creationId xmlns:a16="http://schemas.microsoft.com/office/drawing/2014/main" id="{16975ED4-ABFF-46EF-B1C8-D81C03AFED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710655"/>
              </p:ext>
            </p:extLst>
          </p:nvPr>
        </p:nvGraphicFramePr>
        <p:xfrm>
          <a:off x="949376" y="1480425"/>
          <a:ext cx="10653007" cy="431417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8149194">
                  <a:extLst>
                    <a:ext uri="{9D8B030D-6E8A-4147-A177-3AD203B41FA5}">
                      <a16:colId xmlns:a16="http://schemas.microsoft.com/office/drawing/2014/main" val="192542024"/>
                    </a:ext>
                  </a:extLst>
                </a:gridCol>
                <a:gridCol w="1122218">
                  <a:extLst>
                    <a:ext uri="{9D8B030D-6E8A-4147-A177-3AD203B41FA5}">
                      <a16:colId xmlns:a16="http://schemas.microsoft.com/office/drawing/2014/main" val="1157593657"/>
                    </a:ext>
                  </a:extLst>
                </a:gridCol>
                <a:gridCol w="1381595">
                  <a:extLst>
                    <a:ext uri="{9D8B030D-6E8A-4147-A177-3AD203B41FA5}">
                      <a16:colId xmlns:a16="http://schemas.microsoft.com/office/drawing/2014/main" val="4105891777"/>
                    </a:ext>
                  </a:extLst>
                </a:gridCol>
              </a:tblGrid>
              <a:tr h="520903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 </a:t>
                      </a:r>
                      <a:r>
                        <a:rPr lang="he-IL" sz="1400" b="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היגדים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2F55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ממוצע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2F55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סטיית תקן 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2F55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567877"/>
                  </a:ext>
                </a:extLst>
              </a:tr>
              <a:tr h="331752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אני שולט/ת היטב לפחות בכלי אחד של בינה מלאכותית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3.63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1.36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46167"/>
                  </a:ext>
                </a:extLst>
              </a:tr>
              <a:tr h="583303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אני מרגיש/ה בטוח/ה ביכולת שלי להשתמש בכלי בינה מלאכותית גנרטיבית לצרכים אישיים כמו פיתוח תוכן ותכנון שיעורים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3.56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1.29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244260"/>
                  </a:ext>
                </a:extLst>
              </a:tr>
              <a:tr h="364564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אני יודע/ת לפתור בעיות טכניות שעשויות להתעורר בשימוש עצמי בכלי בינה מלאכותית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3.13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1.2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744586"/>
                  </a:ext>
                </a:extLst>
              </a:tr>
              <a:tr h="328108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אני מרגיש/ה שאני יכול ללמד את סטודנטים להשתמש בבינה מלאכותית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3.09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1.2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861125"/>
                  </a:ext>
                </a:extLst>
              </a:tr>
              <a:tr h="517682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רמת השליטה שלי בבינה המלאכותית לצרכים מקצועיים  טובה כל עוד היא לשימוש אישי, מחוץ לכיתה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3.07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1.01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586221"/>
                  </a:ext>
                </a:extLst>
              </a:tr>
              <a:tr h="533479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אני מסוגל/ת להתמודד עם בעיות טכניות שעלולות להתעורר במהלך השימוש בכלי בינה מלאכותית בזמן שיעור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3.06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1.2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229569"/>
                  </a:ext>
                </a:extLst>
              </a:tr>
              <a:tr h="50796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אני חושב/ת  שאני זקוק/ה לידע נוסף כדי להשתמש בכלי הבינה המלאכותית עם תלמידים באופן אפקטיבי*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</a:t>
                      </a:r>
                      <a:r>
                        <a:rPr lang="he-IL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1.00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136332"/>
                  </a:ext>
                </a:extLst>
              </a:tr>
              <a:tr h="373194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אני חושב/ת שאני זקוקה לידע נוסף כדי להשתמש בכלי הבינה המלאכותית באופן אפקטיבי לצרכים מקצועיים*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2.01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0.77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725621"/>
                  </a:ext>
                </a:extLst>
              </a:tr>
              <a:tr h="253225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ממוצע כללי 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0.75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572448"/>
                  </a:ext>
                </a:extLst>
              </a:tr>
            </a:tbl>
          </a:graphicData>
        </a:graphic>
      </p:graphicFrame>
      <p:sp>
        <p:nvSpPr>
          <p:cNvPr id="7" name="מלבן 6">
            <a:extLst>
              <a:ext uri="{FF2B5EF4-FFF2-40B4-BE49-F238E27FC236}">
                <a16:creationId xmlns:a16="http://schemas.microsoft.com/office/drawing/2014/main" id="{8CE8D99A-6836-4DC3-927E-51AA64494C93}"/>
              </a:ext>
            </a:extLst>
          </p:cNvPr>
          <p:cNvSpPr/>
          <p:nvPr/>
        </p:nvSpPr>
        <p:spPr>
          <a:xfrm>
            <a:off x="949376" y="5837662"/>
            <a:ext cx="107135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1600" b="1" i="0" dirty="0">
                <a:solidFill>
                  <a:schemeClr val="accent1"/>
                </a:solidFill>
                <a:effectLst/>
                <a:latin typeface="Heebo"/>
              </a:rPr>
              <a:t>מסקנה:</a:t>
            </a:r>
            <a:r>
              <a:rPr lang="he-IL" sz="1600" b="0" i="0" dirty="0">
                <a:solidFill>
                  <a:schemeClr val="accent1"/>
                </a:solidFill>
                <a:effectLst/>
                <a:latin typeface="Heebo"/>
              </a:rPr>
              <a:t> תפיסת השליטה של המרצים בשימוש בבינה מלאכותית היא ברמה בינונית. ניכרת מגמה של ביטחון גבוה יותר בשימוש אישי, לעומת ביטחון נמוך יותר בשימוש בכיתה ובהדרכת סטודנטים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Heebo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8171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35B4524-F446-4352-A6BD-59A9A2832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4176"/>
            <a:ext cx="12192000" cy="97436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marL="809625"/>
            <a:r>
              <a:rPr lang="he-IL" b="1" dirty="0">
                <a:solidFill>
                  <a:schemeClr val="bg1"/>
                </a:solidFill>
                <a:cs typeface="+mn-cs"/>
              </a:rPr>
              <a:t>עמדות חיוביות </a:t>
            </a:r>
            <a:endParaRPr lang="en-US" sz="4000" b="1" dirty="0">
              <a:solidFill>
                <a:schemeClr val="bg1"/>
              </a:solidFill>
              <a:cs typeface="+mn-cs"/>
            </a:endParaRPr>
          </a:p>
        </p:txBody>
      </p:sp>
      <p:graphicFrame>
        <p:nvGraphicFramePr>
          <p:cNvPr id="6" name="טבלה 5">
            <a:extLst>
              <a:ext uri="{FF2B5EF4-FFF2-40B4-BE49-F238E27FC236}">
                <a16:creationId xmlns:a16="http://schemas.microsoft.com/office/drawing/2014/main" id="{16975ED4-ABFF-46EF-B1C8-D81C03AFED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166609"/>
              </p:ext>
            </p:extLst>
          </p:nvPr>
        </p:nvGraphicFramePr>
        <p:xfrm>
          <a:off x="1129258" y="1573956"/>
          <a:ext cx="10653007" cy="3572577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8149194">
                  <a:extLst>
                    <a:ext uri="{9D8B030D-6E8A-4147-A177-3AD203B41FA5}">
                      <a16:colId xmlns:a16="http://schemas.microsoft.com/office/drawing/2014/main" val="192542024"/>
                    </a:ext>
                  </a:extLst>
                </a:gridCol>
                <a:gridCol w="1122218">
                  <a:extLst>
                    <a:ext uri="{9D8B030D-6E8A-4147-A177-3AD203B41FA5}">
                      <a16:colId xmlns:a16="http://schemas.microsoft.com/office/drawing/2014/main" val="1157593657"/>
                    </a:ext>
                  </a:extLst>
                </a:gridCol>
                <a:gridCol w="1381595">
                  <a:extLst>
                    <a:ext uri="{9D8B030D-6E8A-4147-A177-3AD203B41FA5}">
                      <a16:colId xmlns:a16="http://schemas.microsoft.com/office/drawing/2014/main" val="4105891777"/>
                    </a:ext>
                  </a:extLst>
                </a:gridCol>
              </a:tblGrid>
              <a:tr h="66946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 </a:t>
                      </a:r>
                      <a:r>
                        <a:rPr lang="he-IL" sz="1400" b="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היגדים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2F55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ממוצע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2F55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סטיית תקן 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2F55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567877"/>
                  </a:ext>
                </a:extLst>
              </a:tr>
              <a:tr h="323878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בינה מלאכותית יוצרת יכולה לעזור לסטודנטים לשפר את המיומנויות הדיגיטליות שלהם, שהן חיוניות בעידן המודרני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4.06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0.9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46167"/>
                  </a:ext>
                </a:extLst>
              </a:tr>
              <a:tr h="323878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השימוש בבינה מלאכותית יוצרת מאפשר לסטודנטים לפתח מיומנויות חשובות בעולם העבודה העתידי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3.88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0.91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661833"/>
                  </a:ext>
                </a:extLst>
              </a:tr>
              <a:tr h="352359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בינה מלאכותית יוצרת היא כלי שיכול לעודד את הסטודנטים להיות פתוחים לטכנולוגיות חדשות ולשיטות למידה חדשניות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3.88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0.91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244260"/>
                  </a:ext>
                </a:extLst>
              </a:tr>
              <a:tr h="355911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ההתנסות בשימוש בבינה מלאכותית יוצרת בלימודים יכולה להכין אותם טוב לתפקידם כמורים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3.44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1.13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744586"/>
                  </a:ext>
                </a:extLst>
              </a:tr>
              <a:tr h="32032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שימוש בבינה מלאכותית יוצרת הוא כלי חשוב להבניית ידע של הסטודנטים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3.34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0.94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861125"/>
                  </a:ext>
                </a:extLst>
              </a:tr>
              <a:tr h="376191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בינה מלאכותית יוצרת יכולה לתרום להעמקת הידע וההבנה של הסטודנטים בנושאי הלימוד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3.31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1.09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586221"/>
                  </a:ext>
                </a:extLst>
              </a:tr>
              <a:tr h="353877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שימוש בבינה מלאכותית יוצרת יכול לשפר את יכולות החשיבה היצירתית של הסטודנטים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3.19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0.90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229569"/>
                  </a:ext>
                </a:extLst>
              </a:tr>
              <a:tr h="40399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ממוצע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3.58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725621"/>
                  </a:ext>
                </a:extLst>
              </a:tr>
            </a:tbl>
          </a:graphicData>
        </a:graphic>
      </p:graphicFrame>
      <p:sp>
        <p:nvSpPr>
          <p:cNvPr id="7" name="מלבן 6">
            <a:extLst>
              <a:ext uri="{FF2B5EF4-FFF2-40B4-BE49-F238E27FC236}">
                <a16:creationId xmlns:a16="http://schemas.microsoft.com/office/drawing/2014/main" id="{D808DCB6-46D3-4416-BB7D-D8AD7CFD1944}"/>
              </a:ext>
            </a:extLst>
          </p:cNvPr>
          <p:cNvSpPr/>
          <p:nvPr/>
        </p:nvSpPr>
        <p:spPr>
          <a:xfrm>
            <a:off x="0" y="6527061"/>
            <a:ext cx="1219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200" b="0" i="0" dirty="0">
                <a:solidFill>
                  <a:srgbClr val="666666"/>
                </a:solidFill>
                <a:effectLst/>
                <a:latin typeface="Heebo"/>
              </a:rPr>
              <a:t>מחקר פיילוט על התמודדות מורי מורים עם בינה מלאכותית | מכללת סמינר הקיבוצים ומכון טכנולוגי חולון 2025</a:t>
            </a:r>
            <a:endParaRPr lang="en-US" sz="1200" dirty="0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B6C7D31D-3E39-451B-8898-18955584CDE5}"/>
              </a:ext>
            </a:extLst>
          </p:cNvPr>
          <p:cNvSpPr/>
          <p:nvPr/>
        </p:nvSpPr>
        <p:spPr>
          <a:xfrm>
            <a:off x="1129258" y="5255355"/>
            <a:ext cx="105681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0" i="0" dirty="0">
                <a:solidFill>
                  <a:srgbClr val="0055A4"/>
                </a:solidFill>
                <a:effectLst/>
                <a:latin typeface="Heebo"/>
              </a:rPr>
              <a:t>העמדות החיוביות ביותר נוגעות לפיתוח מיומנויות דיגיטליות והכנה לעתיד, בעוד שהעמדות החיוביות המתונות יותר מתייחסות להשפעה על חשיבה יצירתית והבנה לעומק.</a:t>
            </a:r>
            <a:endParaRPr lang="en-US" dirty="0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178F3899-0449-49DE-A2E0-6CEB8972C808}"/>
              </a:ext>
            </a:extLst>
          </p:cNvPr>
          <p:cNvSpPr/>
          <p:nvPr/>
        </p:nvSpPr>
        <p:spPr>
          <a:xfrm>
            <a:off x="1129258" y="1038205"/>
            <a:ext cx="107234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0" i="0" dirty="0">
                <a:solidFill>
                  <a:srgbClr val="333333"/>
                </a:solidFill>
                <a:effectLst/>
                <a:latin typeface="Heebo"/>
              </a:rPr>
              <a:t>המרצים במחקר הביעו עמדות חיוביות כלפי שימוש סטודנטים בבינה מלאכותית במגוון תחומים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620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35B4524-F446-4352-A6BD-59A9A2832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4176"/>
            <a:ext cx="12192000" cy="97436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marL="809625"/>
            <a:r>
              <a:rPr lang="he-IL" b="1" dirty="0">
                <a:solidFill>
                  <a:schemeClr val="bg1"/>
                </a:solidFill>
                <a:cs typeface="+mn-cs"/>
              </a:rPr>
              <a:t>עמדות שליליות</a:t>
            </a:r>
            <a:endParaRPr lang="en-US" sz="4000" b="1" dirty="0">
              <a:solidFill>
                <a:schemeClr val="bg1"/>
              </a:solidFill>
              <a:cs typeface="+mn-cs"/>
            </a:endParaRPr>
          </a:p>
        </p:txBody>
      </p:sp>
      <p:graphicFrame>
        <p:nvGraphicFramePr>
          <p:cNvPr id="6" name="טבלה 5">
            <a:extLst>
              <a:ext uri="{FF2B5EF4-FFF2-40B4-BE49-F238E27FC236}">
                <a16:creationId xmlns:a16="http://schemas.microsoft.com/office/drawing/2014/main" id="{16975ED4-ABFF-46EF-B1C8-D81C03AFED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831967"/>
              </p:ext>
            </p:extLst>
          </p:nvPr>
        </p:nvGraphicFramePr>
        <p:xfrm>
          <a:off x="1129258" y="1427302"/>
          <a:ext cx="10653007" cy="448900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8149194">
                  <a:extLst>
                    <a:ext uri="{9D8B030D-6E8A-4147-A177-3AD203B41FA5}">
                      <a16:colId xmlns:a16="http://schemas.microsoft.com/office/drawing/2014/main" val="192542024"/>
                    </a:ext>
                  </a:extLst>
                </a:gridCol>
                <a:gridCol w="1122218">
                  <a:extLst>
                    <a:ext uri="{9D8B030D-6E8A-4147-A177-3AD203B41FA5}">
                      <a16:colId xmlns:a16="http://schemas.microsoft.com/office/drawing/2014/main" val="1157593657"/>
                    </a:ext>
                  </a:extLst>
                </a:gridCol>
                <a:gridCol w="1381595">
                  <a:extLst>
                    <a:ext uri="{9D8B030D-6E8A-4147-A177-3AD203B41FA5}">
                      <a16:colId xmlns:a16="http://schemas.microsoft.com/office/drawing/2014/main" val="4105891777"/>
                    </a:ext>
                  </a:extLst>
                </a:gridCol>
              </a:tblGrid>
              <a:tr h="66946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 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היגדים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2F55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ממוצע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2F559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סטיית תקן 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2F55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567877"/>
                  </a:ext>
                </a:extLst>
              </a:tr>
              <a:tr h="32387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השימוש בבינה מלאכותית יוצרת עשוי לפגוע ביכולות החשיבה העצמאית של הסטודנטים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3.50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1.07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46167"/>
                  </a:ext>
                </a:extLst>
              </a:tr>
              <a:tr h="323878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הסתמכות על בינה מלאכותית יוצרת עלולה להחליש את יכולות הכתיבה והניתוח העצמאי של הסטודנטים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3.88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0.98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661833"/>
                  </a:ext>
                </a:extLst>
              </a:tr>
              <a:tr h="569457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השימוש בבינה מלאכותית יוצרת עלול להפחית את המוטיבציה של הסטודנטים ללמוד בצורה מעמיקה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3.38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1.24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244260"/>
                  </a:ext>
                </a:extLst>
              </a:tr>
              <a:tr h="355911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השימוש בבינה מלאכותית יוצרת לצרכי למידה עלול לגרום לסטודנטים להתמקד בתוצאות ולא בתהליך הלמידה.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3.72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0.85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744586"/>
                  </a:ext>
                </a:extLst>
              </a:tr>
              <a:tr h="32032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השימוש בבינה מלאכותית יוצרת עלול להוביל להעתקה ולפגיעה באותנטיות בעבודות האקדמיות של הסטודנטים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4.00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861125"/>
                  </a:ext>
                </a:extLst>
              </a:tr>
              <a:tr h="505394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השימוש בבינה מלאכותית יוצרת מגביל את ההתפתחות של כישורי פתרון בעיות אצל הסטודנטים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3.19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1.06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586221"/>
                  </a:ext>
                </a:extLst>
              </a:tr>
              <a:tr h="520817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סטודנטים שישתמשו בבינה מלאכותית יוצרת יפתחו בו תלות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3.88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0.83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229569"/>
                  </a:ext>
                </a:extLst>
              </a:tr>
              <a:tr h="495903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השימוש בבינה מלאכותית יוצרת על ידי סטודנטים עשוי להוביל לירידה בהבנת החומר הנלמד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2.78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0.98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136332"/>
                  </a:ext>
                </a:extLst>
              </a:tr>
              <a:tr h="40399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ממוצע 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3.54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725621"/>
                  </a:ext>
                </a:extLst>
              </a:tr>
            </a:tbl>
          </a:graphicData>
        </a:graphic>
      </p:graphicFrame>
      <p:sp>
        <p:nvSpPr>
          <p:cNvPr id="3" name="מלבן 2">
            <a:extLst>
              <a:ext uri="{FF2B5EF4-FFF2-40B4-BE49-F238E27FC236}">
                <a16:creationId xmlns:a16="http://schemas.microsoft.com/office/drawing/2014/main" id="{A6F07B99-6C19-4B62-83B1-806D2C64BD6B}"/>
              </a:ext>
            </a:extLst>
          </p:cNvPr>
          <p:cNvSpPr/>
          <p:nvPr/>
        </p:nvSpPr>
        <p:spPr>
          <a:xfrm>
            <a:off x="1084289" y="5934706"/>
            <a:ext cx="106530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>
                <a:solidFill>
                  <a:schemeClr val="accent1"/>
                </a:solidFill>
              </a:rPr>
              <a:t>החשש העיקרי: פגיעה באותנטיות ופיתוח תלות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D808DCB6-46D3-4416-BB7D-D8AD7CFD1944}"/>
              </a:ext>
            </a:extLst>
          </p:cNvPr>
          <p:cNvSpPr/>
          <p:nvPr/>
        </p:nvSpPr>
        <p:spPr>
          <a:xfrm>
            <a:off x="0" y="6527061"/>
            <a:ext cx="1219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200" b="0" i="0" dirty="0">
                <a:solidFill>
                  <a:srgbClr val="666666"/>
                </a:solidFill>
                <a:effectLst/>
                <a:latin typeface="Heebo"/>
              </a:rPr>
              <a:t>מחקר פיילוט על התמודדות מורי מורים עם בינה מלאכותית | מכללת סמינר הקיבוצים ומכון טכנולוגי חולון 2025</a:t>
            </a:r>
            <a:endParaRPr lang="en-US" sz="1200" dirty="0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AFA6B9F7-BD28-4767-8F14-C3C3E25E20E0}"/>
              </a:ext>
            </a:extLst>
          </p:cNvPr>
          <p:cNvSpPr/>
          <p:nvPr/>
        </p:nvSpPr>
        <p:spPr>
          <a:xfrm>
            <a:off x="1129258" y="941690"/>
            <a:ext cx="107751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0" i="0" dirty="0">
                <a:solidFill>
                  <a:srgbClr val="333333"/>
                </a:solidFill>
                <a:effectLst/>
                <a:latin typeface="Heebo"/>
              </a:rPr>
              <a:t>המרצים הביעו מגוון חששות ועמדות שליליות כלפי שימוש סטודנטים בכלי בינה מלאכותית בלמידה: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418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קבוצה 15">
            <a:extLst>
              <a:ext uri="{FF2B5EF4-FFF2-40B4-BE49-F238E27FC236}">
                <a16:creationId xmlns:a16="http://schemas.microsoft.com/office/drawing/2014/main" id="{2E418351-AE65-491B-9E36-C4B603F4ACC3}"/>
              </a:ext>
            </a:extLst>
          </p:cNvPr>
          <p:cNvGrpSpPr/>
          <p:nvPr/>
        </p:nvGrpSpPr>
        <p:grpSpPr>
          <a:xfrm>
            <a:off x="718269" y="5400209"/>
            <a:ext cx="10584303" cy="843196"/>
            <a:chOff x="-144904" y="3429000"/>
            <a:chExt cx="10584303" cy="974360"/>
          </a:xfrm>
        </p:grpSpPr>
        <p:sp>
          <p:nvSpPr>
            <p:cNvPr id="17" name="מלבן 16">
              <a:extLst>
                <a:ext uri="{FF2B5EF4-FFF2-40B4-BE49-F238E27FC236}">
                  <a16:creationId xmlns:a16="http://schemas.microsoft.com/office/drawing/2014/main" id="{BED4A04D-81F4-48BF-933B-55E2845F2C27}"/>
                </a:ext>
              </a:extLst>
            </p:cNvPr>
            <p:cNvSpPr/>
            <p:nvPr/>
          </p:nvSpPr>
          <p:spPr>
            <a:xfrm>
              <a:off x="-144904" y="3429000"/>
              <a:ext cx="10584303" cy="974360"/>
            </a:xfrm>
            <a:prstGeom prst="rect">
              <a:avLst/>
            </a:prstGeom>
            <a:solidFill>
              <a:srgbClr val="EBF0F9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מחבר ישר 18">
              <a:extLst>
                <a:ext uri="{FF2B5EF4-FFF2-40B4-BE49-F238E27FC236}">
                  <a16:creationId xmlns:a16="http://schemas.microsoft.com/office/drawing/2014/main" id="{D88D96D5-703B-4CD7-B32B-BAC438326CBE}"/>
                </a:ext>
              </a:extLst>
            </p:cNvPr>
            <p:cNvCxnSpPr>
              <a:cxnSpLocks/>
            </p:cNvCxnSpPr>
            <p:nvPr/>
          </p:nvCxnSpPr>
          <p:spPr>
            <a:xfrm>
              <a:off x="10439395" y="3429000"/>
              <a:ext cx="0" cy="97436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קבוצה 12">
            <a:extLst>
              <a:ext uri="{FF2B5EF4-FFF2-40B4-BE49-F238E27FC236}">
                <a16:creationId xmlns:a16="http://schemas.microsoft.com/office/drawing/2014/main" id="{C77F915E-7517-42B6-85E4-EE20FDFEAD14}"/>
              </a:ext>
            </a:extLst>
          </p:cNvPr>
          <p:cNvGrpSpPr/>
          <p:nvPr/>
        </p:nvGrpSpPr>
        <p:grpSpPr>
          <a:xfrm>
            <a:off x="718273" y="4497052"/>
            <a:ext cx="10584303" cy="843196"/>
            <a:chOff x="-144904" y="3429000"/>
            <a:chExt cx="10584303" cy="974360"/>
          </a:xfrm>
        </p:grpSpPr>
        <p:sp>
          <p:nvSpPr>
            <p:cNvPr id="14" name="מלבן 13">
              <a:extLst>
                <a:ext uri="{FF2B5EF4-FFF2-40B4-BE49-F238E27FC236}">
                  <a16:creationId xmlns:a16="http://schemas.microsoft.com/office/drawing/2014/main" id="{0B7D7DDA-35C1-480E-B07C-7355C38215C3}"/>
                </a:ext>
              </a:extLst>
            </p:cNvPr>
            <p:cNvSpPr/>
            <p:nvPr/>
          </p:nvSpPr>
          <p:spPr>
            <a:xfrm>
              <a:off x="-144904" y="3429000"/>
              <a:ext cx="10584303" cy="974360"/>
            </a:xfrm>
            <a:prstGeom prst="rect">
              <a:avLst/>
            </a:prstGeom>
            <a:solidFill>
              <a:srgbClr val="EBF0F9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מחבר ישר 14">
              <a:extLst>
                <a:ext uri="{FF2B5EF4-FFF2-40B4-BE49-F238E27FC236}">
                  <a16:creationId xmlns:a16="http://schemas.microsoft.com/office/drawing/2014/main" id="{25B73BC8-E8B2-40F8-B5C0-0697F50F72EB}"/>
                </a:ext>
              </a:extLst>
            </p:cNvPr>
            <p:cNvCxnSpPr>
              <a:cxnSpLocks/>
            </p:cNvCxnSpPr>
            <p:nvPr/>
          </p:nvCxnSpPr>
          <p:spPr>
            <a:xfrm>
              <a:off x="10439395" y="3429000"/>
              <a:ext cx="0" cy="97436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קבוצה 10">
            <a:extLst>
              <a:ext uri="{FF2B5EF4-FFF2-40B4-BE49-F238E27FC236}">
                <a16:creationId xmlns:a16="http://schemas.microsoft.com/office/drawing/2014/main" id="{AEB9A67E-F30C-491A-95A3-9F7F9F3B531B}"/>
              </a:ext>
            </a:extLst>
          </p:cNvPr>
          <p:cNvGrpSpPr/>
          <p:nvPr/>
        </p:nvGrpSpPr>
        <p:grpSpPr>
          <a:xfrm>
            <a:off x="718277" y="3593895"/>
            <a:ext cx="10584303" cy="843196"/>
            <a:chOff x="-144904" y="3429000"/>
            <a:chExt cx="10584303" cy="974360"/>
          </a:xfrm>
        </p:grpSpPr>
        <p:sp>
          <p:nvSpPr>
            <p:cNvPr id="8" name="מלבן 7">
              <a:extLst>
                <a:ext uri="{FF2B5EF4-FFF2-40B4-BE49-F238E27FC236}">
                  <a16:creationId xmlns:a16="http://schemas.microsoft.com/office/drawing/2014/main" id="{C14921BE-5CC5-4918-A182-A9EF1808A9B0}"/>
                </a:ext>
              </a:extLst>
            </p:cNvPr>
            <p:cNvSpPr/>
            <p:nvPr/>
          </p:nvSpPr>
          <p:spPr>
            <a:xfrm>
              <a:off x="-144904" y="3429000"/>
              <a:ext cx="10584303" cy="974360"/>
            </a:xfrm>
            <a:prstGeom prst="rect">
              <a:avLst/>
            </a:prstGeom>
            <a:solidFill>
              <a:srgbClr val="EBF0F9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מחבר ישר 8">
              <a:extLst>
                <a:ext uri="{FF2B5EF4-FFF2-40B4-BE49-F238E27FC236}">
                  <a16:creationId xmlns:a16="http://schemas.microsoft.com/office/drawing/2014/main" id="{91FE3FAE-901A-4933-A5F1-2AEA40D557D1}"/>
                </a:ext>
              </a:extLst>
            </p:cNvPr>
            <p:cNvCxnSpPr>
              <a:cxnSpLocks/>
            </p:cNvCxnSpPr>
            <p:nvPr/>
          </p:nvCxnSpPr>
          <p:spPr>
            <a:xfrm>
              <a:off x="10439395" y="3429000"/>
              <a:ext cx="0" cy="97436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כותרת 1">
            <a:extLst>
              <a:ext uri="{FF2B5EF4-FFF2-40B4-BE49-F238E27FC236}">
                <a16:creationId xmlns:a16="http://schemas.microsoft.com/office/drawing/2014/main" id="{935B4524-F446-4352-A6BD-59A9A2832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4176"/>
            <a:ext cx="12192000" cy="97436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marL="809625"/>
            <a:r>
              <a:rPr lang="he-IL" b="1" dirty="0">
                <a:solidFill>
                  <a:schemeClr val="bg1"/>
                </a:solidFill>
                <a:cs typeface="+mn-cs"/>
              </a:rPr>
              <a:t>דפוסי תגובה </a:t>
            </a:r>
            <a:endParaRPr lang="en-US" sz="40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D0B69C51-F1BF-4A3B-A63E-E666CD575C47}"/>
              </a:ext>
            </a:extLst>
          </p:cNvPr>
          <p:cNvSpPr/>
          <p:nvPr/>
        </p:nvSpPr>
        <p:spPr>
          <a:xfrm>
            <a:off x="0" y="6527061"/>
            <a:ext cx="12192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1100" b="0" i="0" dirty="0">
                <a:solidFill>
                  <a:srgbClr val="666666"/>
                </a:solidFill>
                <a:effectLst/>
                <a:latin typeface="Heebo"/>
              </a:rPr>
              <a:t>מחקר פיילוט על התמודדות מורי מורים עם בינה מלאכותית | מכללת סמינר הקיבוצים 2025</a:t>
            </a:r>
            <a:endParaRPr lang="en-US" sz="1100" dirty="0"/>
          </a:p>
        </p:txBody>
      </p:sp>
      <p:graphicFrame>
        <p:nvGraphicFramePr>
          <p:cNvPr id="6" name="טבלה 5">
            <a:extLst>
              <a:ext uri="{FF2B5EF4-FFF2-40B4-BE49-F238E27FC236}">
                <a16:creationId xmlns:a16="http://schemas.microsoft.com/office/drawing/2014/main" id="{16975ED4-ABFF-46EF-B1C8-D81C03AFED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600631"/>
              </p:ext>
            </p:extLst>
          </p:nvPr>
        </p:nvGraphicFramePr>
        <p:xfrm>
          <a:off x="649574" y="1368680"/>
          <a:ext cx="10653006" cy="176593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7213651">
                  <a:extLst>
                    <a:ext uri="{9D8B030D-6E8A-4147-A177-3AD203B41FA5}">
                      <a16:colId xmlns:a16="http://schemas.microsoft.com/office/drawing/2014/main" val="192542024"/>
                    </a:ext>
                  </a:extLst>
                </a:gridCol>
                <a:gridCol w="993385">
                  <a:extLst>
                    <a:ext uri="{9D8B030D-6E8A-4147-A177-3AD203B41FA5}">
                      <a16:colId xmlns:a16="http://schemas.microsoft.com/office/drawing/2014/main" val="1157593657"/>
                    </a:ext>
                  </a:extLst>
                </a:gridCol>
                <a:gridCol w="1222985">
                  <a:extLst>
                    <a:ext uri="{9D8B030D-6E8A-4147-A177-3AD203B41FA5}">
                      <a16:colId xmlns:a16="http://schemas.microsoft.com/office/drawing/2014/main" val="4105891777"/>
                    </a:ext>
                  </a:extLst>
                </a:gridCol>
                <a:gridCol w="1222985">
                  <a:extLst>
                    <a:ext uri="{9D8B030D-6E8A-4147-A177-3AD203B41FA5}">
                      <a16:colId xmlns:a16="http://schemas.microsoft.com/office/drawing/2014/main" val="4088577377"/>
                    </a:ext>
                  </a:extLst>
                </a:gridCol>
              </a:tblGrid>
              <a:tr h="66946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 </a:t>
                      </a:r>
                      <a:r>
                        <a:rPr lang="he-IL" sz="1800" b="1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דפוסי תגובה  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α</a:t>
                      </a:r>
                      <a:endParaRPr lang="en-US" sz="18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ממוצע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solidFill>
                            <a:schemeClr val="bg1"/>
                          </a:solidFill>
                          <a:effectLst/>
                          <a:cs typeface="+mn-cs"/>
                        </a:rPr>
                        <a:t>סטיית תקן 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52567877"/>
                  </a:ext>
                </a:extLst>
              </a:tr>
              <a:tr h="420247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שינויים בחומרי/תכני הקורס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.757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810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3.09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810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.99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244260"/>
                  </a:ext>
                </a:extLst>
              </a:tr>
              <a:tr h="355911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שינויים בדרכי הערכה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.652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3810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2.99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3810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.79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744586"/>
                  </a:ext>
                </a:extLst>
              </a:tr>
              <a:tr h="32032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800" b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שינויים במטלות/הפעלות סטודנטים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.783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810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2.92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810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1.25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861125"/>
                  </a:ext>
                </a:extLst>
              </a:tr>
            </a:tbl>
          </a:graphicData>
        </a:graphic>
      </p:graphicFrame>
      <p:sp>
        <p:nvSpPr>
          <p:cNvPr id="4" name="מלבן 3">
            <a:extLst>
              <a:ext uri="{FF2B5EF4-FFF2-40B4-BE49-F238E27FC236}">
                <a16:creationId xmlns:a16="http://schemas.microsoft.com/office/drawing/2014/main" id="{A1B340CA-C115-494A-8955-CB215CD33676}"/>
              </a:ext>
            </a:extLst>
          </p:cNvPr>
          <p:cNvSpPr/>
          <p:nvPr/>
        </p:nvSpPr>
        <p:spPr>
          <a:xfrm>
            <a:off x="1474032" y="3190654"/>
            <a:ext cx="982854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i="0" dirty="0">
                <a:solidFill>
                  <a:srgbClr val="0055A4"/>
                </a:solidFill>
                <a:effectLst/>
                <a:latin typeface="Heebo"/>
              </a:rPr>
              <a:t>דפוסי התגובה הנפוצים</a:t>
            </a:r>
          </a:p>
          <a:p>
            <a:endParaRPr lang="he-IL" b="1" i="0" dirty="0">
              <a:solidFill>
                <a:srgbClr val="0055A4"/>
              </a:solidFill>
              <a:effectLst/>
              <a:latin typeface="Heebo"/>
            </a:endParaRPr>
          </a:p>
          <a:p>
            <a:r>
              <a:rPr lang="he-IL" b="1" i="0" dirty="0">
                <a:solidFill>
                  <a:srgbClr val="0055A4"/>
                </a:solidFill>
                <a:effectLst/>
                <a:latin typeface="Heebo"/>
              </a:rPr>
              <a:t>שינוי בחומרי הקורס </a:t>
            </a:r>
          </a:p>
          <a:p>
            <a:r>
              <a:rPr lang="he-IL" i="0" dirty="0">
                <a:effectLst/>
                <a:latin typeface="Heebo"/>
              </a:rPr>
              <a:t>התאמת התכנים והוספת תכנים מבוססי בינה מלאכותית </a:t>
            </a:r>
          </a:p>
          <a:p>
            <a:endParaRPr lang="he-IL" i="0" dirty="0">
              <a:effectLst/>
              <a:latin typeface="Heebo"/>
            </a:endParaRPr>
          </a:p>
          <a:p>
            <a:r>
              <a:rPr lang="he-IL" b="1" i="0" dirty="0">
                <a:solidFill>
                  <a:srgbClr val="0055A4"/>
                </a:solidFill>
                <a:effectLst/>
                <a:latin typeface="Heebo"/>
              </a:rPr>
              <a:t>שינויים בדרכי הערכה </a:t>
            </a:r>
          </a:p>
          <a:p>
            <a:r>
              <a:rPr lang="he-IL" dirty="0">
                <a:latin typeface="Heebo"/>
              </a:rPr>
              <a:t>חיפוש תחליפים לעבודות שניתנות לביצוע על ידי בינה מלאכותית </a:t>
            </a:r>
          </a:p>
          <a:p>
            <a:endParaRPr lang="he-IL" b="1" i="0" dirty="0">
              <a:solidFill>
                <a:srgbClr val="0055A4"/>
              </a:solidFill>
              <a:effectLst/>
              <a:latin typeface="Heebo"/>
            </a:endParaRPr>
          </a:p>
          <a:p>
            <a:r>
              <a:rPr lang="he-IL" b="1" i="0" dirty="0">
                <a:solidFill>
                  <a:srgbClr val="0055A4"/>
                </a:solidFill>
                <a:effectLst/>
                <a:latin typeface="Heebo"/>
              </a:rPr>
              <a:t>שינויים במטלות </a:t>
            </a:r>
          </a:p>
          <a:p>
            <a:r>
              <a:rPr lang="he-IL" b="0" i="0" dirty="0">
                <a:solidFill>
                  <a:srgbClr val="000000"/>
                </a:solidFill>
                <a:effectLst/>
                <a:latin typeface="Heebo"/>
              </a:rPr>
              <a:t>שילוב מטלות בסביבת בינה מלאכותית ומטלות שאינן ניתנות לביצוע באמצעות בינה מלאכותית</a:t>
            </a:r>
          </a:p>
        </p:txBody>
      </p:sp>
      <p:cxnSp>
        <p:nvCxnSpPr>
          <p:cNvPr id="20" name="מחבר ישר 19">
            <a:extLst>
              <a:ext uri="{FF2B5EF4-FFF2-40B4-BE49-F238E27FC236}">
                <a16:creationId xmlns:a16="http://schemas.microsoft.com/office/drawing/2014/main" id="{A24307A0-250E-4246-B17F-27AF2B3ED36C}"/>
              </a:ext>
            </a:extLst>
          </p:cNvPr>
          <p:cNvCxnSpPr/>
          <p:nvPr/>
        </p:nvCxnSpPr>
        <p:spPr>
          <a:xfrm>
            <a:off x="718269" y="3130693"/>
            <a:ext cx="10584299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167808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1749</TotalTime>
  <Words>1345</Words>
  <Application>Microsoft Office PowerPoint</Application>
  <PresentationFormat>מסך רחב</PresentationFormat>
  <Paragraphs>223</Paragraphs>
  <Slides>12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Heebo</vt:lpstr>
      <vt:lpstr>Times New Roman</vt:lpstr>
      <vt:lpstr>Wingdings</vt:lpstr>
      <vt:lpstr>ערכת נושא Office</vt:lpstr>
      <vt:lpstr>הכשרת מורי המחר: התמודדות מורי מורים עם שימוש סטודנטים בבינה מלאכותית </vt:lpstr>
      <vt:lpstr>מבוא</vt:lpstr>
      <vt:lpstr>שאלות מחקר </vt:lpstr>
      <vt:lpstr>מתודולוגיה  </vt:lpstr>
      <vt:lpstr>מאפייני המדגם   </vt:lpstr>
      <vt:lpstr>תפיסת שליטה </vt:lpstr>
      <vt:lpstr>עמדות חיוביות </vt:lpstr>
      <vt:lpstr>עמדות שליליות</vt:lpstr>
      <vt:lpstr>דפוסי תגובה </vt:lpstr>
      <vt:lpstr>שינויים בפרקטיקות הוראה - ניתוח אשכולות </vt:lpstr>
      <vt:lpstr>מסקנות </vt:lpstr>
      <vt:lpstr>תודה רבה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הכשרת מורי המחר: התמודדות מורי מורים עם שימוש סטודנטים בבינה מלאכותית</dc:title>
  <dc:creator>x</dc:creator>
  <cp:lastModifiedBy>x</cp:lastModifiedBy>
  <cp:revision>38</cp:revision>
  <dcterms:created xsi:type="dcterms:W3CDTF">2025-07-08T07:19:53Z</dcterms:created>
  <dcterms:modified xsi:type="dcterms:W3CDTF">2025-07-13T22:32:40Z</dcterms:modified>
</cp:coreProperties>
</file>