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22"/>
  </p:notesMasterIdLst>
  <p:sldIdLst>
    <p:sldId id="256" r:id="rId3"/>
    <p:sldId id="275" r:id="rId4"/>
    <p:sldId id="265" r:id="rId5"/>
    <p:sldId id="258" r:id="rId6"/>
    <p:sldId id="259" r:id="rId7"/>
    <p:sldId id="273" r:id="rId8"/>
    <p:sldId id="272" r:id="rId9"/>
    <p:sldId id="260" r:id="rId10"/>
    <p:sldId id="261" r:id="rId11"/>
    <p:sldId id="262" r:id="rId12"/>
    <p:sldId id="264" r:id="rId13"/>
    <p:sldId id="274" r:id="rId14"/>
    <p:sldId id="263" r:id="rId15"/>
    <p:sldId id="267" r:id="rId16"/>
    <p:sldId id="266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8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5" d="100"/>
          <a:sy n="45" d="100"/>
        </p:scale>
        <p:origin x="147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5E7B06B-67B1-4FD2-AF90-A81D4BEAACB2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04D9AE5-6C57-45E6-A580-BF13E34B4AE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286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Complexity analysis, Recursive algorithms, Search trees, sorting algorithms, </a:t>
            </a:r>
            <a:r>
              <a:rPr lang="en-US" dirty="0" err="1"/>
              <a:t>etc</a:t>
            </a:r>
            <a:r>
              <a:rPr lang="en-US" dirty="0"/>
              <a:t>’</a:t>
            </a:r>
            <a:endParaRPr lang="en-US" noProof="0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D9AE5-6C57-45E6-A580-BF13E34B4AE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4144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1506567"/>
            <a:ext cx="10290000" cy="329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66">
                <a:solidFill>
                  <a:srgbClr val="212529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90000" y="4805433"/>
            <a:ext cx="58120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2133">
                <a:latin typeface="Catamaran"/>
                <a:ea typeface="Catamaran"/>
                <a:cs typeface="Catamaran"/>
                <a:sym typeface="Catamara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753467" y="-616667"/>
            <a:ext cx="7878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5066600" y="6144767"/>
            <a:ext cx="7878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42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1883933"/>
            <a:ext cx="8768000" cy="243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subTitle" idx="1"/>
          </p:nvPr>
        </p:nvSpPr>
        <p:spPr>
          <a:xfrm>
            <a:off x="1712000" y="4318867"/>
            <a:ext cx="8768000" cy="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7" name="Google Shape;57;p11"/>
          <p:cNvSpPr/>
          <p:nvPr/>
        </p:nvSpPr>
        <p:spPr>
          <a:xfrm>
            <a:off x="2128007" y="-616667"/>
            <a:ext cx="793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58" name="Google Shape;58;p11"/>
          <p:cNvSpPr/>
          <p:nvPr/>
        </p:nvSpPr>
        <p:spPr>
          <a:xfrm rot="-347">
            <a:off x="2128001" y="6145168"/>
            <a:ext cx="793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1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50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2030284" y="2730100"/>
            <a:ext cx="37844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 idx="2" hasCustomPrompt="1"/>
          </p:nvPr>
        </p:nvSpPr>
        <p:spPr>
          <a:xfrm>
            <a:off x="3453299" y="1939200"/>
            <a:ext cx="938400" cy="7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2030284" y="3207333"/>
            <a:ext cx="3784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title" idx="3"/>
          </p:nvPr>
        </p:nvSpPr>
        <p:spPr>
          <a:xfrm>
            <a:off x="6377323" y="2730100"/>
            <a:ext cx="37844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 idx="4" hasCustomPrompt="1"/>
          </p:nvPr>
        </p:nvSpPr>
        <p:spPr>
          <a:xfrm>
            <a:off x="7800328" y="1939200"/>
            <a:ext cx="938400" cy="7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5"/>
          </p:nvPr>
        </p:nvSpPr>
        <p:spPr>
          <a:xfrm>
            <a:off x="6377323" y="3207333"/>
            <a:ext cx="3784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6"/>
          </p:nvPr>
        </p:nvSpPr>
        <p:spPr>
          <a:xfrm>
            <a:off x="2030284" y="4919533"/>
            <a:ext cx="37844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 idx="7" hasCustomPrompt="1"/>
          </p:nvPr>
        </p:nvSpPr>
        <p:spPr>
          <a:xfrm>
            <a:off x="3453299" y="4128633"/>
            <a:ext cx="938400" cy="7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8"/>
          </p:nvPr>
        </p:nvSpPr>
        <p:spPr>
          <a:xfrm>
            <a:off x="2030284" y="5396767"/>
            <a:ext cx="3784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9"/>
          </p:nvPr>
        </p:nvSpPr>
        <p:spPr>
          <a:xfrm>
            <a:off x="6377323" y="4919533"/>
            <a:ext cx="37844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333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13" hasCustomPrompt="1"/>
          </p:nvPr>
        </p:nvSpPr>
        <p:spPr>
          <a:xfrm>
            <a:off x="7800328" y="4128633"/>
            <a:ext cx="938400" cy="7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14"/>
          </p:nvPr>
        </p:nvSpPr>
        <p:spPr>
          <a:xfrm>
            <a:off x="6377323" y="5396767"/>
            <a:ext cx="37844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15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 rot="5400000">
            <a:off x="-2750533" y="2742133"/>
            <a:ext cx="53816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13"/>
          <p:cNvSpPr/>
          <p:nvPr/>
        </p:nvSpPr>
        <p:spPr>
          <a:xfrm rot="5400000">
            <a:off x="9560933" y="2742133"/>
            <a:ext cx="53816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1112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-1061700" y="-616667"/>
            <a:ext cx="2936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79" name="Google Shape;79;p14"/>
          <p:cNvSpPr/>
          <p:nvPr/>
        </p:nvSpPr>
        <p:spPr>
          <a:xfrm rot="5400000">
            <a:off x="10440933" y="-616667"/>
            <a:ext cx="2936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4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950967" y="1959600"/>
            <a:ext cx="3997200" cy="20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ubTitle" idx="1"/>
          </p:nvPr>
        </p:nvSpPr>
        <p:spPr>
          <a:xfrm>
            <a:off x="1541167" y="4001567"/>
            <a:ext cx="3406800" cy="89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950967" y="-282716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84" name="Google Shape;84;p15"/>
          <p:cNvSpPr/>
          <p:nvPr/>
        </p:nvSpPr>
        <p:spPr>
          <a:xfrm>
            <a:off x="7318167" y="5804717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4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7243833" y="1935817"/>
            <a:ext cx="3997200" cy="20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subTitle" idx="1"/>
          </p:nvPr>
        </p:nvSpPr>
        <p:spPr>
          <a:xfrm>
            <a:off x="7243833" y="4025417"/>
            <a:ext cx="3406800" cy="89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7369833" y="-282716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950967" y="5804717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83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053367" y="3806817"/>
            <a:ext cx="6085200" cy="8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subTitle" idx="1"/>
          </p:nvPr>
        </p:nvSpPr>
        <p:spPr>
          <a:xfrm>
            <a:off x="1944167" y="2132584"/>
            <a:ext cx="8303600" cy="195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4071000" y="-760667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94" name="Google Shape;94;p17"/>
          <p:cNvSpPr/>
          <p:nvPr/>
        </p:nvSpPr>
        <p:spPr>
          <a:xfrm>
            <a:off x="4070967" y="6080567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53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subTitle" idx="1"/>
          </p:nvPr>
        </p:nvSpPr>
        <p:spPr>
          <a:xfrm>
            <a:off x="6974233" y="3298884"/>
            <a:ext cx="3289200" cy="13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6974233" y="2198333"/>
            <a:ext cx="4266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8551433" y="-616667"/>
            <a:ext cx="537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" name="Google Shape;99;p18"/>
          <p:cNvSpPr/>
          <p:nvPr/>
        </p:nvSpPr>
        <p:spPr>
          <a:xfrm>
            <a:off x="8551433" y="6144767"/>
            <a:ext cx="537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37164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ubTitle" idx="1"/>
          </p:nvPr>
        </p:nvSpPr>
        <p:spPr>
          <a:xfrm>
            <a:off x="1373100" y="1960867"/>
            <a:ext cx="4490800" cy="30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subTitle" idx="2"/>
          </p:nvPr>
        </p:nvSpPr>
        <p:spPr>
          <a:xfrm>
            <a:off x="6328100" y="3475133"/>
            <a:ext cx="4490800" cy="15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 rot="5400000">
            <a:off x="-1563333" y="3903767"/>
            <a:ext cx="314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05" name="Google Shape;105;p19"/>
          <p:cNvSpPr/>
          <p:nvPr/>
        </p:nvSpPr>
        <p:spPr>
          <a:xfrm rot="5400000">
            <a:off x="10609333" y="1624333"/>
            <a:ext cx="314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174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960000" y="3712751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ubTitle" idx="1"/>
          </p:nvPr>
        </p:nvSpPr>
        <p:spPr>
          <a:xfrm>
            <a:off x="960000" y="4190011"/>
            <a:ext cx="3115200" cy="10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title" idx="2"/>
          </p:nvPr>
        </p:nvSpPr>
        <p:spPr>
          <a:xfrm>
            <a:off x="4538400" y="3712751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subTitle" idx="3"/>
          </p:nvPr>
        </p:nvSpPr>
        <p:spPr>
          <a:xfrm>
            <a:off x="4538400" y="4190011"/>
            <a:ext cx="3115200" cy="10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title" idx="4"/>
          </p:nvPr>
        </p:nvSpPr>
        <p:spPr>
          <a:xfrm>
            <a:off x="8116800" y="3712751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subTitle" idx="5"/>
          </p:nvPr>
        </p:nvSpPr>
        <p:spPr>
          <a:xfrm>
            <a:off x="8116800" y="4190011"/>
            <a:ext cx="3115200" cy="10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title" idx="6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4" name="Google Shape;114;p20"/>
          <p:cNvSpPr/>
          <p:nvPr/>
        </p:nvSpPr>
        <p:spPr>
          <a:xfrm>
            <a:off x="-1738633" y="-616667"/>
            <a:ext cx="537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5" name="Google Shape;115;p20"/>
          <p:cNvSpPr/>
          <p:nvPr/>
        </p:nvSpPr>
        <p:spPr>
          <a:xfrm>
            <a:off x="8551433" y="6144767"/>
            <a:ext cx="537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7098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89200" y="3414967"/>
            <a:ext cx="5813600" cy="11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3995400" y="168296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3189233" y="4481833"/>
            <a:ext cx="5813600" cy="6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-1078400" y="719333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9216033" y="4664767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47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1805833" y="2381633"/>
            <a:ext cx="3643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subTitle" idx="1"/>
          </p:nvPr>
        </p:nvSpPr>
        <p:spPr>
          <a:xfrm>
            <a:off x="1805833" y="2858867"/>
            <a:ext cx="3643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title" idx="2"/>
          </p:nvPr>
        </p:nvSpPr>
        <p:spPr>
          <a:xfrm>
            <a:off x="6742977" y="2381633"/>
            <a:ext cx="3643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subTitle" idx="3"/>
          </p:nvPr>
        </p:nvSpPr>
        <p:spPr>
          <a:xfrm>
            <a:off x="6742977" y="2858867"/>
            <a:ext cx="3643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title" idx="4"/>
          </p:nvPr>
        </p:nvSpPr>
        <p:spPr>
          <a:xfrm>
            <a:off x="1805833" y="4292833"/>
            <a:ext cx="3643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subTitle" idx="5"/>
          </p:nvPr>
        </p:nvSpPr>
        <p:spPr>
          <a:xfrm>
            <a:off x="1805833" y="4770067"/>
            <a:ext cx="3643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title" idx="6"/>
          </p:nvPr>
        </p:nvSpPr>
        <p:spPr>
          <a:xfrm>
            <a:off x="6742977" y="4292833"/>
            <a:ext cx="36432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4" name="Google Shape;124;p21"/>
          <p:cNvSpPr txBox="1">
            <a:spLocks noGrp="1"/>
          </p:cNvSpPr>
          <p:nvPr>
            <p:ph type="subTitle" idx="7"/>
          </p:nvPr>
        </p:nvSpPr>
        <p:spPr>
          <a:xfrm>
            <a:off x="6742977" y="4770067"/>
            <a:ext cx="3643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title" idx="8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6" name="Google Shape;126;p21"/>
          <p:cNvSpPr/>
          <p:nvPr/>
        </p:nvSpPr>
        <p:spPr>
          <a:xfrm>
            <a:off x="-984633" y="719333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27" name="Google Shape;127;p21"/>
          <p:cNvSpPr/>
          <p:nvPr/>
        </p:nvSpPr>
        <p:spPr>
          <a:xfrm>
            <a:off x="9305433" y="719333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677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1464684" y="2601351"/>
            <a:ext cx="27720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subTitle" idx="1"/>
          </p:nvPr>
        </p:nvSpPr>
        <p:spPr>
          <a:xfrm>
            <a:off x="1464684" y="3078584"/>
            <a:ext cx="27720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1" name="Google Shape;131;p22"/>
          <p:cNvSpPr txBox="1">
            <a:spLocks noGrp="1"/>
          </p:cNvSpPr>
          <p:nvPr>
            <p:ph type="title" idx="2"/>
          </p:nvPr>
        </p:nvSpPr>
        <p:spPr>
          <a:xfrm>
            <a:off x="4710001" y="2601351"/>
            <a:ext cx="27720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2" name="Google Shape;132;p22"/>
          <p:cNvSpPr txBox="1">
            <a:spLocks noGrp="1"/>
          </p:cNvSpPr>
          <p:nvPr>
            <p:ph type="subTitle" idx="3"/>
          </p:nvPr>
        </p:nvSpPr>
        <p:spPr>
          <a:xfrm>
            <a:off x="4710007" y="3078584"/>
            <a:ext cx="27720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title" idx="4"/>
          </p:nvPr>
        </p:nvSpPr>
        <p:spPr>
          <a:xfrm>
            <a:off x="1464684" y="4919533"/>
            <a:ext cx="27720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subTitle" idx="5"/>
          </p:nvPr>
        </p:nvSpPr>
        <p:spPr>
          <a:xfrm>
            <a:off x="1464684" y="5396767"/>
            <a:ext cx="27720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5" name="Google Shape;135;p22"/>
          <p:cNvSpPr txBox="1">
            <a:spLocks noGrp="1"/>
          </p:cNvSpPr>
          <p:nvPr>
            <p:ph type="title" idx="6"/>
          </p:nvPr>
        </p:nvSpPr>
        <p:spPr>
          <a:xfrm>
            <a:off x="4710001" y="4919533"/>
            <a:ext cx="27720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6" name="Google Shape;136;p22"/>
          <p:cNvSpPr txBox="1">
            <a:spLocks noGrp="1"/>
          </p:cNvSpPr>
          <p:nvPr>
            <p:ph type="subTitle" idx="7"/>
          </p:nvPr>
        </p:nvSpPr>
        <p:spPr>
          <a:xfrm>
            <a:off x="4710001" y="5396767"/>
            <a:ext cx="27720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title" idx="8"/>
          </p:nvPr>
        </p:nvSpPr>
        <p:spPr>
          <a:xfrm>
            <a:off x="7955329" y="2601351"/>
            <a:ext cx="27720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subTitle" idx="9"/>
          </p:nvPr>
        </p:nvSpPr>
        <p:spPr>
          <a:xfrm>
            <a:off x="7955329" y="3078584"/>
            <a:ext cx="27720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title" idx="13"/>
          </p:nvPr>
        </p:nvSpPr>
        <p:spPr>
          <a:xfrm>
            <a:off x="7955329" y="4919533"/>
            <a:ext cx="2772000" cy="70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ubTitle" idx="14"/>
          </p:nvPr>
        </p:nvSpPr>
        <p:spPr>
          <a:xfrm>
            <a:off x="7955329" y="5396767"/>
            <a:ext cx="27720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title" idx="15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2" name="Google Shape;142;p22"/>
          <p:cNvSpPr/>
          <p:nvPr/>
        </p:nvSpPr>
        <p:spPr>
          <a:xfrm rot="5400000">
            <a:off x="-1563333" y="1624333"/>
            <a:ext cx="314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43" name="Google Shape;143;p22"/>
          <p:cNvSpPr/>
          <p:nvPr/>
        </p:nvSpPr>
        <p:spPr>
          <a:xfrm rot="5400000">
            <a:off x="10609333" y="3903767"/>
            <a:ext cx="314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94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 hasCustomPrompt="1"/>
          </p:nvPr>
        </p:nvSpPr>
        <p:spPr>
          <a:xfrm>
            <a:off x="1535485" y="1918533"/>
            <a:ext cx="2850800" cy="6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46" name="Google Shape;146;p23"/>
          <p:cNvSpPr txBox="1">
            <a:spLocks noGrp="1"/>
          </p:cNvSpPr>
          <p:nvPr>
            <p:ph type="subTitle" idx="1"/>
          </p:nvPr>
        </p:nvSpPr>
        <p:spPr>
          <a:xfrm>
            <a:off x="1535200" y="2358803"/>
            <a:ext cx="2850800" cy="5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title" idx="2" hasCustomPrompt="1"/>
          </p:nvPr>
        </p:nvSpPr>
        <p:spPr>
          <a:xfrm>
            <a:off x="7806100" y="2581300"/>
            <a:ext cx="2850800" cy="6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2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48" name="Google Shape;148;p23"/>
          <p:cNvSpPr txBox="1">
            <a:spLocks noGrp="1"/>
          </p:cNvSpPr>
          <p:nvPr>
            <p:ph type="subTitle" idx="3"/>
          </p:nvPr>
        </p:nvSpPr>
        <p:spPr>
          <a:xfrm>
            <a:off x="7806100" y="3021556"/>
            <a:ext cx="2850800" cy="5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title" idx="4" hasCustomPrompt="1"/>
          </p:nvPr>
        </p:nvSpPr>
        <p:spPr>
          <a:xfrm>
            <a:off x="7806159" y="3906832"/>
            <a:ext cx="2850800" cy="6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2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50" name="Google Shape;150;p23"/>
          <p:cNvSpPr txBox="1">
            <a:spLocks noGrp="1"/>
          </p:cNvSpPr>
          <p:nvPr>
            <p:ph type="subTitle" idx="5"/>
          </p:nvPr>
        </p:nvSpPr>
        <p:spPr>
          <a:xfrm>
            <a:off x="7806155" y="4347067"/>
            <a:ext cx="2850800" cy="5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title" idx="6" hasCustomPrompt="1"/>
          </p:nvPr>
        </p:nvSpPr>
        <p:spPr>
          <a:xfrm>
            <a:off x="1535339" y="3244072"/>
            <a:ext cx="2850800" cy="6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52" name="Google Shape;152;p23"/>
          <p:cNvSpPr txBox="1">
            <a:spLocks noGrp="1"/>
          </p:cNvSpPr>
          <p:nvPr>
            <p:ph type="subTitle" idx="7"/>
          </p:nvPr>
        </p:nvSpPr>
        <p:spPr>
          <a:xfrm>
            <a:off x="1535200" y="3684317"/>
            <a:ext cx="2850800" cy="5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title" idx="8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4" name="Google Shape;154;p23"/>
          <p:cNvSpPr/>
          <p:nvPr/>
        </p:nvSpPr>
        <p:spPr>
          <a:xfrm>
            <a:off x="-610749" y="-282716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55" name="Google Shape;155;p23"/>
          <p:cNvSpPr/>
          <p:nvPr/>
        </p:nvSpPr>
        <p:spPr>
          <a:xfrm>
            <a:off x="8931517" y="5804717"/>
            <a:ext cx="3871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56" name="Google Shape;156;p23"/>
          <p:cNvSpPr txBox="1">
            <a:spLocks noGrp="1"/>
          </p:cNvSpPr>
          <p:nvPr>
            <p:ph type="title" idx="9" hasCustomPrompt="1"/>
          </p:nvPr>
        </p:nvSpPr>
        <p:spPr>
          <a:xfrm>
            <a:off x="1535272" y="4569605"/>
            <a:ext cx="2850800" cy="6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2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157" name="Google Shape;157;p23"/>
          <p:cNvSpPr txBox="1">
            <a:spLocks noGrp="1"/>
          </p:cNvSpPr>
          <p:nvPr>
            <p:ph type="subTitle" idx="13"/>
          </p:nvPr>
        </p:nvSpPr>
        <p:spPr>
          <a:xfrm>
            <a:off x="1535133" y="5009851"/>
            <a:ext cx="2850800" cy="5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7803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>
            <a:spLocks noGrp="1"/>
          </p:cNvSpPr>
          <p:nvPr>
            <p:ph type="ctrTitle"/>
          </p:nvPr>
        </p:nvSpPr>
        <p:spPr>
          <a:xfrm>
            <a:off x="2847200" y="750981"/>
            <a:ext cx="6497600" cy="139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ubTitle" idx="1"/>
          </p:nvPr>
        </p:nvSpPr>
        <p:spPr>
          <a:xfrm>
            <a:off x="3922367" y="2009500"/>
            <a:ext cx="4266800" cy="17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1" name="Google Shape;161;p24"/>
          <p:cNvSpPr txBox="1"/>
          <p:nvPr/>
        </p:nvSpPr>
        <p:spPr>
          <a:xfrm>
            <a:off x="3406800" y="4823700"/>
            <a:ext cx="5378400" cy="6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rgbClr val="191919"/>
                </a:solidFill>
                <a:latin typeface="Catamaran"/>
                <a:ea typeface="Catamaran"/>
                <a:cs typeface="Catamaran"/>
                <a:sym typeface="Catamaran"/>
              </a:rPr>
              <a:t>CREDITS: This presentation template was created by </a:t>
            </a:r>
            <a:r>
              <a:rPr lang="en" sz="1333" b="1">
                <a:solidFill>
                  <a:srgbClr val="191919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rgbClr val="191919"/>
                </a:solidFill>
                <a:latin typeface="Catamaran"/>
                <a:ea typeface="Catamaran"/>
                <a:cs typeface="Catamaran"/>
                <a:sym typeface="Catamaran"/>
              </a:rPr>
              <a:t>, and includes icons by </a:t>
            </a:r>
            <a:r>
              <a:rPr lang="en" sz="1333" b="1">
                <a:solidFill>
                  <a:srgbClr val="191919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rgbClr val="191919"/>
                </a:solidFill>
                <a:latin typeface="Catamaran"/>
                <a:ea typeface="Catamaran"/>
                <a:cs typeface="Catamaran"/>
                <a:sym typeface="Catamaran"/>
              </a:rPr>
              <a:t> and infographics &amp; images by </a:t>
            </a:r>
            <a:r>
              <a:rPr lang="en" sz="1333" b="1">
                <a:solidFill>
                  <a:srgbClr val="191919"/>
                </a:solidFill>
                <a:uFill>
                  <a:noFill/>
                </a:uFill>
                <a:latin typeface="Catamaran"/>
                <a:ea typeface="Catamaran"/>
                <a:cs typeface="Catamaran"/>
                <a:sym typeface="Catamar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 b="1">
              <a:solidFill>
                <a:srgbClr val="191919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  <p:sp>
        <p:nvSpPr>
          <p:cNvPr id="162" name="Google Shape;162;p24"/>
          <p:cNvSpPr/>
          <p:nvPr/>
        </p:nvSpPr>
        <p:spPr>
          <a:xfrm rot="5400000">
            <a:off x="-1265633" y="258217"/>
            <a:ext cx="576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3" name="Google Shape;163;p24"/>
          <p:cNvSpPr/>
          <p:nvPr/>
        </p:nvSpPr>
        <p:spPr>
          <a:xfrm rot="5400000">
            <a:off x="7688433" y="5263784"/>
            <a:ext cx="576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24"/>
          <p:cNvSpPr txBox="1">
            <a:spLocks noGrp="1"/>
          </p:cNvSpPr>
          <p:nvPr>
            <p:ph type="subTitle" idx="2"/>
          </p:nvPr>
        </p:nvSpPr>
        <p:spPr>
          <a:xfrm>
            <a:off x="3806200" y="5628133"/>
            <a:ext cx="4579600" cy="4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SzPts val="1000"/>
              <a:buNone/>
              <a:defRPr sz="1333">
                <a:solidFill>
                  <a:srgbClr val="191919"/>
                </a:solidFill>
              </a:defRPr>
            </a:lvl1pPr>
            <a:lvl2pPr lvl="1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60154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/>
          <p:nvPr/>
        </p:nvSpPr>
        <p:spPr>
          <a:xfrm>
            <a:off x="-753467" y="-616667"/>
            <a:ext cx="7878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7" name="Google Shape;167;p25"/>
          <p:cNvSpPr/>
          <p:nvPr/>
        </p:nvSpPr>
        <p:spPr>
          <a:xfrm>
            <a:off x="5066600" y="6144767"/>
            <a:ext cx="7878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96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/>
          <p:nvPr/>
        </p:nvSpPr>
        <p:spPr>
          <a:xfrm>
            <a:off x="-1078400" y="719333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170" name="Google Shape;170;p26"/>
          <p:cNvSpPr/>
          <p:nvPr/>
        </p:nvSpPr>
        <p:spPr>
          <a:xfrm>
            <a:off x="9216033" y="4664767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660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8A140-4FCA-1B2A-114A-E2A186D8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FF2C7-3BE3-9651-4399-03DA210B4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0C29F-D018-F682-E41E-547A35724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94AF5-10D3-4D14-844D-C8F52643CE7F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FF457-CE29-08D5-665C-3B3B37080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ECDE1-70BB-77E6-0EE8-0B7752BE5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A278-2B0E-4333-8868-83F5184A4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817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863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>
  <p:cSld name="Title only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1397800" y="431800"/>
            <a:ext cx="93964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7378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926400" y="1943033"/>
            <a:ext cx="6339200" cy="39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oogle Shape;22;p4"/>
          <p:cNvSpPr/>
          <p:nvPr/>
        </p:nvSpPr>
        <p:spPr>
          <a:xfrm rot="5400000">
            <a:off x="-250400" y="5869127"/>
            <a:ext cx="3406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4"/>
          <p:cNvSpPr/>
          <p:nvPr/>
        </p:nvSpPr>
        <p:spPr>
          <a:xfrm rot="5400000">
            <a:off x="9035633" y="5869127"/>
            <a:ext cx="34068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8807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2216917" y="3643900"/>
            <a:ext cx="33916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6583472" y="3643900"/>
            <a:ext cx="3391600" cy="68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3"/>
          </p:nvPr>
        </p:nvSpPr>
        <p:spPr>
          <a:xfrm>
            <a:off x="2216917" y="4092733"/>
            <a:ext cx="3391600" cy="14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6583481" y="4092733"/>
            <a:ext cx="3391600" cy="14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-1738633" y="-616667"/>
            <a:ext cx="537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5"/>
          <p:cNvSpPr/>
          <p:nvPr/>
        </p:nvSpPr>
        <p:spPr>
          <a:xfrm>
            <a:off x="8551433" y="6144767"/>
            <a:ext cx="53792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2217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6"/>
          <p:cNvSpPr/>
          <p:nvPr/>
        </p:nvSpPr>
        <p:spPr>
          <a:xfrm rot="5400000">
            <a:off x="8991000" y="-279067"/>
            <a:ext cx="314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-1780800" y="6178700"/>
            <a:ext cx="314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9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subTitle" idx="1"/>
          </p:nvPr>
        </p:nvSpPr>
        <p:spPr>
          <a:xfrm>
            <a:off x="950967" y="2259133"/>
            <a:ext cx="5513200" cy="27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950967" y="721500"/>
            <a:ext cx="4806400" cy="7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9" name="Google Shape;39;p7"/>
          <p:cNvSpPr/>
          <p:nvPr/>
        </p:nvSpPr>
        <p:spPr>
          <a:xfrm>
            <a:off x="-1738633" y="-819867"/>
            <a:ext cx="749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7"/>
          <p:cNvSpPr/>
          <p:nvPr/>
        </p:nvSpPr>
        <p:spPr>
          <a:xfrm>
            <a:off x="-1738633" y="6347967"/>
            <a:ext cx="7496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1348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850800" y="1832984"/>
            <a:ext cx="8490400" cy="319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 rot="5400000">
            <a:off x="8450033" y="-282700"/>
            <a:ext cx="5582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44" name="Google Shape;44;p8"/>
          <p:cNvSpPr/>
          <p:nvPr/>
        </p:nvSpPr>
        <p:spPr>
          <a:xfrm rot="5400000">
            <a:off x="-1840033" y="5804733"/>
            <a:ext cx="5582000" cy="1336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72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1728775" y="2083767"/>
            <a:ext cx="8734400" cy="11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728825" y="3150633"/>
            <a:ext cx="8734400" cy="16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" name="Google Shape;48;p9"/>
          <p:cNvSpPr/>
          <p:nvPr/>
        </p:nvSpPr>
        <p:spPr>
          <a:xfrm>
            <a:off x="6901400" y="560784"/>
            <a:ext cx="4207200" cy="10724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49" name="Google Shape;49;p9"/>
          <p:cNvSpPr/>
          <p:nvPr/>
        </p:nvSpPr>
        <p:spPr>
          <a:xfrm>
            <a:off x="1083400" y="5224817"/>
            <a:ext cx="4207200" cy="10724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3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960000" y="4431233"/>
            <a:ext cx="5719600" cy="16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2" name="Google Shape;52;p10"/>
          <p:cNvSpPr/>
          <p:nvPr/>
        </p:nvSpPr>
        <p:spPr>
          <a:xfrm>
            <a:off x="-1078400" y="719333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  <p:sp>
        <p:nvSpPr>
          <p:cNvPr id="53" name="Google Shape;53;p10"/>
          <p:cNvSpPr/>
          <p:nvPr/>
        </p:nvSpPr>
        <p:spPr>
          <a:xfrm>
            <a:off x="9216033" y="4664767"/>
            <a:ext cx="4050000" cy="1480000"/>
          </a:xfrm>
          <a:prstGeom prst="roundRect">
            <a:avLst>
              <a:gd name="adj" fmla="val 50000"/>
            </a:avLst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4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exend Deca"/>
              <a:buNone/>
              <a:defRPr sz="35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4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tamaran"/>
              <a:buChar char="■"/>
              <a:def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83794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3" name="Google Shape;173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0781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r" rtl="1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8026-B902-7A87-AC0A-4319134950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/>
              <a:t>Evaluating Large Language Models on Computer Science Education Using University Exam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86716-ABBF-40A4-948C-B8E788410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7350" y="4805433"/>
            <a:ext cx="8801100" cy="1695380"/>
          </a:xfrm>
        </p:spPr>
        <p:txBody>
          <a:bodyPr>
            <a:normAutofit/>
          </a:bodyPr>
          <a:lstStyle/>
          <a:p>
            <a:r>
              <a:rPr lang="en-US" sz="2000" noProof="0" dirty="0"/>
              <a:t>Edan Gabay, Yael Maoz, Jonathan Stahl, Naama Maoz, Abdo Amer, Orr Eilat, Adi Haviv, Hanoch Levy, Michal </a:t>
            </a:r>
            <a:r>
              <a:rPr lang="en-US" sz="2000" noProof="0" dirty="0" err="1"/>
              <a:t>Kleinbort</a:t>
            </a:r>
            <a:r>
              <a:rPr lang="en-US" sz="2000" noProof="0" dirty="0"/>
              <a:t>, Amir Rubinstein</a:t>
            </a:r>
          </a:p>
          <a:p>
            <a:r>
              <a:rPr lang="en-US" sz="2000" noProof="0" dirty="0"/>
              <a:t>Tel Aviv University</a:t>
            </a:r>
          </a:p>
          <a:p>
            <a:endParaRPr lang="en-US" sz="2000" noProof="0" dirty="0"/>
          </a:p>
          <a:p>
            <a:endParaRPr 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2921063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88E59-175B-02A2-9D77-BC2B2BED5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F6E4-86C2-18AF-2CCA-2D229EEFC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Evaluation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F57894-935D-2028-04FD-C68826B24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noProof="0" dirty="0"/>
              <a:t>Models:</a:t>
            </a:r>
          </a:p>
          <a:p>
            <a:pPr lvl="1" algn="l" rtl="0"/>
            <a:r>
              <a:rPr lang="en-US" sz="2800" b="1" noProof="0" dirty="0"/>
              <a:t>GPT-4o</a:t>
            </a:r>
            <a:r>
              <a:rPr lang="en-US" sz="2800" noProof="0" dirty="0"/>
              <a:t> (OpenAI)</a:t>
            </a:r>
          </a:p>
          <a:p>
            <a:pPr lvl="2" algn="l" rtl="0"/>
            <a:r>
              <a:rPr lang="en-US" sz="2800" dirty="0"/>
              <a:t>Default model for premium users</a:t>
            </a:r>
          </a:p>
          <a:p>
            <a:pPr lvl="2" algn="l" rtl="0"/>
            <a:r>
              <a:rPr lang="en-US" sz="2800" dirty="0"/>
              <a:t>Highest-performing available model for free users</a:t>
            </a:r>
            <a:endParaRPr lang="en-US" sz="2800" noProof="0" dirty="0"/>
          </a:p>
          <a:p>
            <a:pPr lvl="1" algn="l" rtl="0"/>
            <a:r>
              <a:rPr lang="en-US" sz="2800" b="1" noProof="0" dirty="0"/>
              <a:t>Claude 3.5</a:t>
            </a:r>
            <a:r>
              <a:rPr lang="en-US" sz="2800" noProof="0" dirty="0"/>
              <a:t> (Anthropic)</a:t>
            </a:r>
          </a:p>
          <a:p>
            <a:pPr lvl="1" algn="l" rtl="0"/>
            <a:r>
              <a:rPr lang="en-US" sz="2800" noProof="0" dirty="0"/>
              <a:t>Two additional small models </a:t>
            </a:r>
          </a:p>
          <a:p>
            <a:pPr lvl="1" algn="l" rtl="0"/>
            <a:endParaRPr lang="en-US" sz="2800" noProof="0" dirty="0"/>
          </a:p>
          <a:p>
            <a:pPr lvl="1" algn="l" rtl="0"/>
            <a:endParaRPr 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1509049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2ED5F-1368-CDE3-CBFC-4AC4272FD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7BA8-9CE5-7C7D-40DE-2B9A1C2A5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Evaluation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BE9415-6A34-9981-3617-D24CFED11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noProof="0" dirty="0"/>
              <a:t>Questions</a:t>
            </a:r>
            <a:r>
              <a:rPr lang="en-US" sz="2800" noProof="0" dirty="0"/>
              <a:t>:</a:t>
            </a:r>
          </a:p>
          <a:p>
            <a:pPr lvl="1" algn="l" rtl="0"/>
            <a:r>
              <a:rPr lang="en-US" sz="2800" noProof="0" dirty="0"/>
              <a:t>200 questions</a:t>
            </a:r>
          </a:p>
          <a:p>
            <a:pPr lvl="1" algn="l" rtl="0"/>
            <a:r>
              <a:rPr lang="en-US" sz="2800" noProof="0" dirty="0"/>
              <a:t>Closed short-answer &amp; Multiple-choice</a:t>
            </a:r>
          </a:p>
          <a:p>
            <a:pPr lvl="1" algn="l" rtl="0"/>
            <a:r>
              <a:rPr lang="en-US" sz="2800" noProof="0" dirty="0"/>
              <a:t>Multiple topics: Various data structures, algorithms and analysis methods</a:t>
            </a:r>
          </a:p>
          <a:p>
            <a:pPr lvl="1" algn="l" rtl="0"/>
            <a:endParaRPr lang="en-US" sz="2800" noProof="0" dirty="0"/>
          </a:p>
          <a:p>
            <a:pPr lvl="1" algn="l" rtl="0"/>
            <a:endParaRPr 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2564992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8D045-8606-FF33-829D-36A6BFC41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89A9-BAE3-9E0C-4F82-F32357D4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Evaluation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A871B2-B3F6-443C-CB13-18E4A62E3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967" y="1356933"/>
            <a:ext cx="10243200" cy="6729792"/>
          </a:xfrm>
        </p:spPr>
        <p:txBody>
          <a:bodyPr/>
          <a:lstStyle/>
          <a:p>
            <a:pPr marL="139700" indent="0" algn="l" rtl="0">
              <a:buNone/>
            </a:pPr>
            <a:r>
              <a:rPr lang="en-US" sz="2400" b="1" noProof="0" dirty="0"/>
              <a:t>Questions:</a:t>
            </a:r>
            <a:endParaRPr lang="en-US" sz="2400" noProof="0" dirty="0"/>
          </a:p>
          <a:p>
            <a:pPr algn="l" rtl="0"/>
            <a:r>
              <a:rPr lang="en-US" sz="2000" noProof="0" dirty="0"/>
              <a:t>Each question was queried:</a:t>
            </a:r>
          </a:p>
          <a:p>
            <a:pPr lvl="1" algn="l" rtl="0"/>
            <a:r>
              <a:rPr lang="en-US" sz="2000" noProof="0" dirty="0"/>
              <a:t>5 times per model as is</a:t>
            </a:r>
          </a:p>
          <a:p>
            <a:pPr lvl="1" algn="l" rtl="0"/>
            <a:r>
              <a:rPr lang="en-US" sz="2000" noProof="0" dirty="0"/>
              <a:t>5 times per model with Chain-of-Thought prompting</a:t>
            </a:r>
          </a:p>
          <a:p>
            <a:pPr algn="l" rtl="0"/>
            <a:r>
              <a:rPr lang="en-US" sz="2000" dirty="0"/>
              <a:t>Why multiple times?</a:t>
            </a:r>
          </a:p>
          <a:p>
            <a:pPr lvl="1" algn="l" rtl="0"/>
            <a:r>
              <a:rPr lang="en-US" sz="2000" dirty="0"/>
              <a:t>Answers vary between runs, due to the probabilistic methods in which LLMs generate text</a:t>
            </a:r>
          </a:p>
          <a:p>
            <a:pPr lvl="1" algn="l" rtl="0"/>
            <a:r>
              <a:rPr lang="en-US" sz="2000" noProof="0" dirty="0"/>
              <a:t>LLM outputs don’t have a single fixed answers</a:t>
            </a:r>
          </a:p>
          <a:p>
            <a:pPr lvl="1" algn="l" rtl="0"/>
            <a:r>
              <a:rPr lang="en-US" sz="2000" noProof="0" dirty="0"/>
              <a:t>LLMs use sampling methods to pick the next word to be generated, sampling the next word from a probability distribution of possible words given the previous ones</a:t>
            </a:r>
          </a:p>
          <a:p>
            <a:pPr lvl="2" algn="l" rtl="0"/>
            <a:r>
              <a:rPr lang="en-US" sz="2000" dirty="0"/>
              <a:t>Even a small variation in the first few words can lead to a cascading effect, resulting in significantly different responses</a:t>
            </a:r>
            <a:endParaRPr lang="en-US" sz="2000" noProof="0" dirty="0"/>
          </a:p>
          <a:p>
            <a:pPr lvl="1" algn="l" rtl="0"/>
            <a:endParaRPr 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1777302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974E1-657D-8653-CDDF-C9660C77B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Results: Accuracy</a:t>
            </a:r>
            <a:endParaRPr lang="en-US" noProof="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6344398-0525-A8C1-A697-7550E74F51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343400"/>
              </p:ext>
            </p:extLst>
          </p:nvPr>
        </p:nvGraphicFramePr>
        <p:xfrm>
          <a:off x="950916" y="1536700"/>
          <a:ext cx="10242547" cy="3322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22599">
                  <a:extLst>
                    <a:ext uri="{9D8B030D-6E8A-4147-A177-3AD203B41FA5}">
                      <a16:colId xmlns:a16="http://schemas.microsoft.com/office/drawing/2014/main" val="3463911469"/>
                    </a:ext>
                  </a:extLst>
                </a:gridCol>
                <a:gridCol w="3069584">
                  <a:extLst>
                    <a:ext uri="{9D8B030D-6E8A-4147-A177-3AD203B41FA5}">
                      <a16:colId xmlns:a16="http://schemas.microsoft.com/office/drawing/2014/main" val="361625992"/>
                    </a:ext>
                  </a:extLst>
                </a:gridCol>
                <a:gridCol w="4050364">
                  <a:extLst>
                    <a:ext uri="{9D8B030D-6E8A-4147-A177-3AD203B41FA5}">
                      <a16:colId xmlns:a16="http://schemas.microsoft.com/office/drawing/2014/main" val="1588438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Claude 3.5</a:t>
                      </a:r>
                    </a:p>
                  </a:txBody>
                  <a:tcPr marL="89066" marR="8906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GPT-4o</a:t>
                      </a:r>
                    </a:p>
                  </a:txBody>
                  <a:tcPr marL="89066" marR="8906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marL="89066" marR="89066" anchor="ctr"/>
                </a:tc>
                <a:extLst>
                  <a:ext uri="{0D108BD9-81ED-4DB2-BD59-A6C34878D82A}">
                    <a16:rowId xmlns:a16="http://schemas.microsoft.com/office/drawing/2014/main" val="69462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62%</a:t>
                      </a:r>
                    </a:p>
                  </a:txBody>
                  <a:tcPr marL="89066" marR="8906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57%</a:t>
                      </a:r>
                    </a:p>
                  </a:txBody>
                  <a:tcPr marL="89066" marR="8906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Multiple choice questions</a:t>
                      </a:r>
                    </a:p>
                  </a:txBody>
                  <a:tcPr marL="89066" marR="89066" anchor="ctr"/>
                </a:tc>
                <a:extLst>
                  <a:ext uri="{0D108BD9-81ED-4DB2-BD59-A6C34878D82A}">
                    <a16:rowId xmlns:a16="http://schemas.microsoft.com/office/drawing/2014/main" val="4016073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49%</a:t>
                      </a:r>
                    </a:p>
                  </a:txBody>
                  <a:tcPr marL="89066" marR="8906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47%</a:t>
                      </a:r>
                    </a:p>
                  </a:txBody>
                  <a:tcPr marL="89066" marR="8906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Closed-ended questions</a:t>
                      </a:r>
                    </a:p>
                  </a:txBody>
                  <a:tcPr marL="89066" marR="89066" anchor="ctr"/>
                </a:tc>
                <a:extLst>
                  <a:ext uri="{0D108BD9-81ED-4DB2-BD59-A6C34878D82A}">
                    <a16:rowId xmlns:a16="http://schemas.microsoft.com/office/drawing/2014/main" val="39177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136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45D92-241D-8B17-8A63-0840F7644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229B-EA6C-6716-B240-F6E0E431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Results: Accuracy</a:t>
            </a:r>
          </a:p>
        </p:txBody>
      </p:sp>
      <p:pic>
        <p:nvPicPr>
          <p:cNvPr id="9" name="Picture 8" descr="A graph of a graph of a number of blue and green bars&#10;&#10;AI-generated content may be incorrect.">
            <a:extLst>
              <a:ext uri="{FF2B5EF4-FFF2-40B4-BE49-F238E27FC236}">
                <a16:creationId xmlns:a16="http://schemas.microsoft.com/office/drawing/2014/main" id="{B5B2BCE0-62DA-24F8-8720-16AE5437E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025" y="1523994"/>
            <a:ext cx="7419979" cy="519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031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6ED9D-A70F-ECC1-9FB7-0EE43D737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Results: Prompt Engineering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94ED8C3-D97C-CB2C-01FD-C0A861171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dirty="0"/>
              <a:t>Chain-of-Thought (</a:t>
            </a:r>
            <a:r>
              <a:rPr lang="en-US" sz="2800" dirty="0" err="1"/>
              <a:t>CoT</a:t>
            </a:r>
            <a:r>
              <a:rPr lang="en-US" sz="2800" dirty="0"/>
              <a:t>) prompting: instructs model to reason step-by-step</a:t>
            </a:r>
          </a:p>
          <a:p>
            <a:pPr algn="l" rtl="0"/>
            <a:r>
              <a:rPr lang="en-US" sz="2800" b="1" dirty="0"/>
              <a:t>No consistent improvement</a:t>
            </a:r>
            <a:r>
              <a:rPr lang="en-US" sz="2800" dirty="0"/>
              <a:t> from </a:t>
            </a:r>
            <a:r>
              <a:rPr lang="en-US" sz="2800" dirty="0" err="1"/>
              <a:t>CoT</a:t>
            </a:r>
            <a:endParaRPr lang="en-US" sz="2800" dirty="0"/>
          </a:p>
          <a:p>
            <a:pPr algn="l" rtl="0"/>
            <a:r>
              <a:rPr lang="en-US" sz="2800" dirty="0"/>
              <a:t>Possible reason: models already perform implicit reasoning</a:t>
            </a:r>
          </a:p>
        </p:txBody>
      </p:sp>
    </p:spTree>
    <p:extLst>
      <p:ext uri="{BB962C8B-B14F-4D97-AF65-F5344CB8AC3E}">
        <p14:creationId xmlns:p14="http://schemas.microsoft.com/office/powerpoint/2010/main" val="1423983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BC5BC-CD0D-0A3C-8D1A-62B08BD95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57FAF-871F-1852-C5AA-CED21288C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Results: Prompt Engineering</a:t>
            </a:r>
          </a:p>
        </p:txBody>
      </p:sp>
      <p:pic>
        <p:nvPicPr>
          <p:cNvPr id="6" name="Picture 5" descr="A close-up of a graph&#10;&#10;AI-generated content may be incorrect.">
            <a:extLst>
              <a:ext uri="{FF2B5EF4-FFF2-40B4-BE49-F238E27FC236}">
                <a16:creationId xmlns:a16="http://schemas.microsoft.com/office/drawing/2014/main" id="{6653CBD9-415F-A7F1-C587-EDC4D5DB4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>
          <a:xfrm>
            <a:off x="6941820" y="1971222"/>
            <a:ext cx="4572000" cy="3429000"/>
          </a:xfrm>
          <a:prstGeom prst="rect">
            <a:avLst/>
          </a:prstGeom>
        </p:spPr>
      </p:pic>
      <p:pic>
        <p:nvPicPr>
          <p:cNvPr id="7" name="Picture 6" descr="A close-up of a graph&#10;&#10;AI-generated content may be incorrect.">
            <a:extLst>
              <a:ext uri="{FF2B5EF4-FFF2-40B4-BE49-F238E27FC236}">
                <a16:creationId xmlns:a16="http://schemas.microsoft.com/office/drawing/2014/main" id="{FFA78CE7-B401-DC43-A992-2E911EEDF3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>
          <a:xfrm>
            <a:off x="943275" y="1971222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448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3CD7D1-E48A-C0CD-4163-956EB5367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thinker statue with Open AI logo as a brain">
            <a:extLst>
              <a:ext uri="{FF2B5EF4-FFF2-40B4-BE49-F238E27FC236}">
                <a16:creationId xmlns:a16="http://schemas.microsoft.com/office/drawing/2014/main" id="{04C383A0-2761-1FCA-F449-FA34BBAD6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2" r="12217"/>
          <a:stretch>
            <a:fillRect/>
          </a:stretch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1EEF7D-3FA7-F45C-BC99-CCFDAB33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356" y="265113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 dirty="0"/>
              <a:t>Key Insights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C1B4D23-E473-4172-97CC-04D158C51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7" y="2034151"/>
            <a:ext cx="4805363" cy="189991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Both models are well above random guessing, but there is still much room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8AB2A-8EA2-048E-6762-6D18F4E4DD13}"/>
              </a:ext>
            </a:extLst>
          </p:cNvPr>
          <p:cNvSpPr txBox="1">
            <a:spLocks/>
          </p:cNvSpPr>
          <p:nvPr/>
        </p:nvSpPr>
        <p:spPr>
          <a:xfrm>
            <a:off x="647699" y="4753145"/>
            <a:ext cx="4805363" cy="189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1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marR="0" lvl="1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marR="0" lvl="2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marR="0" lvl="3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marR="0" lvl="4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marR="0" lvl="5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■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marR="0" lvl="6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●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marR="0" lvl="7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tamaran"/>
              <a:buChar char="○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marR="0" lvl="8" indent="-317500" algn="r" rtl="1" eaLnBrk="1" hangingPunct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atamaran"/>
              <a:buChar char="■"/>
              <a:defRPr sz="1867" b="0" i="0" u="none" strike="noStrike" cap="none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pPr algn="l" rtl="0"/>
            <a:r>
              <a:rPr lang="en-US" sz="2800" dirty="0"/>
              <a:t>Need to test new reasoning-type models by OpenAI and Anthropic</a:t>
            </a:r>
          </a:p>
        </p:txBody>
      </p:sp>
    </p:spTree>
    <p:extLst>
      <p:ext uri="{BB962C8B-B14F-4D97-AF65-F5344CB8AC3E}">
        <p14:creationId xmlns:p14="http://schemas.microsoft.com/office/powerpoint/2010/main" val="72500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7DDA-34B9-6B06-7D6F-EC65D7BE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Implications &amp;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A554D-0AA2-7CF0-B59D-F47BD6AE4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dirty="0"/>
              <a:t>Benchmark for future research:</a:t>
            </a:r>
          </a:p>
          <a:p>
            <a:pPr marL="457200" lvl="1" indent="0" algn="l" rtl="0">
              <a:buNone/>
            </a:pPr>
            <a:r>
              <a:rPr lang="en-US" sz="2800" dirty="0"/>
              <a:t>Our dataset offers a consistent benchmark to evaluate newer LLMs with improved reasoning abilities in theoretical CS.</a:t>
            </a:r>
          </a:p>
          <a:p>
            <a:pPr algn="l" rtl="0"/>
            <a:r>
              <a:rPr lang="en-US" sz="2800" dirty="0"/>
              <a:t>Potential educational tools (pending improvement):</a:t>
            </a:r>
          </a:p>
          <a:p>
            <a:pPr marL="457200" lvl="1" indent="0" algn="l" rtl="0">
              <a:buNone/>
            </a:pPr>
            <a:r>
              <a:rPr lang="en-US" sz="2800" dirty="0"/>
              <a:t>With significantly improved accuracy, LLMs could support </a:t>
            </a:r>
            <a:r>
              <a:rPr lang="en-US" sz="2800" b="1" dirty="0"/>
              <a:t>automatic grading</a:t>
            </a:r>
            <a:r>
              <a:rPr lang="en-US" sz="2800" dirty="0"/>
              <a:t>, </a:t>
            </a:r>
            <a:r>
              <a:rPr lang="en-US" sz="2800" b="1" dirty="0"/>
              <a:t>generation of new questions</a:t>
            </a:r>
            <a:r>
              <a:rPr lang="en-US" sz="2800" dirty="0"/>
              <a:t>, and serve as </a:t>
            </a:r>
            <a:r>
              <a:rPr lang="en-US" sz="2800" b="1" dirty="0"/>
              <a:t>personal teaching assistants</a:t>
            </a:r>
            <a:r>
              <a:rPr lang="en-US" sz="2800" dirty="0"/>
              <a:t> in CS theory.</a:t>
            </a:r>
          </a:p>
          <a:p>
            <a:pPr algn="l" rtl="0"/>
            <a:r>
              <a:rPr lang="en-US" sz="2800" dirty="0"/>
              <a:t>Current limitations: </a:t>
            </a:r>
          </a:p>
          <a:p>
            <a:pPr marL="457200" lvl="1" indent="0" algn="l" rtl="0">
              <a:buNone/>
            </a:pPr>
            <a:r>
              <a:rPr lang="en-US" sz="2800" dirty="0"/>
              <a:t>Today’s models still fall short in this domain, especially in logical rigor, making these applications premature but promising.</a:t>
            </a:r>
          </a:p>
        </p:txBody>
      </p:sp>
    </p:spTree>
    <p:extLst>
      <p:ext uri="{BB962C8B-B14F-4D97-AF65-F5344CB8AC3E}">
        <p14:creationId xmlns:p14="http://schemas.microsoft.com/office/powerpoint/2010/main" val="1221352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9AA9E18-1816-4B61-D635-E95CB1D5D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AC5CA-290F-8579-A474-651C775E9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644FC-20E2-B9F6-3746-14ED680AE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built a benchmark from real TAU exams to test LLMs</a:t>
            </a:r>
          </a:p>
          <a:p>
            <a:r>
              <a:rPr lang="en-US" dirty="0"/>
              <a:t>Claude and GPT-4o achieve 46–49% overall accuracy</a:t>
            </a:r>
          </a:p>
          <a:p>
            <a:r>
              <a:rPr lang="en-US" dirty="0"/>
              <a:t>Prompt engineering (</a:t>
            </a:r>
            <a:r>
              <a:rPr lang="en-US" dirty="0" err="1"/>
              <a:t>CoT</a:t>
            </a:r>
            <a:r>
              <a:rPr lang="en-US" dirty="0"/>
              <a:t>) not very effective here</a:t>
            </a:r>
          </a:p>
        </p:txBody>
      </p:sp>
    </p:spTree>
    <p:extLst>
      <p:ext uri="{BB962C8B-B14F-4D97-AF65-F5344CB8AC3E}">
        <p14:creationId xmlns:p14="http://schemas.microsoft.com/office/powerpoint/2010/main" val="147724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490BC-D2B7-FBAA-1E9E-949EAECCC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504E-73D0-4BF7-7DEB-26C50900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TL;DR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296DA-6F66-918F-471B-8AAB7F9FC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dirty="0"/>
              <a:t>We built a dataset of theoretical CS questions from TAU exams to test LLMs, focusing on problems that require algorithmic and logical reasoning, not just coding. </a:t>
            </a:r>
          </a:p>
          <a:p>
            <a:pPr algn="l" rtl="0"/>
            <a:r>
              <a:rPr lang="en-US" sz="2800" dirty="0"/>
              <a:t>We evaluated the performance of Claude 3.5 and GPT-4o on the dataset</a:t>
            </a:r>
          </a:p>
          <a:p>
            <a:pPr algn="l" rtl="0"/>
            <a:r>
              <a:rPr lang="en-US" sz="2800" dirty="0"/>
              <a:t>LLMs scored ~55% - not enough to pass as a student </a:t>
            </a:r>
            <a:r>
              <a:rPr lang="en-US" sz="2800" dirty="0">
                <a:sym typeface="Wingdings" panose="05000000000000000000" pitchFamily="2" charset="2"/>
              </a:rPr>
              <a:t></a:t>
            </a:r>
            <a:endParaRPr lang="en-US" sz="2800" dirty="0"/>
          </a:p>
          <a:p>
            <a:pPr algn="l" rt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0226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C241A-AEAD-6875-3428-4D5F31076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About the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FE636-8E63-630E-0D6A-7FAC099F5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This work was carried out by a team of </a:t>
            </a:r>
            <a:r>
              <a:rPr lang="en-US" dirty="0">
                <a:solidFill>
                  <a:schemeClr val="accent5"/>
                </a:solidFill>
              </a:rPr>
              <a:t>undergrad students</a:t>
            </a:r>
            <a:r>
              <a:rPr lang="en-US" noProof="0" dirty="0"/>
              <a:t> as part of a workshop in the Computer Science B.Sc. Program at TAU.</a:t>
            </a:r>
          </a:p>
          <a:p>
            <a:r>
              <a:rPr lang="en-US" dirty="0"/>
              <a:t>Supervised and lead by a </a:t>
            </a:r>
            <a:r>
              <a:rPr lang="en-US" dirty="0">
                <a:solidFill>
                  <a:srgbClr val="FC8604"/>
                </a:solidFill>
              </a:rPr>
              <a:t>teaching assistant</a:t>
            </a:r>
            <a:r>
              <a:rPr lang="en-US" dirty="0"/>
              <a:t> pursuing her Ph.D.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three faculty members </a:t>
            </a:r>
            <a:r>
              <a:rPr lang="en-US" dirty="0"/>
              <a:t>from the Computer Science Department</a:t>
            </a:r>
            <a:endParaRPr lang="en-US" noProof="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20B83BA-CA97-8C8F-579F-90398268F303}"/>
              </a:ext>
            </a:extLst>
          </p:cNvPr>
          <p:cNvSpPr txBox="1">
            <a:spLocks/>
          </p:cNvSpPr>
          <p:nvPr/>
        </p:nvSpPr>
        <p:spPr>
          <a:xfrm>
            <a:off x="838199" y="4378214"/>
            <a:ext cx="10515599" cy="16557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accent5"/>
                </a:solidFill>
              </a:rPr>
              <a:t>Edan Gabay, Yael Maoz, Jonathan Stahl, Naama Maoz, Abdo Amer, Orr Eilat</a:t>
            </a:r>
            <a:r>
              <a:rPr lang="en-US" dirty="0"/>
              <a:t>, </a:t>
            </a:r>
            <a:r>
              <a:rPr lang="en-US" dirty="0">
                <a:solidFill>
                  <a:srgbClr val="FC8604"/>
                </a:solidFill>
              </a:rPr>
              <a:t>Adi Haviv</a:t>
            </a:r>
            <a:r>
              <a:rPr lang="en-US" dirty="0"/>
              <a:t>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Hanoch Levy, Michal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Kleinbort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Amir Rubinstein</a:t>
            </a:r>
          </a:p>
          <a:p>
            <a:pPr marL="0" indent="0" algn="ctr">
              <a:buNone/>
            </a:pPr>
            <a:r>
              <a:rPr lang="en-US" dirty="0"/>
              <a:t>Tel Aviv University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9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32267-C1EE-A18A-9C93-3CCE69CDF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175D-C233-3FB5-A27B-7BF69B694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Data Structures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80AE9-46D5-8949-BFE0-B24F1068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noProof="0" dirty="0"/>
              <a:t>The first fundamental and theoretical course in a computer science degree</a:t>
            </a:r>
          </a:p>
          <a:p>
            <a:pPr algn="l" rtl="0"/>
            <a:r>
              <a:rPr lang="en-US" sz="2800" noProof="0" dirty="0"/>
              <a:t>Serves as an introduction to algorithms</a:t>
            </a:r>
          </a:p>
          <a:p>
            <a:pPr algn="l" rtl="0"/>
            <a:r>
              <a:rPr lang="en-US" sz="2800" noProof="0" dirty="0"/>
              <a:t>Core subject in computer science curricula worldwide</a:t>
            </a:r>
          </a:p>
          <a:p>
            <a:pPr algn="l" rtl="0"/>
            <a:r>
              <a:rPr lang="en-US" sz="2800" noProof="0" dirty="0"/>
              <a:t>Covers fundamental ways to organize, store, and retrieve data</a:t>
            </a:r>
          </a:p>
          <a:p>
            <a:pPr lvl="1" algn="l" rtl="0"/>
            <a:r>
              <a:rPr lang="en-US" sz="2800" noProof="0" dirty="0"/>
              <a:t>Topics: arrays, linked lists, trees, hash tables, heaps, graphs, etc.</a:t>
            </a:r>
          </a:p>
          <a:p>
            <a:pPr marL="0" indent="0" algn="l" rtl="0">
              <a:buNone/>
            </a:pPr>
            <a:endParaRPr 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348075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D01E3-95D9-E0FC-D84E-68ACB839F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65E0-C6F6-CC76-06D3-8B5769C3A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Evaluate LLMs on This Course?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48E84-7BB1-F704-A2BF-E538697D9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noProof="0" dirty="0"/>
              <a:t>They are widely used by students for homework and studying, both for coding and theoretical subjects</a:t>
            </a:r>
          </a:p>
          <a:p>
            <a:pPr algn="l" rtl="0"/>
            <a:r>
              <a:rPr lang="en-US" sz="2800" noProof="0" dirty="0"/>
              <a:t>LLMs have been widely evaluated and demonstrated impressive capabilities in general knowledge and programming tasks</a:t>
            </a:r>
          </a:p>
          <a:p>
            <a:pPr algn="l" rtl="0"/>
            <a:r>
              <a:rPr lang="en-US" sz="2800" noProof="0" dirty="0"/>
              <a:t>LLMs have barely been evaluated on complex algorithmic concepts and theoretical computer science questions</a:t>
            </a:r>
          </a:p>
          <a:p>
            <a:pPr algn="l" rtl="0"/>
            <a:endParaRPr lang="en-US" sz="2800" noProof="0" dirty="0"/>
          </a:p>
          <a:p>
            <a:pPr marL="0" indent="0" algn="l" rtl="0">
              <a:buNone/>
            </a:pPr>
            <a:endParaRPr 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333072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378BA4D-01BA-D413-388E-FD79F0321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488C-902D-D1B1-04DB-7DD2F1C4F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Our LLM Benchmark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1FF4E-0F1A-2415-EA7B-A33C3C3E1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A dataset of questions to be used to evaluate LLMs on university-level, theoretical questions about Data Structures curriculum.</a:t>
            </a:r>
          </a:p>
        </p:txBody>
      </p:sp>
    </p:spTree>
    <p:extLst>
      <p:ext uri="{BB962C8B-B14F-4D97-AF65-F5344CB8AC3E}">
        <p14:creationId xmlns:p14="http://schemas.microsoft.com/office/powerpoint/2010/main" val="3573975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F2487-8B6F-A72B-9399-B55C86402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C6E8D-FD2A-1957-EF93-0F02781CF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Our LLM Benchmark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AB91-636D-5C76-96D5-98B63CADF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2800" noProof="0" dirty="0"/>
              <a:t>Based on 57 TAU exams (2001–2018)</a:t>
            </a:r>
          </a:p>
          <a:p>
            <a:pPr algn="l" rtl="0"/>
            <a:r>
              <a:rPr lang="en-US" sz="2800" noProof="0" dirty="0"/>
              <a:t>883 questions </a:t>
            </a:r>
          </a:p>
          <a:p>
            <a:pPr algn="l" rtl="0"/>
            <a:r>
              <a:rPr lang="en-US" sz="2800" noProof="0" dirty="0"/>
              <a:t>552 with verified answers </a:t>
            </a:r>
          </a:p>
          <a:p>
            <a:pPr algn="l" rtl="0"/>
            <a:r>
              <a:rPr lang="en-US" sz="2800" noProof="0" dirty="0"/>
              <a:t>Covers multiple question types:</a:t>
            </a:r>
          </a:p>
          <a:p>
            <a:pPr lvl="1" algn="l" rtl="0"/>
            <a:r>
              <a:rPr lang="en-US" sz="2800" noProof="0" dirty="0"/>
              <a:t>Open questions</a:t>
            </a:r>
          </a:p>
          <a:p>
            <a:pPr lvl="1" algn="l" rtl="0"/>
            <a:r>
              <a:rPr lang="en-US" sz="2800" noProof="0" dirty="0"/>
              <a:t>Closed short-answer</a:t>
            </a:r>
          </a:p>
          <a:p>
            <a:pPr lvl="1" algn="l" rtl="0"/>
            <a:r>
              <a:rPr lang="en-US" sz="2800" noProof="0" dirty="0"/>
              <a:t>Multiple-choice with explanations</a:t>
            </a:r>
          </a:p>
          <a:p>
            <a:pPr lvl="1" algn="l" rtl="0"/>
            <a:r>
              <a:rPr lang="en-US" sz="2800" noProof="0" dirty="0"/>
              <a:t>Multiple-choice without explanations</a:t>
            </a:r>
            <a:endParaRPr lang="en-US" sz="2800" dirty="0"/>
          </a:p>
          <a:p>
            <a:pPr algn="l" rtl="0"/>
            <a:r>
              <a:rPr lang="en-US" sz="2800" dirty="0"/>
              <a:t>Questions were translated to English using GPT 4o</a:t>
            </a:r>
          </a:p>
          <a:p>
            <a:pPr algn="l" rtl="0"/>
            <a:r>
              <a:rPr lang="en-US" sz="2800" dirty="0"/>
              <a:t>Translations were manually evaluated</a:t>
            </a:r>
          </a:p>
          <a:p>
            <a:pPr algn="l" rtl="0"/>
            <a:endParaRPr 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380935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F6CD18D-F7F6-7353-F09D-C4B1CCEBB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94E9-7DB6-F933-0C49-41DAD218A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Our LLM Benchmark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3DCD4-D99F-5A48-62D6-D5C220078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were translated to English using GPT 4o</a:t>
            </a:r>
          </a:p>
          <a:p>
            <a:r>
              <a:rPr lang="en-US" noProof="0" dirty="0"/>
              <a:t>Translations were manually evaluated</a:t>
            </a:r>
          </a:p>
          <a:p>
            <a:pPr marL="0" indent="0">
              <a:buNone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4343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8AB84-7779-6F8D-B174-44F6C898E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9FFD-CF9B-2E09-477F-CD2775F2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67" y="719332"/>
            <a:ext cx="2306583" cy="1509517"/>
          </a:xfrm>
        </p:spPr>
        <p:txBody>
          <a:bodyPr/>
          <a:lstStyle/>
          <a:p>
            <a:r>
              <a:rPr lang="en-US" noProof="0" dirty="0"/>
              <a:t>Example</a:t>
            </a:r>
            <a:br>
              <a:rPr lang="en-US" dirty="0"/>
            </a:br>
            <a:r>
              <a:rPr lang="en-US" dirty="0"/>
              <a:t>Question</a:t>
            </a:r>
            <a:endParaRPr lang="en-US" noProof="0" dirty="0"/>
          </a:p>
        </p:txBody>
      </p:sp>
      <p:pic>
        <p:nvPicPr>
          <p:cNvPr id="9" name="Picture 8" descr="A close-up of a text&#10;&#10;AI-generated content may be incorrect.">
            <a:extLst>
              <a:ext uri="{FF2B5EF4-FFF2-40B4-BE49-F238E27FC236}">
                <a16:creationId xmlns:a16="http://schemas.microsoft.com/office/drawing/2014/main" id="{DF0E3801-D083-C718-0184-3968C1244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028" y="778362"/>
            <a:ext cx="7253939" cy="530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561978"/>
      </p:ext>
    </p:extLst>
  </p:cSld>
  <p:clrMapOvr>
    <a:masterClrMapping/>
  </p:clrMapOvr>
</p:sld>
</file>

<file path=ppt/theme/theme1.xml><?xml version="1.0" encoding="utf-8"?>
<a:theme xmlns:a="http://schemas.openxmlformats.org/drawingml/2006/main" name="Pastel Minimalist Elegant Lines Portfolio by Slidesgo">
  <a:themeElements>
    <a:clrScheme name="Simple Light">
      <a:dk1>
        <a:srgbClr val="191919"/>
      </a:dk1>
      <a:lt1>
        <a:srgbClr val="E7E4F1"/>
      </a:lt1>
      <a:dk2>
        <a:srgbClr val="F5F3ED"/>
      </a:dk2>
      <a:lt2>
        <a:srgbClr val="FFE0A7"/>
      </a:lt2>
      <a:accent1>
        <a:srgbClr val="F9CFD0"/>
      </a:accent1>
      <a:accent2>
        <a:srgbClr val="D9CFDE"/>
      </a:accent2>
      <a:accent3>
        <a:srgbClr val="D2DAE9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Pastel Minimalist Elegant Lines Portfolio by Slidesgo</Template>
  <TotalTime>6039</TotalTime>
  <Words>743</Words>
  <Application>Microsoft Office PowerPoint</Application>
  <PresentationFormat>Widescreen</PresentationFormat>
  <Paragraphs>92</Paragraphs>
  <Slides>19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Aptos</vt:lpstr>
      <vt:lpstr>Arial</vt:lpstr>
      <vt:lpstr>Bebas Neue</vt:lpstr>
      <vt:lpstr>Catamaran</vt:lpstr>
      <vt:lpstr>Lexend Deca</vt:lpstr>
      <vt:lpstr>Proxima Nova</vt:lpstr>
      <vt:lpstr>Wingdings</vt:lpstr>
      <vt:lpstr>Pastel Minimalist Elegant Lines Portfolio by Slidesgo</vt:lpstr>
      <vt:lpstr>Slidesgo Final Pages</vt:lpstr>
      <vt:lpstr>Evaluating Large Language Models on Computer Science Education Using University Exam Questions</vt:lpstr>
      <vt:lpstr>TL;DR</vt:lpstr>
      <vt:lpstr>About the team</vt:lpstr>
      <vt:lpstr>Data Structures Course</vt:lpstr>
      <vt:lpstr>Why Evaluate LLMs on This Course?</vt:lpstr>
      <vt:lpstr>Our LLM Benchmark Dataset</vt:lpstr>
      <vt:lpstr>Our LLM Benchmark Dataset</vt:lpstr>
      <vt:lpstr>Our LLM Benchmark Dataset</vt:lpstr>
      <vt:lpstr>Example Question</vt:lpstr>
      <vt:lpstr>Evaluation</vt:lpstr>
      <vt:lpstr>Evaluation</vt:lpstr>
      <vt:lpstr>Evaluation</vt:lpstr>
      <vt:lpstr>Evaluation Results: Accuracy</vt:lpstr>
      <vt:lpstr>Evaluation Results: Accuracy</vt:lpstr>
      <vt:lpstr>Evaluation Results: Prompt Engineering</vt:lpstr>
      <vt:lpstr>Evaluation Results: Prompt Engineering</vt:lpstr>
      <vt:lpstr>Key Insights</vt:lpstr>
      <vt:lpstr>Educational Implications &amp; future work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Edan Gabay</dc:creator>
  <cp:lastModifiedBy>reviewer</cp:lastModifiedBy>
  <cp:revision>11</cp:revision>
  <dcterms:created xsi:type="dcterms:W3CDTF">2025-07-09T18:39:06Z</dcterms:created>
  <dcterms:modified xsi:type="dcterms:W3CDTF">2025-07-14T14:11:32Z</dcterms:modified>
</cp:coreProperties>
</file>