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9" r:id="rId3"/>
    <p:sldId id="270" r:id="rId4"/>
    <p:sldId id="271" r:id="rId5"/>
    <p:sldId id="268" r:id="rId6"/>
    <p:sldId id="273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C89"/>
    <a:srgbClr val="32427C"/>
    <a:srgbClr val="1A143C"/>
    <a:srgbClr val="2F2561"/>
    <a:srgbClr val="000000"/>
    <a:srgbClr val="F2F2F2"/>
    <a:srgbClr val="69036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3EB2A-BBC4-4B83-BDFB-7D474589FE8C}" type="datetimeFigureOut">
              <a:rPr lang="en-IL" smtClean="0"/>
              <a:t>15/07/2025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E012A-A9E6-46A3-870E-CB8CC5E49D3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569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E012A-A9E6-46A3-870E-CB8CC5E49D33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061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A72D-EDAD-C238-C233-C7FEC348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E3B-6A5B-0D4A-0E99-16CC5B103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A8E5-4236-4DD9-72C9-9034489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26B7-B7DC-E798-CD6D-F9F169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9FA59-FEA2-F664-282F-70CE096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1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32FB-8E97-01E7-C343-D33FC3C0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41D67-2068-66AC-2A72-2105ACD4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D055-5CAB-DB13-72E8-495F5743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D3E2-D4B4-4CBE-350B-4C3A25D7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0E294-79B0-B636-7E45-FB07570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2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03A28-FBE0-514E-2339-5DFCEC6DB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51E08-B474-09C8-ED5A-F2917F7B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233C-5C8F-68EF-759C-2BDDABD5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297-6541-3F72-0B88-EE515DE3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96B8-332F-784D-4B73-E36C17B9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A126-B848-4559-ED3A-08EDD1B8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F9C6-4E9A-67B4-8A73-ADD50123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3EF0-7BEE-8C50-4903-11D1DF01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6956-FA81-593C-3196-F24D0643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40EB-FA18-E689-54FA-E997CD7F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41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F423-B6B5-9900-0E39-4FA5B615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8EB73-D05F-76D1-ADB4-63E6BB0C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6E79-4701-4430-9528-8F5FC6CF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DC59A-FFA3-2E4E-5FAD-0C4865F0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4C00-DE77-5F74-B4C0-0C38B694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29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1C18-2E90-5247-314F-15C5481E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9B9AC-D078-A4D5-C14A-3A7B84F3C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C5C5B-DA8F-4871-19EC-C712542C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9921-D08F-6741-943A-F2F70F7C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1BC3-7051-5545-014B-5D15F48B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641A0-E40C-E941-5C78-9BD80CE2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DFB1-949A-356D-2C2A-E1DB777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6480-14ED-5385-46F3-50998668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203E7-85A9-B3EF-B362-AF9E4A448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87B02-25A0-BED0-B903-7D403EE2C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A39F-229A-6B01-7BD7-06B07F93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81A82-7112-9DC0-0271-8BB2F7C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638A-EEE3-0E48-5F7E-4DC7CBA4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FE6DE-E270-BDE7-E410-36757017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0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065-12D6-DBA6-0D67-1FC5A50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628C4-E30B-F48D-8DD2-F7D38DFA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28B7-8446-84F6-ECE6-71739623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C0BE1-E7CF-54C8-1644-E0C89E55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37EC7-34A1-E98E-D324-71CD3A12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9E62C-2C68-6621-233B-8F88B6B1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B0-5C8F-BF2D-79EA-9165E017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2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DF2D-EFC9-776D-D6D8-15D03EBC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7AF2-4880-FEA7-3EE9-2A219E71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340E-4AB8-9EFB-DC37-27935998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C9A0-13F5-D17D-0A1C-1E347DAB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969B-849A-18C5-F912-0AEEB5D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A342-A705-78A2-3A07-9A2F778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1D88-092A-B858-9B0A-6ECA72B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E543E-CC34-B462-DF74-A890860AD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D115E-189C-690A-4867-92419C4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52BE-22D5-4695-E646-868394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329E9-1F8C-CB16-33E1-1EA4D102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EC283-6F8D-06DF-6D42-9BF2A408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347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7C726-FD8D-97C7-5C8C-B1718F7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9AF5-0FA5-E10D-2ABC-62D7CA21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9A14-72B0-5031-F829-F2E01C181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E034-9823-87F0-2C89-9CAFF6194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58E9-1DEC-D225-D32E-7C12B721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11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7973-FBB3-4EB8-E766-5DFE2F7C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9D71DA-99EC-6F32-9A34-C0C5D3DDB665}"/>
              </a:ext>
            </a:extLst>
          </p:cNvPr>
          <p:cNvSpPr>
            <a:spLocks/>
          </p:cNvSpPr>
          <p:nvPr/>
        </p:nvSpPr>
        <p:spPr>
          <a:xfrm>
            <a:off x="-2" y="5935619"/>
            <a:ext cx="12192001" cy="922381"/>
          </a:xfrm>
          <a:prstGeom prst="rect">
            <a:avLst/>
          </a:prstGeom>
          <a:gradFill flip="none" rotWithShape="1">
            <a:gsLst>
              <a:gs pos="0">
                <a:srgbClr val="342B61">
                  <a:shade val="30000"/>
                  <a:satMod val="115000"/>
                </a:srgbClr>
              </a:gs>
              <a:gs pos="50000">
                <a:srgbClr val="342B61">
                  <a:shade val="67500"/>
                  <a:satMod val="115000"/>
                </a:srgbClr>
              </a:gs>
              <a:gs pos="100000">
                <a:srgbClr val="342B6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04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53DB1932-0C09-3211-A40F-DDF00541D5A9}"/>
              </a:ext>
            </a:extLst>
          </p:cNvPr>
          <p:cNvSpPr txBox="1">
            <a:spLocks/>
          </p:cNvSpPr>
          <p:nvPr/>
        </p:nvSpPr>
        <p:spPr>
          <a:xfrm>
            <a:off x="312528" y="6015000"/>
            <a:ext cx="1156694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הכנס השנתי ה-</a:t>
            </a:r>
            <a:r>
              <a:rPr lang="en-US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</a:rPr>
              <a:t>23</a:t>
            </a:r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 של מיט”ל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1027E5A4-0D23-4F1C-436B-F3245F38A765}"/>
              </a:ext>
            </a:extLst>
          </p:cNvPr>
          <p:cNvSpPr txBox="1">
            <a:spLocks/>
          </p:cNvSpPr>
          <p:nvPr/>
        </p:nvSpPr>
        <p:spPr>
          <a:xfrm>
            <a:off x="1438275" y="4128413"/>
            <a:ext cx="9315450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ד"ר הדר דותן - המחלקה לחינוך ופסיכולוגיה, האוניברסיטה הפתוחה</a:t>
            </a:r>
            <a:endParaRPr lang="he-IL" sz="2800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rtl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383A29-6DFB-E768-452F-98EC7EA42B15}"/>
              </a:ext>
            </a:extLst>
          </p:cNvPr>
          <p:cNvGrpSpPr/>
          <p:nvPr/>
        </p:nvGrpSpPr>
        <p:grpSpPr>
          <a:xfrm flipH="1">
            <a:off x="312527" y="236834"/>
            <a:ext cx="2229671" cy="1408416"/>
            <a:chOff x="28073399" y="14166485"/>
            <a:chExt cx="7959003" cy="5074219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6AE1B82-2589-2DD7-6841-9A0646A89828}"/>
                </a:ext>
              </a:extLst>
            </p:cNvPr>
            <p:cNvSpPr/>
            <p:nvPr/>
          </p:nvSpPr>
          <p:spPr>
            <a:xfrm flipH="1">
              <a:off x="32092350" y="14906691"/>
              <a:ext cx="3940052" cy="2839408"/>
            </a:xfrm>
            <a:custGeom>
              <a:avLst/>
              <a:gdLst/>
              <a:ahLst/>
              <a:cxnLst/>
              <a:rect l="l" t="t" r="r" b="b"/>
              <a:pathLst>
                <a:path w="2153105" h="1463827">
                  <a:moveTo>
                    <a:pt x="0" y="0"/>
                  </a:moveTo>
                  <a:lnTo>
                    <a:pt x="2153105" y="0"/>
                  </a:lnTo>
                  <a:lnTo>
                    <a:pt x="2153105" y="1463827"/>
                  </a:lnTo>
                  <a:lnTo>
                    <a:pt x="0" y="1463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EC8428A8-41DB-28BC-98BA-C7997A63D2B7}"/>
                </a:ext>
              </a:extLst>
            </p:cNvPr>
            <p:cNvSpPr/>
            <p:nvPr/>
          </p:nvSpPr>
          <p:spPr>
            <a:xfrm flipH="1">
              <a:off x="28073399" y="14166485"/>
              <a:ext cx="3199559" cy="5074219"/>
            </a:xfrm>
            <a:custGeom>
              <a:avLst/>
              <a:gdLst/>
              <a:ahLst/>
              <a:cxnLst/>
              <a:rect l="l" t="t" r="r" b="b"/>
              <a:pathLst>
                <a:path w="2395573" h="3538475">
                  <a:moveTo>
                    <a:pt x="0" y="0"/>
                  </a:moveTo>
                  <a:lnTo>
                    <a:pt x="2395573" y="0"/>
                  </a:lnTo>
                  <a:lnTo>
                    <a:pt x="2395573" y="3538474"/>
                  </a:lnTo>
                  <a:lnTo>
                    <a:pt x="0" y="35384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2A8679-856C-D3DB-DE63-D9682D1CE4B7}"/>
              </a:ext>
            </a:extLst>
          </p:cNvPr>
          <p:cNvGrpSpPr/>
          <p:nvPr/>
        </p:nvGrpSpPr>
        <p:grpSpPr>
          <a:xfrm flipH="1">
            <a:off x="0" y="0"/>
            <a:ext cx="12192000" cy="2298701"/>
            <a:chOff x="3478201" y="664761"/>
            <a:chExt cx="6652505" cy="22987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5E4F626-52C2-02D3-CFF5-9847C4CFFEFA}"/>
                </a:ext>
              </a:extLst>
            </p:cNvPr>
            <p:cNvSpPr/>
            <p:nvPr/>
          </p:nvSpPr>
          <p:spPr>
            <a:xfrm>
              <a:off x="3478201" y="664762"/>
              <a:ext cx="6652505" cy="2298700"/>
            </a:xfrm>
            <a:custGeom>
              <a:avLst/>
              <a:gdLst>
                <a:gd name="connsiteX0" fmla="*/ 0 w 6652505"/>
                <a:gd name="connsiteY0" fmla="*/ 2938378 h 2938377"/>
                <a:gd name="connsiteX1" fmla="*/ 6652506 w 6652505"/>
                <a:gd name="connsiteY1" fmla="*/ 247257 h 2938377"/>
                <a:gd name="connsiteX2" fmla="*/ 6652506 w 6652505"/>
                <a:gd name="connsiteY2" fmla="*/ 0 h 2938377"/>
                <a:gd name="connsiteX3" fmla="*/ 0 w 6652505"/>
                <a:gd name="connsiteY3" fmla="*/ 0 h 293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2938377">
                  <a:moveTo>
                    <a:pt x="0" y="2938378"/>
                  </a:moveTo>
                  <a:cubicBezTo>
                    <a:pt x="914863" y="1681784"/>
                    <a:pt x="3959971" y="279317"/>
                    <a:pt x="6652506" y="247257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427C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0CC9F7-7B1E-B9FF-FB19-DE53772B62C2}"/>
                </a:ext>
              </a:extLst>
            </p:cNvPr>
            <p:cNvSpPr/>
            <p:nvPr/>
          </p:nvSpPr>
          <p:spPr>
            <a:xfrm>
              <a:off x="3478201" y="664761"/>
              <a:ext cx="6652505" cy="1400203"/>
            </a:xfrm>
            <a:custGeom>
              <a:avLst/>
              <a:gdLst>
                <a:gd name="connsiteX0" fmla="*/ 0 w 6652505"/>
                <a:gd name="connsiteY0" fmla="*/ 1749029 h 1749029"/>
                <a:gd name="connsiteX1" fmla="*/ 6652506 w 6652505"/>
                <a:gd name="connsiteY1" fmla="*/ 213976 h 1749029"/>
                <a:gd name="connsiteX2" fmla="*/ 6652506 w 6652505"/>
                <a:gd name="connsiteY2" fmla="*/ 0 h 1749029"/>
                <a:gd name="connsiteX3" fmla="*/ 0 w 6652505"/>
                <a:gd name="connsiteY3" fmla="*/ 0 h 174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1749029">
                  <a:moveTo>
                    <a:pt x="0" y="1749029"/>
                  </a:moveTo>
                  <a:cubicBezTo>
                    <a:pt x="1366175" y="747064"/>
                    <a:pt x="3968022" y="-42596"/>
                    <a:pt x="6652506" y="213976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2561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A13BF0-1A12-9EE2-E984-4BABD3D667F5}"/>
                </a:ext>
              </a:extLst>
            </p:cNvPr>
            <p:cNvSpPr/>
            <p:nvPr/>
          </p:nvSpPr>
          <p:spPr>
            <a:xfrm>
              <a:off x="3478201" y="664762"/>
              <a:ext cx="6652505" cy="458026"/>
            </a:xfrm>
            <a:custGeom>
              <a:avLst/>
              <a:gdLst>
                <a:gd name="connsiteX0" fmla="*/ 0 w 6652505"/>
                <a:gd name="connsiteY0" fmla="*/ 0 h 1493811"/>
                <a:gd name="connsiteX1" fmla="*/ 6652506 w 6652505"/>
                <a:gd name="connsiteY1" fmla="*/ 1493812 h 1493811"/>
                <a:gd name="connsiteX2" fmla="*/ 6652506 w 6652505"/>
                <a:gd name="connsiteY2" fmla="*/ 0 h 149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2505" h="1493811">
                  <a:moveTo>
                    <a:pt x="0" y="0"/>
                  </a:moveTo>
                  <a:cubicBezTo>
                    <a:pt x="2405745" y="82073"/>
                    <a:pt x="4533874" y="332993"/>
                    <a:pt x="6652506" y="1493812"/>
                  </a:cubicBezTo>
                  <a:lnTo>
                    <a:pt x="6652506" y="0"/>
                  </a:lnTo>
                  <a:close/>
                </a:path>
              </a:pathLst>
            </a:custGeom>
            <a:solidFill>
              <a:srgbClr val="5C4C89">
                <a:alpha val="70000"/>
              </a:srgbClr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22" name="TextBox 30">
            <a:extLst>
              <a:ext uri="{FF2B5EF4-FFF2-40B4-BE49-F238E27FC236}">
                <a16:creationId xmlns:a16="http://schemas.microsoft.com/office/drawing/2014/main" id="{163982D1-A126-6C4D-CA4E-0EB598B3D430}"/>
              </a:ext>
            </a:extLst>
          </p:cNvPr>
          <p:cNvSpPr txBox="1">
            <a:spLocks/>
          </p:cNvSpPr>
          <p:nvPr/>
        </p:nvSpPr>
        <p:spPr>
          <a:xfrm>
            <a:off x="1416311" y="2460138"/>
            <a:ext cx="9148794" cy="1723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200" b="1" dirty="0">
                <a:latin typeface="Assistant" pitchFamily="2" charset="-79"/>
                <a:cs typeface="Assistant" pitchFamily="2" charset="-79"/>
              </a:rPr>
              <a:t>שימוש בכלי בינה מלאכותית לתכנון ויצירה של פעילויות למידה דיגיטליות</a:t>
            </a:r>
            <a:endParaRPr lang="he-IL" sz="3200" dirty="0">
              <a:latin typeface="Assistant" pitchFamily="2" charset="-79"/>
              <a:cs typeface="Assistant" pitchFamily="2" charset="-79"/>
            </a:endParaRPr>
          </a:p>
          <a:p>
            <a:pPr algn="ctr" rtl="1"/>
            <a:endParaRPr lang="he-IL" sz="4800" b="1" spc="-45" dirty="0">
              <a:solidFill>
                <a:srgbClr val="2F2561"/>
              </a:solidFill>
              <a:highlight>
                <a:srgbClr val="FFFF00"/>
              </a:highlight>
              <a:latin typeface="Assistant" pitchFamily="2" charset="-79"/>
              <a:ea typeface="Tahoma" panose="020B0604030504040204" pitchFamily="34" charset="0"/>
              <a:cs typeface="Assistant" pitchFamily="2" charset="-79"/>
              <a:rtl/>
            </a:endParaRP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728853D7-FC9A-1942-C07D-4095A1163E52}"/>
              </a:ext>
            </a:extLst>
          </p:cNvPr>
          <p:cNvSpPr txBox="1">
            <a:spLocks/>
          </p:cNvSpPr>
          <p:nvPr/>
        </p:nvSpPr>
        <p:spPr>
          <a:xfrm>
            <a:off x="375255" y="1514707"/>
            <a:ext cx="1144149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במ"י באקדמיה – קבוצת מומחים דיסציפלינריים</a:t>
            </a:r>
          </a:p>
        </p:txBody>
      </p:sp>
    </p:spTree>
    <p:extLst>
      <p:ext uri="{BB962C8B-B14F-4D97-AF65-F5344CB8AC3E}">
        <p14:creationId xmlns:p14="http://schemas.microsoft.com/office/powerpoint/2010/main" val="27236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Box 30">
            <a:extLst>
              <a:ext uri="{FF2B5EF4-FFF2-40B4-BE49-F238E27FC236}">
                <a16:creationId xmlns:a16="http://schemas.microsoft.com/office/drawing/2014/main" id="{1860BFC8-731D-59DF-7B71-9E9CDE056B88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latin typeface="Assistant" pitchFamily="2" charset="-79"/>
                <a:cs typeface="Assistant" pitchFamily="2" charset="-79"/>
              </a:rPr>
              <a:t>שימוש בכלי בינה מלאכותית לתכנון ויצירה של פעילויות למידה דיגיטליות</a:t>
            </a:r>
            <a:endParaRPr lang="he-IL" sz="3600" dirty="0"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429" name="TextBox 30">
            <a:extLst>
              <a:ext uri="{FF2B5EF4-FFF2-40B4-BE49-F238E27FC236}">
                <a16:creationId xmlns:a16="http://schemas.microsoft.com/office/drawing/2014/main" id="{3971F131-9DD5-F824-427F-D0FB64FDF713}"/>
              </a:ext>
            </a:extLst>
          </p:cNvPr>
          <p:cNvSpPr txBox="1">
            <a:spLocks/>
          </p:cNvSpPr>
          <p:nvPr/>
        </p:nvSpPr>
        <p:spPr>
          <a:xfrm>
            <a:off x="6210300" y="1917295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למי זה רלוונטי?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503E2A42-8A7B-88AF-CC7C-8093C8F17563}"/>
              </a:ext>
            </a:extLst>
          </p:cNvPr>
          <p:cNvSpPr txBox="1">
            <a:spLocks/>
          </p:cNvSpPr>
          <p:nvPr/>
        </p:nvSpPr>
        <p:spPr>
          <a:xfrm>
            <a:off x="1474508" y="2836902"/>
            <a:ext cx="8989005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dirty="0">
                <a:latin typeface="Assistant" pitchFamily="2" charset="-79"/>
                <a:cs typeface="Assistant" pitchFamily="2" charset="-79"/>
              </a:rPr>
              <a:t>הפרקטיקה רלוונטית בכל תחום שיש בו ממד יישומי, שכן היא מאפשרת תרגום של תיאוריות ומודלים לתוצרים ממשיים בסיוע בינה מלאכותית יוצרת</a:t>
            </a:r>
            <a:endParaRPr lang="he-IL" sz="3600" b="1" spc="-45" dirty="0">
              <a:latin typeface="Assistant" pitchFamily="2" charset="-79"/>
              <a:cs typeface="Assistant" pitchFamily="2" charset="-79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2767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26FEE-2BE8-DBD7-2415-18113B731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C870D42C-D7C2-4AC0-3630-870F389A151B}"/>
              </a:ext>
            </a:extLst>
          </p:cNvPr>
          <p:cNvSpPr txBox="1">
            <a:spLocks/>
          </p:cNvSpPr>
          <p:nvPr/>
        </p:nvSpPr>
        <p:spPr>
          <a:xfrm>
            <a:off x="5047748" y="1917295"/>
            <a:ext cx="4983957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אילו אתגרים דרשו מענה?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994525F6-6867-1044-B320-4C7D2A54068A}"/>
              </a:ext>
            </a:extLst>
          </p:cNvPr>
          <p:cNvSpPr txBox="1">
            <a:spLocks/>
          </p:cNvSpPr>
          <p:nvPr/>
        </p:nvSpPr>
        <p:spPr>
          <a:xfrm>
            <a:off x="1399642" y="2699415"/>
            <a:ext cx="9303032" cy="44319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latin typeface="Assistant" pitchFamily="2" charset="-79"/>
                <a:cs typeface="Assistant" pitchFamily="2" charset="-79"/>
                <a:rtl/>
              </a:rPr>
              <a:t>הפרקטיקה מבקשת לענות על שלושה אתגרים מרכזיים:</a:t>
            </a:r>
          </a:p>
          <a:p>
            <a:pPr algn="r" rtl="1"/>
            <a:endParaRPr lang="he-IL" sz="3600" b="1" spc="-45" dirty="0">
              <a:latin typeface="Assistant" pitchFamily="2" charset="-79"/>
              <a:cs typeface="Assistant" pitchFamily="2" charset="-79"/>
              <a:rtl/>
            </a:endParaRPr>
          </a:p>
          <a:p>
            <a:pPr marL="742950" indent="-742950" algn="r" rtl="1">
              <a:buAutoNum type="arabicPeriod"/>
            </a:pPr>
            <a:r>
              <a:rPr lang="he-IL" sz="3600" b="1" dirty="0">
                <a:latin typeface="Assistant" pitchFamily="2" charset="-79"/>
                <a:cs typeface="Assistant" pitchFamily="2" charset="-79"/>
              </a:rPr>
              <a:t>הצורך להמחיש לסטודנטים את הרלוונטיות המעשית של תיאוריות ומודלים הנלמדים בקורס.</a:t>
            </a:r>
          </a:p>
          <a:p>
            <a:pPr marL="742950" indent="-742950" algn="r" rtl="1">
              <a:buAutoNum type="arabicPeriod"/>
            </a:pPr>
            <a:r>
              <a:rPr lang="he-IL" sz="3600" b="1" dirty="0">
                <a:latin typeface="Assistant" pitchFamily="2" charset="-79"/>
                <a:cs typeface="Assistant" pitchFamily="2" charset="-79"/>
              </a:rPr>
              <a:t>היעדר מיומנות בשימוש בכלי בינה מלאכותית</a:t>
            </a:r>
            <a:r>
              <a:rPr lang="he-IL" sz="3600" b="1" spc="-45" dirty="0">
                <a:latin typeface="Assistant" pitchFamily="2" charset="-79"/>
                <a:cs typeface="Assistant" pitchFamily="2" charset="-79"/>
                <a:rtl/>
              </a:rPr>
              <a:t>.</a:t>
            </a:r>
          </a:p>
          <a:p>
            <a:pPr marL="742950" indent="-742950" algn="r" rtl="1">
              <a:buAutoNum type="arabicPeriod"/>
            </a:pPr>
            <a:r>
              <a:rPr lang="he-IL" sz="3600" b="1" spc="-45" dirty="0">
                <a:latin typeface="Assistant" pitchFamily="2" charset="-79"/>
                <a:cs typeface="Assistant" pitchFamily="2" charset="-79"/>
                <a:rtl/>
              </a:rPr>
              <a:t>חיזוק מיומנויות חשיבה ביקורתית ויצירתית. </a:t>
            </a:r>
          </a:p>
          <a:p>
            <a:pPr marL="742950" indent="-742950" algn="r" rtl="1">
              <a:buAutoNum type="arabicPeriod"/>
            </a:pPr>
            <a:endParaRPr lang="he-IL" sz="3600" b="1" spc="-45" dirty="0">
              <a:latin typeface="Assistant" pitchFamily="2" charset="-79"/>
              <a:cs typeface="Assistant" pitchFamily="2" charset="-79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E8A8B-DFB7-25E3-F132-7A993A373AE1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A8E1E371-F3BB-0AFB-4B46-BE1FD7D322EB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1DFB182-F1ED-DBA4-6D03-24A432A0D29A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39186236-D2D2-9985-19DC-BCE452C2C943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6371EE1-1D82-E17B-442B-D01CF7D95CD6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F5F0BCB-124D-9450-CC7F-4C0C43E4C809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85F6D4C1-FD14-B905-4527-D32E661C50FE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FD59518-59BE-B625-49EC-4F5EAADDF699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8AEF321-6A1F-E865-4751-A25F5A72DB66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8E3E207-76ED-57DD-4354-BF41FAA51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3AB06BC-9533-F125-3B0B-7380EE292E0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72CE6E-6900-FEC8-8DE9-83C4368A377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DC44927-116E-33E2-007C-4BC3B8A22BA5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AD7968-63CC-CD8B-7A04-DD8A9CAB87D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E3F4E36F-91E5-E332-2131-04D9A446C240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/>
              <a:t>שימוש בכלי בינה מלאכותית לתכנון ויצירה של פעילויות למידה דיגיטליות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7323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445CF-50D5-5C71-420D-13A7FB007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5DCC0550-1FAF-5748-2CF0-6B23A4A5B3FE}"/>
              </a:ext>
            </a:extLst>
          </p:cNvPr>
          <p:cNvSpPr txBox="1">
            <a:spLocks/>
          </p:cNvSpPr>
          <p:nvPr/>
        </p:nvSpPr>
        <p:spPr>
          <a:xfrm>
            <a:off x="6210300" y="1917295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הפתרון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2F221240-7B89-14AE-C6B8-AE2C5C70566F}"/>
              </a:ext>
            </a:extLst>
          </p:cNvPr>
          <p:cNvSpPr txBox="1">
            <a:spLocks/>
          </p:cNvSpPr>
          <p:nvPr/>
        </p:nvSpPr>
        <p:spPr>
          <a:xfrm>
            <a:off x="1314977" y="2836902"/>
            <a:ext cx="9512698" cy="33239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latin typeface="Assistant"/>
                <a:cs typeface="Assistant"/>
                <a:rtl/>
              </a:rPr>
              <a:t>מטלת הערכה חלופית במסגרתה </a:t>
            </a:r>
            <a:r>
              <a:rPr lang="he-IL" sz="3600" b="1" spc="-45" dirty="0" err="1">
                <a:latin typeface="Assistant"/>
                <a:cs typeface="Assistant"/>
                <a:rtl/>
              </a:rPr>
              <a:t>הסטודנטים.ות</a:t>
            </a:r>
            <a:r>
              <a:rPr lang="he-IL" sz="3600" b="1" spc="-45" dirty="0">
                <a:latin typeface="Assistant"/>
                <a:cs typeface="Assistant"/>
                <a:rtl/>
              </a:rPr>
              <a:t> התבקשו לבחור נושא\מושג לצורך יצירת פעילות למידה דיגיטלית.</a:t>
            </a:r>
          </a:p>
          <a:p>
            <a:pPr algn="r" rtl="1"/>
            <a:endParaRPr lang="he-IL" sz="36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3600" b="1" spc="-45" dirty="0">
                <a:latin typeface="Assistant"/>
                <a:cs typeface="Assistant"/>
                <a:rtl/>
              </a:rPr>
              <a:t>שלב 1 - תכנון פעילות הלמידה הדיגיטלית באמצעות כלי בינה </a:t>
            </a:r>
            <a:r>
              <a:rPr lang="he-IL" sz="3600" b="1" spc="-45" dirty="0" err="1">
                <a:latin typeface="Assistant"/>
                <a:cs typeface="Assistant"/>
                <a:rtl/>
              </a:rPr>
              <a:t>מלאוכתית</a:t>
            </a:r>
            <a:r>
              <a:rPr lang="he-IL" sz="3600" b="1" spc="-45" dirty="0">
                <a:latin typeface="Assistant"/>
                <a:cs typeface="Assistant"/>
                <a:rtl/>
              </a:rPr>
              <a:t> יוצרת. 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DCB4D3-4A76-5FAF-BAC9-625BD8E8CC7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C3897F8-9F1D-B1E7-7F6C-744B91E53953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BA56E536-82A8-88C0-4CE9-51B72FCC7EE0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0B05A23E-BEB2-91BB-99CC-BED202D83AF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BC6FFF6-6158-323C-B247-8D53232B08B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86C78A2D-7FB3-1B0E-730B-59E9E805C4DD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4D112B6-1AE5-C392-9BD2-DCD2CB175BAD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2A5CBAE-3E9C-54F1-1B5A-53E4A1EBE1DB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1B3A0214-647E-1C00-AA06-1C3E71BD9017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007AFE1B-03EF-B390-4B6A-86C15929E0C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B6DD1D-5EEB-0405-A888-FC1C53D3239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CD947FF-7C42-0B87-FC49-8E3076460553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2EB5065-F10E-5DBD-9913-009D2A66B682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287E02E-0961-F64B-0F25-15C52A45CFC0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679053A3-9816-7E1E-FEFE-AA9D37B63700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latin typeface="Assistant" pitchFamily="2" charset="-79"/>
                <a:cs typeface="Assistant" pitchFamily="2" charset="-79"/>
              </a:rPr>
              <a:t>שימוש בכלי בינה מלאכותית לתכנון ויצירה של פעילויות למידה דיגיטליות</a:t>
            </a:r>
            <a:endParaRPr lang="he-IL" sz="3600" dirty="0">
              <a:latin typeface="Assistant" pitchFamily="2" charset="-79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392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7348-4E17-3D0F-3BD4-5286BEEC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855EEB-FCEC-EDCC-3A7C-B1D8045EC05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D2C3E2F-245A-A779-1FC7-7E00B43FAA90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F3BA77A-29F3-32E5-BD90-8B5DAD26CF8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582CBA0-E139-A265-4316-52A8C80D4F2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68473DEA-8C00-BD2D-46F2-686BB06356CE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506B8AF-3B84-FC66-346B-BD1D49F43AF6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59359F70-922A-5434-1D28-0C997456A91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102CBA-E35D-592A-A85D-C85036F73362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F1823DA0-DA82-6581-C1DA-B73E16F6698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6B0FF4E-033A-8232-4BBB-4081A5F4D797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50A970-7665-B6EC-0B3F-5389318823D7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6EC32D25-B38A-B917-BEC7-74BA490AAAC4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6E25358-AAC2-9F5B-ACFD-AA7136AAFF5C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768D2EC-0016-8547-A20C-2E8C05B034F9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FBBF159D-6503-D20E-1679-FD9C61B3C288}"/>
              </a:ext>
            </a:extLst>
          </p:cNvPr>
          <p:cNvSpPr txBox="1">
            <a:spLocks/>
          </p:cNvSpPr>
          <p:nvPr/>
        </p:nvSpPr>
        <p:spPr>
          <a:xfrm>
            <a:off x="902856" y="888116"/>
            <a:ext cx="9512698" cy="5416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שלב 2 – </a:t>
            </a:r>
            <a:r>
              <a:rPr lang="he-IL" sz="3200" b="1" dirty="0">
                <a:latin typeface="Assistant" pitchFamily="2" charset="-79"/>
                <a:cs typeface="Assistant" pitchFamily="2" charset="-79"/>
              </a:rPr>
              <a:t>לאחר יצירת התוצר הראשוני, יתבצע תהליך של שיפורו באמצעות מספר </a:t>
            </a:r>
            <a:r>
              <a:rPr lang="he-IL" sz="3200" b="1" dirty="0" err="1">
                <a:latin typeface="Assistant" pitchFamily="2" charset="-79"/>
                <a:cs typeface="Assistant" pitchFamily="2" charset="-79"/>
              </a:rPr>
              <a:t>איטרציות</a:t>
            </a:r>
            <a:r>
              <a:rPr lang="he-IL" sz="3200" b="1" dirty="0">
                <a:latin typeface="Assistant" pitchFamily="2" charset="-79"/>
                <a:cs typeface="Assistant" pitchFamily="2" charset="-79"/>
              </a:rPr>
              <a:t>, תוך הסתמכות על תיאוריות ומודלים שנלמדו במהלך הקורס. </a:t>
            </a:r>
          </a:p>
          <a:p>
            <a:pPr algn="r" rtl="1"/>
            <a:endParaRPr lang="he-IL" sz="3200" b="1" spc="-45" dirty="0">
              <a:latin typeface="Assistant" pitchFamily="2" charset="-79"/>
              <a:cs typeface="Assistant" pitchFamily="2" charset="-79"/>
              <a:rtl/>
            </a:endParaRPr>
          </a:p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שלב 3 – הגשת המטלה הכוללת את הרכיבים הבאים: </a:t>
            </a:r>
          </a:p>
          <a:p>
            <a:pPr algn="r" rtl="1"/>
            <a:r>
              <a:rPr lang="he-IL" sz="3200" b="1" dirty="0">
                <a:latin typeface="Assistant" pitchFamily="2" charset="-79"/>
                <a:cs typeface="Assistant" pitchFamily="2" charset="-79"/>
              </a:rPr>
              <a:t>א. קישור להתכתבות המלאה עם כלי הבינה המלאכותית ששימש בתהליך העבודה.</a:t>
            </a:r>
            <a:br>
              <a:rPr lang="he-IL" sz="3200" b="1" dirty="0">
                <a:latin typeface="Assistant" pitchFamily="2" charset="-79"/>
                <a:cs typeface="Assistant" pitchFamily="2" charset="-79"/>
              </a:rPr>
            </a:br>
            <a:r>
              <a:rPr lang="he-IL" sz="3200" b="1" dirty="0">
                <a:latin typeface="Assistant" pitchFamily="2" charset="-79"/>
                <a:cs typeface="Assistant" pitchFamily="2" charset="-79"/>
              </a:rPr>
              <a:t>ב. נימוק לבחירת התיאוריות והמודלים שהנחו את תהליך השיפור, בצירוף הסבר כיצד יושמו בפועל.</a:t>
            </a:r>
            <a:br>
              <a:rPr lang="he-IL" sz="3200" b="1" dirty="0">
                <a:latin typeface="Assistant" pitchFamily="2" charset="-79"/>
                <a:cs typeface="Assistant" pitchFamily="2" charset="-79"/>
              </a:rPr>
            </a:br>
            <a:r>
              <a:rPr lang="he-IL" sz="3200" b="1" dirty="0">
                <a:latin typeface="Assistant" pitchFamily="2" charset="-79"/>
                <a:cs typeface="Assistant" pitchFamily="2" charset="-79"/>
              </a:rPr>
              <a:t>ג. רפלקציה אישית על תהליך העבודה: חוויות, אתגרים, תובנות ולקחים.</a:t>
            </a:r>
            <a:endParaRPr lang="he-IL" sz="3200" b="1" spc="-45" dirty="0">
              <a:latin typeface="Assistant" pitchFamily="2" charset="-79"/>
              <a:cs typeface="Assistant" pitchFamily="2" charset="-79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1218582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F4372-63BC-91CB-542D-5832D147F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23094278-781F-119E-1C0F-F7AD3DB21E84}"/>
              </a:ext>
            </a:extLst>
          </p:cNvPr>
          <p:cNvSpPr txBox="1">
            <a:spLocks/>
          </p:cNvSpPr>
          <p:nvPr/>
        </p:nvSpPr>
        <p:spPr>
          <a:xfrm>
            <a:off x="4991514" y="1733678"/>
            <a:ext cx="4823097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מסקנות ותוכניות לעתיד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263C623E-19CD-89C6-C471-00C41551A33C}"/>
              </a:ext>
            </a:extLst>
          </p:cNvPr>
          <p:cNvSpPr txBox="1">
            <a:spLocks/>
          </p:cNvSpPr>
          <p:nvPr/>
        </p:nvSpPr>
        <p:spPr>
          <a:xfrm>
            <a:off x="1044830" y="2464306"/>
            <a:ext cx="9512698" cy="56015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העמקת המטלה והרחבת שלבי העבודה:</a:t>
            </a:r>
          </a:p>
          <a:p>
            <a:pPr algn="r" rtl="1"/>
            <a:endParaRPr lang="he-IL" sz="32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מעבר מתכנון ליישום בפועל</a:t>
            </a:r>
          </a:p>
          <a:p>
            <a:pPr algn="r" rtl="1"/>
            <a:endParaRPr lang="he-IL" sz="32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הערכת עמיתים בין שלב התכנון ליצירת הפעילות בפועל</a:t>
            </a:r>
          </a:p>
          <a:p>
            <a:pPr algn="r" rtl="1"/>
            <a:endParaRPr lang="he-IL" sz="32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3200" b="1" spc="-45" dirty="0">
                <a:latin typeface="Assistant"/>
                <a:cs typeface="Assistant"/>
                <a:rtl/>
              </a:rPr>
              <a:t>פיתוח ושילוב של </a:t>
            </a:r>
            <a:r>
              <a:rPr lang="he-IL" sz="3200" b="1" spc="-45" dirty="0" err="1">
                <a:latin typeface="Assistant"/>
                <a:cs typeface="Assistant"/>
                <a:rtl/>
              </a:rPr>
              <a:t>בוט</a:t>
            </a:r>
            <a:r>
              <a:rPr lang="he-IL" sz="3200" b="1" spc="-45" dirty="0">
                <a:latin typeface="Assistant"/>
                <a:cs typeface="Assistant"/>
                <a:rtl/>
              </a:rPr>
              <a:t> ייעודי שישמש כיועץ פדגוגי וילווה את הסטודנטים לכל שלבי התהליך</a:t>
            </a:r>
          </a:p>
          <a:p>
            <a:pPr algn="r" rtl="1"/>
            <a:endParaRPr lang="he-IL" sz="3600" b="1" spc="-45" dirty="0">
              <a:latin typeface="Assistant"/>
              <a:cs typeface="Assistant"/>
              <a:rtl/>
            </a:endParaRPr>
          </a:p>
          <a:p>
            <a:pPr algn="r" rtl="1"/>
            <a:endParaRPr lang="he-IL" sz="3600" b="1" spc="-45" dirty="0">
              <a:latin typeface="Assistant"/>
              <a:cs typeface="Assistant"/>
              <a:rtl/>
            </a:endParaRPr>
          </a:p>
          <a:p>
            <a:pPr algn="r" rtl="1"/>
            <a:endParaRPr lang="he-IL" sz="3600" b="1" spc="-45" dirty="0"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82F1BB-DDE7-9FB5-B0A4-41C32ED6F06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7F9A72E5-96BE-365A-28BA-4149D4EC32CC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454195E4-FAAD-9AA7-0E43-46E91CB5A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0EB7FE3C-9F6B-B58D-B053-1D0375A36310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4A2C29A-2630-9310-1F22-368DC4E4063B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707A814-1FDE-E1F8-F91A-F9B120509090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1529C0E-66E9-393D-B872-2F9300086B5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F866A50-BB67-DBF2-5229-60AC10F7A6BB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2862253-7AF5-8856-BF0A-64CE714AD0FD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CD8FFF6B-4760-48FE-2F15-757DCDE0AC2F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55B32F9-6217-E273-DCA8-672E39C4D6F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36F17371-5A62-5D8D-368D-02D9A13A000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9D8C449-B902-EBA9-B3A8-9B7FB761C302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71BDEA7-9806-BAA8-C3D2-2EC71CD7A9D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586E1004-2FCA-A6C8-249D-1643C2CBB38A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dirty="0">
                <a:latin typeface="Assistant" pitchFamily="2" charset="-79"/>
                <a:cs typeface="Assistant" pitchFamily="2" charset="-79"/>
              </a:rPr>
              <a:t>שימוש בכלי בינה מלאכותית לתכנון ויצירה של פעילויות למידה דיגיטליות</a:t>
            </a:r>
            <a:endParaRPr lang="he-IL" sz="3600" dirty="0">
              <a:latin typeface="Assistant" pitchFamily="2" charset="-79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1700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289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Assistant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Anat Feldman</dc:creator>
  <cp:lastModifiedBy>Hadar Dotan</cp:lastModifiedBy>
  <cp:revision>10</cp:revision>
  <dcterms:created xsi:type="dcterms:W3CDTF">2025-07-06T06:55:42Z</dcterms:created>
  <dcterms:modified xsi:type="dcterms:W3CDTF">2025-07-15T09:54:03Z</dcterms:modified>
</cp:coreProperties>
</file>