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74" r:id="rId3"/>
    <p:sldId id="275" r:id="rId4"/>
    <p:sldId id="270" r:id="rId5"/>
    <p:sldId id="268" r:id="rId6"/>
    <p:sldId id="273" r:id="rId7"/>
  </p:sldIdLst>
  <p:sldSz cx="12192000" cy="6858000"/>
  <p:notesSz cx="6858000" cy="9144000"/>
  <p:defaultTextStyle>
    <a:defPPr>
      <a:defRPr lang="he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4C89"/>
    <a:srgbClr val="1A143C"/>
    <a:srgbClr val="FFFFFF"/>
    <a:srgbClr val="32427C"/>
    <a:srgbClr val="2F2561"/>
    <a:srgbClr val="000000"/>
    <a:srgbClr val="F2F2F2"/>
    <a:srgbClr val="69036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4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0340AFA-2C7A-4863-BA61-D7FFA76A803E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20D9928-3591-402C-B487-DC34035DA6A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6995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0A72D-EDAD-C238-C233-C7FEC348A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C33E3B-6A5B-0D4A-0E99-16CC5B1038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4A8E5-4236-4DD9-72C9-903448983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2426B7-B7DC-E798-CD6D-F9F169928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59FA59-FEA2-F664-282F-70CE0963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146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D32FB-8E97-01E7-C343-D33FC3C0F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C41D67-2068-66AC-2A72-2105ACD4D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D055-5CAB-DB13-72E8-495F5743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7D3E2-D4B4-4CBE-350B-4C3A25D77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0E294-79B0-B636-7E45-FB07570D6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929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503A28-FBE0-514E-2339-5DFCEC6DB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A51E08-B474-09C8-ED5A-F2917F7B0F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5233C-5C8F-68EF-759C-2BDDABD5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B6297-6541-3F72-0B88-EE515DE33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596B8-332F-784D-4B73-E36C17B90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4481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65A126-B848-4559-ED3A-08EDD1B8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DF9C6-4E9A-67B4-8A73-ADD501238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373EF0-7BEE-8C50-4903-11D1DF010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A6956-FA81-593C-3196-F24D06434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940EB-FA18-E689-54FA-E997CD7F4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1413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EF423-B6B5-9900-0E39-4FA5B6155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8EB73-D05F-76D1-ADB4-63E6BB0C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C6E79-4701-4430-9528-8F5FC6CF8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0DC59A-FFA3-2E4E-5FAD-0C4865F0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C4C00-DE77-5F74-B4C0-0C38B6947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9298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1C18-2E90-5247-314F-15C5481EE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C9B9AC-D078-A4D5-C14A-3A7B84F3CB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BC5C5B-DA8F-4871-19EC-C712542C5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79921-D08F-6741-943A-F2F70F7C6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051BC3-7051-5545-014B-5D15F48B4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B641A0-E40C-E941-5C78-9BD80CE2E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048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0DFB1-949A-356D-2C2A-E1DB77725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F46480-14ED-5385-46F3-50998668C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203E7-85A9-B3EF-B362-AF9E4A448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887B02-25A0-BED0-B903-7D403EE2C5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A0A39F-229A-6B01-7BD7-06B07F9370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081A82-7112-9DC0-0271-8BB2F7CB8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62638A-EEE3-0E48-5F7E-4DC7CBA49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FE6DE-E270-BDE7-E410-367570172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3603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13065-12D6-DBA6-0D67-1FC5A5005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628C4-E30B-F48D-8DD2-F7D38DFAD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228B7-8446-84F6-ECE6-717396239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7C0BE1-E7CF-54C8-1644-E0C89E55B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8503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237EC7-34A1-E98E-D324-71CD3A128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E9E62C-2C68-6621-233B-8F88B6B1D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968DB0-5C8F-BF2D-79EA-9165E017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8222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DDF2D-EFC9-776D-D6D8-15D03EBC9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E7AF2-4880-FEA7-3EE9-2A219E711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78340E-4AB8-9EFB-DC37-279359980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1C9A0-13F5-D17D-0A1C-1E347DABC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0969B-849A-18C5-F912-0AEEB5DD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06A342-A705-78A2-3A07-9A2F7781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30469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21D88-092A-B858-9B0A-6ECA72B0A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E543E-CC34-B462-DF74-A890860AD5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AD115E-189C-690A-4867-92419C47B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AD52BE-22D5-4695-E646-868394C8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D329E9-1F8C-CB16-33E1-1EA4D1026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6EC283-6F8D-06DF-6D42-9BF2A4080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347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87C726-FD8D-97C7-5C8C-B1718F70A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F9AF5-0FA5-E10D-2ABC-62D7CA21E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229A14-72B0-5031-F829-F2E01C181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DD6453-C303-4347-AC7D-85557F0506C0}" type="datetimeFigureOut">
              <a:rPr lang="he-IL" smtClean="0"/>
              <a:t>י"ח/תמוז/תשפ"ה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FE034-9823-87F0-2C89-9CAFF6194B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5558E9-1DEC-D225-D32E-7C12B7214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8B94C3-4750-4561-BA07-1A7A947247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111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2" Type="http://schemas.openxmlformats.org/officeDocument/2006/relationships/image" Target="../media/image9.png"/><Relationship Id="rId16" Type="http://schemas.openxmlformats.org/officeDocument/2006/relationships/image" Target="../media/image22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5" Type="http://schemas.openxmlformats.org/officeDocument/2006/relationships/image" Target="../media/image21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Relationship Id="rId14" Type="http://schemas.openxmlformats.org/officeDocument/2006/relationships/hyperlink" Target="https://ai-practices.iucc.ac.il/wp-content/uploads/2025/06/%D7%A0%D7%A1%D7%A4%D7%97-_-%D7%A6%D7%90%D7%98%D7%91%D7%95%D7%98-%D7%A1%D7%99%D7%9E%D7%95%D7%9C%D7%98%D7%99%D7%91%D7%99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9A7973-FBB3-4EB8-E766-5DFE2F7CA4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49D71DA-99EC-6F32-9A34-C0C5D3DDB665}"/>
              </a:ext>
            </a:extLst>
          </p:cNvPr>
          <p:cNvSpPr>
            <a:spLocks/>
          </p:cNvSpPr>
          <p:nvPr/>
        </p:nvSpPr>
        <p:spPr>
          <a:xfrm>
            <a:off x="-2" y="5935619"/>
            <a:ext cx="12192001" cy="922381"/>
          </a:xfrm>
          <a:prstGeom prst="rect">
            <a:avLst/>
          </a:prstGeom>
          <a:gradFill flip="none" rotWithShape="1">
            <a:gsLst>
              <a:gs pos="0">
                <a:srgbClr val="342B61">
                  <a:shade val="30000"/>
                  <a:satMod val="115000"/>
                </a:srgbClr>
              </a:gs>
              <a:gs pos="50000">
                <a:srgbClr val="342B61">
                  <a:shade val="67500"/>
                  <a:satMod val="115000"/>
                </a:srgbClr>
              </a:gs>
              <a:gs pos="100000">
                <a:srgbClr val="342B61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304" dirty="0"/>
          </a:p>
        </p:txBody>
      </p:sp>
      <p:sp>
        <p:nvSpPr>
          <p:cNvPr id="8" name="TextBox 30">
            <a:extLst>
              <a:ext uri="{FF2B5EF4-FFF2-40B4-BE49-F238E27FC236}">
                <a16:creationId xmlns:a16="http://schemas.microsoft.com/office/drawing/2014/main" id="{53DB1932-0C09-3211-A40F-DDF00541D5A9}"/>
              </a:ext>
            </a:extLst>
          </p:cNvPr>
          <p:cNvSpPr txBox="1">
            <a:spLocks/>
          </p:cNvSpPr>
          <p:nvPr/>
        </p:nvSpPr>
        <p:spPr>
          <a:xfrm>
            <a:off x="312528" y="6015000"/>
            <a:ext cx="11566945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הכנס השנתי ה-</a:t>
            </a:r>
            <a:r>
              <a:rPr lang="en-US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</a:rPr>
              <a:t>23</a:t>
            </a:r>
            <a:r>
              <a:rPr lang="he-IL" sz="4800" spc="-45" dirty="0">
                <a:solidFill>
                  <a:schemeClr val="bg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sym typeface="Assistant"/>
                <a:rtl/>
              </a:rPr>
              <a:t> של מיט”ל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8383A29-6DFB-E768-452F-98EC7EA42B15}"/>
              </a:ext>
            </a:extLst>
          </p:cNvPr>
          <p:cNvGrpSpPr/>
          <p:nvPr/>
        </p:nvGrpSpPr>
        <p:grpSpPr>
          <a:xfrm flipH="1">
            <a:off x="312527" y="236834"/>
            <a:ext cx="2229671" cy="1408416"/>
            <a:chOff x="28073399" y="14166485"/>
            <a:chExt cx="7959003" cy="5074219"/>
          </a:xfrm>
        </p:grpSpPr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76AE1B82-2589-2DD7-6841-9A0646A89828}"/>
                </a:ext>
              </a:extLst>
            </p:cNvPr>
            <p:cNvSpPr/>
            <p:nvPr/>
          </p:nvSpPr>
          <p:spPr>
            <a:xfrm flipH="1">
              <a:off x="32092350" y="14906691"/>
              <a:ext cx="3940052" cy="2839408"/>
            </a:xfrm>
            <a:custGeom>
              <a:avLst/>
              <a:gdLst/>
              <a:ahLst/>
              <a:cxnLst/>
              <a:rect l="l" t="t" r="r" b="b"/>
              <a:pathLst>
                <a:path w="2153105" h="1463827">
                  <a:moveTo>
                    <a:pt x="0" y="0"/>
                  </a:moveTo>
                  <a:lnTo>
                    <a:pt x="2153105" y="0"/>
                  </a:lnTo>
                  <a:lnTo>
                    <a:pt x="2153105" y="1463827"/>
                  </a:lnTo>
                  <a:lnTo>
                    <a:pt x="0" y="146382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  <p:sp>
          <p:nvSpPr>
            <p:cNvPr id="7" name="Freeform 9">
              <a:extLst>
                <a:ext uri="{FF2B5EF4-FFF2-40B4-BE49-F238E27FC236}">
                  <a16:creationId xmlns:a16="http://schemas.microsoft.com/office/drawing/2014/main" id="{EC8428A8-41DB-28BC-98BA-C7997A63D2B7}"/>
                </a:ext>
              </a:extLst>
            </p:cNvPr>
            <p:cNvSpPr/>
            <p:nvPr/>
          </p:nvSpPr>
          <p:spPr>
            <a:xfrm flipH="1">
              <a:off x="28073399" y="14166485"/>
              <a:ext cx="3199559" cy="5074219"/>
            </a:xfrm>
            <a:custGeom>
              <a:avLst/>
              <a:gdLst/>
              <a:ahLst/>
              <a:cxnLst/>
              <a:rect l="l" t="t" r="r" b="b"/>
              <a:pathLst>
                <a:path w="2395573" h="3538475">
                  <a:moveTo>
                    <a:pt x="0" y="0"/>
                  </a:moveTo>
                  <a:lnTo>
                    <a:pt x="2395573" y="0"/>
                  </a:lnTo>
                  <a:lnTo>
                    <a:pt x="2395573" y="3538474"/>
                  </a:lnTo>
                  <a:lnTo>
                    <a:pt x="0" y="353847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he-IL" sz="3150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F72A8679-856C-D3DB-DE63-D9682D1CE4B7}"/>
              </a:ext>
            </a:extLst>
          </p:cNvPr>
          <p:cNvGrpSpPr/>
          <p:nvPr/>
        </p:nvGrpSpPr>
        <p:grpSpPr>
          <a:xfrm flipH="1">
            <a:off x="0" y="0"/>
            <a:ext cx="12192000" cy="2298701"/>
            <a:chOff x="3478201" y="664761"/>
            <a:chExt cx="6652505" cy="2298701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5E4F626-52C2-02D3-CFF5-9847C4CFFEFA}"/>
                </a:ext>
              </a:extLst>
            </p:cNvPr>
            <p:cNvSpPr/>
            <p:nvPr/>
          </p:nvSpPr>
          <p:spPr>
            <a:xfrm>
              <a:off x="3478201" y="664762"/>
              <a:ext cx="6652505" cy="2298700"/>
            </a:xfrm>
            <a:custGeom>
              <a:avLst/>
              <a:gdLst>
                <a:gd name="connsiteX0" fmla="*/ 0 w 6652505"/>
                <a:gd name="connsiteY0" fmla="*/ 2938378 h 2938377"/>
                <a:gd name="connsiteX1" fmla="*/ 6652506 w 6652505"/>
                <a:gd name="connsiteY1" fmla="*/ 247257 h 2938377"/>
                <a:gd name="connsiteX2" fmla="*/ 6652506 w 6652505"/>
                <a:gd name="connsiteY2" fmla="*/ 0 h 2938377"/>
                <a:gd name="connsiteX3" fmla="*/ 0 w 6652505"/>
                <a:gd name="connsiteY3" fmla="*/ 0 h 2938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2938377">
                  <a:moveTo>
                    <a:pt x="0" y="2938378"/>
                  </a:moveTo>
                  <a:cubicBezTo>
                    <a:pt x="914863" y="1681784"/>
                    <a:pt x="3959971" y="279317"/>
                    <a:pt x="6652506" y="247257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2427C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30CC9F7-7B1E-B9FF-FB19-DE53772B62C2}"/>
                </a:ext>
              </a:extLst>
            </p:cNvPr>
            <p:cNvSpPr/>
            <p:nvPr/>
          </p:nvSpPr>
          <p:spPr>
            <a:xfrm>
              <a:off x="3478201" y="664761"/>
              <a:ext cx="6652505" cy="1400203"/>
            </a:xfrm>
            <a:custGeom>
              <a:avLst/>
              <a:gdLst>
                <a:gd name="connsiteX0" fmla="*/ 0 w 6652505"/>
                <a:gd name="connsiteY0" fmla="*/ 1749029 h 1749029"/>
                <a:gd name="connsiteX1" fmla="*/ 6652506 w 6652505"/>
                <a:gd name="connsiteY1" fmla="*/ 213976 h 1749029"/>
                <a:gd name="connsiteX2" fmla="*/ 6652506 w 6652505"/>
                <a:gd name="connsiteY2" fmla="*/ 0 h 1749029"/>
                <a:gd name="connsiteX3" fmla="*/ 0 w 6652505"/>
                <a:gd name="connsiteY3" fmla="*/ 0 h 1749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52505" h="1749029">
                  <a:moveTo>
                    <a:pt x="0" y="1749029"/>
                  </a:moveTo>
                  <a:cubicBezTo>
                    <a:pt x="1366175" y="747064"/>
                    <a:pt x="3968022" y="-42596"/>
                    <a:pt x="6652506" y="213976"/>
                  </a:cubicBezTo>
                  <a:lnTo>
                    <a:pt x="66525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F2561"/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EA13BF0-1A12-9EE2-E984-4BABD3D667F5}"/>
                </a:ext>
              </a:extLst>
            </p:cNvPr>
            <p:cNvSpPr/>
            <p:nvPr/>
          </p:nvSpPr>
          <p:spPr>
            <a:xfrm>
              <a:off x="3478201" y="664762"/>
              <a:ext cx="6652505" cy="458026"/>
            </a:xfrm>
            <a:custGeom>
              <a:avLst/>
              <a:gdLst>
                <a:gd name="connsiteX0" fmla="*/ 0 w 6652505"/>
                <a:gd name="connsiteY0" fmla="*/ 0 h 1493811"/>
                <a:gd name="connsiteX1" fmla="*/ 6652506 w 6652505"/>
                <a:gd name="connsiteY1" fmla="*/ 1493812 h 1493811"/>
                <a:gd name="connsiteX2" fmla="*/ 6652506 w 6652505"/>
                <a:gd name="connsiteY2" fmla="*/ 0 h 14938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652505" h="1493811">
                  <a:moveTo>
                    <a:pt x="0" y="0"/>
                  </a:moveTo>
                  <a:cubicBezTo>
                    <a:pt x="2405745" y="82073"/>
                    <a:pt x="4533874" y="332993"/>
                    <a:pt x="6652506" y="1493812"/>
                  </a:cubicBezTo>
                  <a:lnTo>
                    <a:pt x="6652506" y="0"/>
                  </a:lnTo>
                  <a:close/>
                </a:path>
              </a:pathLst>
            </a:custGeom>
            <a:solidFill>
              <a:srgbClr val="5C4C89">
                <a:alpha val="70000"/>
              </a:srgbClr>
            </a:solidFill>
            <a:ln w="11567" cap="flat">
              <a:noFill/>
              <a:prstDash val="solid"/>
              <a:miter/>
            </a:ln>
          </p:spPr>
          <p:txBody>
            <a:bodyPr rtlCol="1" anchor="ctr"/>
            <a:lstStyle/>
            <a:p>
              <a:endParaRPr lang="he-IL"/>
            </a:p>
          </p:txBody>
        </p:sp>
      </p:grpSp>
      <p:sp>
        <p:nvSpPr>
          <p:cNvPr id="22" name="TextBox 30">
            <a:extLst>
              <a:ext uri="{FF2B5EF4-FFF2-40B4-BE49-F238E27FC236}">
                <a16:creationId xmlns:a16="http://schemas.microsoft.com/office/drawing/2014/main" id="{163982D1-A126-6C4D-CA4E-0EB598B3D430}"/>
              </a:ext>
            </a:extLst>
          </p:cNvPr>
          <p:cNvSpPr txBox="1">
            <a:spLocks/>
          </p:cNvSpPr>
          <p:nvPr/>
        </p:nvSpPr>
        <p:spPr>
          <a:xfrm>
            <a:off x="1626895" y="2690336"/>
            <a:ext cx="8938210" cy="147732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4800" b="1" spc="-45" dirty="0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פיתוח מיומנויות תקשורת מקצועית באמצעות </a:t>
            </a:r>
            <a:r>
              <a:rPr lang="he-IL" sz="4800" b="1" spc="-45" dirty="0" err="1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צ'אטבוט</a:t>
            </a:r>
            <a:r>
              <a:rPr lang="he-IL" sz="4800" b="1" spc="-45" dirty="0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 </a:t>
            </a:r>
            <a:r>
              <a:rPr lang="he-IL" sz="4800" b="1" spc="-45" dirty="0" err="1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סימולטיבי</a:t>
            </a:r>
            <a:endParaRPr lang="he-IL" sz="4800" b="1" spc="-45" dirty="0">
              <a:solidFill>
                <a:srgbClr val="2F2561"/>
              </a:solidFill>
              <a:latin typeface="Assistant" pitchFamily="2" charset="-79"/>
              <a:ea typeface="Tahoma" panose="020B0604030504040204" pitchFamily="34" charset="0"/>
              <a:cs typeface="Assistant" pitchFamily="2" charset="-79"/>
              <a:rtl/>
            </a:endParaRPr>
          </a:p>
        </p:txBody>
      </p:sp>
      <p:sp>
        <p:nvSpPr>
          <p:cNvPr id="3" name="TextBox 30">
            <a:extLst>
              <a:ext uri="{FF2B5EF4-FFF2-40B4-BE49-F238E27FC236}">
                <a16:creationId xmlns:a16="http://schemas.microsoft.com/office/drawing/2014/main" id="{728853D7-FC9A-1942-C07D-4095A1163E52}"/>
              </a:ext>
            </a:extLst>
          </p:cNvPr>
          <p:cNvSpPr txBox="1">
            <a:spLocks/>
          </p:cNvSpPr>
          <p:nvPr/>
        </p:nvSpPr>
        <p:spPr>
          <a:xfrm>
            <a:off x="375252" y="1788369"/>
            <a:ext cx="11441491" cy="4308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spc="-45" dirty="0">
                <a:solidFill>
                  <a:srgbClr val="2F2561"/>
                </a:solidFill>
                <a:latin typeface="Assistant" pitchFamily="2" charset="-79"/>
                <a:ea typeface="Tahoma" panose="020B0604030504040204" pitchFamily="34" charset="0"/>
                <a:cs typeface="Assistant" pitchFamily="2" charset="-79"/>
                <a:rtl/>
              </a:rPr>
              <a:t>שילוב במ"י באקדמיה – קבוצת מומחים דיסציפלינריים</a:t>
            </a:r>
          </a:p>
        </p:txBody>
      </p:sp>
      <p:sp>
        <p:nvSpPr>
          <p:cNvPr id="11" name="TextBox 30">
            <a:extLst>
              <a:ext uri="{FF2B5EF4-FFF2-40B4-BE49-F238E27FC236}">
                <a16:creationId xmlns:a16="http://schemas.microsoft.com/office/drawing/2014/main" id="{1027E5A4-0D23-4F1C-436B-F3245F38A765}"/>
              </a:ext>
            </a:extLst>
          </p:cNvPr>
          <p:cNvSpPr txBox="1">
            <a:spLocks/>
          </p:cNvSpPr>
          <p:nvPr/>
        </p:nvSpPr>
        <p:spPr>
          <a:xfrm>
            <a:off x="7181850" y="4425334"/>
            <a:ext cx="3181350" cy="8617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רות </a:t>
            </a:r>
            <a:r>
              <a:rPr lang="he-IL" sz="2800" b="1" spc="-45" dirty="0" err="1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פורייטר</a:t>
            </a:r>
            <a:endParaRPr lang="he-IL" sz="2800" b="1" spc="-45" dirty="0">
              <a:solidFill>
                <a:srgbClr val="2F2561"/>
              </a:solidFill>
              <a:latin typeface="Assistant" pitchFamily="2" charset="-79"/>
              <a:cs typeface="Assistant" pitchFamily="2" charset="-79"/>
              <a:sym typeface="Assistant"/>
              <a:rtl/>
            </a:endParaRPr>
          </a:p>
          <a:p>
            <a:pPr algn="ctr" rtl="1"/>
            <a:r>
              <a:rPr lang="he-IL" sz="28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אונ' אריאל</a:t>
            </a:r>
            <a:endParaRPr lang="he-IL" sz="2800" spc="-45" dirty="0">
              <a:solidFill>
                <a:srgbClr val="2F2561"/>
              </a:solidFill>
              <a:latin typeface="Assistant" pitchFamily="2" charset="-79"/>
              <a:cs typeface="Assistant" pitchFamily="2" charset="-79"/>
              <a:rtl/>
            </a:endParaRPr>
          </a:p>
        </p:txBody>
      </p:sp>
      <p:sp>
        <p:nvSpPr>
          <p:cNvPr id="15" name="TextBox 30">
            <a:extLst>
              <a:ext uri="{FF2B5EF4-FFF2-40B4-BE49-F238E27FC236}">
                <a16:creationId xmlns:a16="http://schemas.microsoft.com/office/drawing/2014/main" id="{D99F9491-92B0-46E3-9EDD-81B8BBB16337}"/>
              </a:ext>
            </a:extLst>
          </p:cNvPr>
          <p:cNvSpPr txBox="1">
            <a:spLocks/>
          </p:cNvSpPr>
          <p:nvPr/>
        </p:nvSpPr>
        <p:spPr>
          <a:xfrm>
            <a:off x="1524001" y="4425334"/>
            <a:ext cx="3181350" cy="86177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800" b="1" spc="-45" dirty="0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גל אלון</a:t>
            </a:r>
          </a:p>
          <a:p>
            <a:pPr algn="ctr" rtl="1"/>
            <a:r>
              <a:rPr lang="he-IL" sz="2800" b="1" spc="-45" dirty="0" err="1">
                <a:solidFill>
                  <a:srgbClr val="2F2561"/>
                </a:solidFill>
                <a:latin typeface="Assistant" pitchFamily="2" charset="-79"/>
                <a:cs typeface="Assistant" pitchFamily="2" charset="-79"/>
                <a:sym typeface="Assistant"/>
                <a:rtl/>
              </a:rPr>
              <a:t>מיט"ל</a:t>
            </a:r>
            <a:endParaRPr lang="he-IL" sz="2800" spc="-45" dirty="0">
              <a:solidFill>
                <a:srgbClr val="2F2561"/>
              </a:solidFill>
              <a:latin typeface="Assistant" pitchFamily="2" charset="-79"/>
              <a:cs typeface="Assistant" pitchFamily="2" charset="-79"/>
              <a:rtl/>
            </a:endParaRPr>
          </a:p>
        </p:txBody>
      </p:sp>
    </p:spTree>
    <p:extLst>
      <p:ext uri="{BB962C8B-B14F-4D97-AF65-F5344CB8AC3E}">
        <p14:creationId xmlns:p14="http://schemas.microsoft.com/office/powerpoint/2010/main" val="2723610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C9F77-CFFB-230C-4DC3-2F43050C8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TextBox 30">
            <a:extLst>
              <a:ext uri="{FF2B5EF4-FFF2-40B4-BE49-F238E27FC236}">
                <a16:creationId xmlns:a16="http://schemas.microsoft.com/office/drawing/2014/main" id="{1860BFC8-731D-59DF-7B71-9E9CDE056B88}"/>
              </a:ext>
            </a:extLst>
          </p:cNvPr>
          <p:cNvSpPr txBox="1">
            <a:spLocks/>
          </p:cNvSpPr>
          <p:nvPr/>
        </p:nvSpPr>
        <p:spPr>
          <a:xfrm>
            <a:off x="2153414" y="386300"/>
            <a:ext cx="7885172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פיתוח מיומנויות תקשורת מקצועית</a:t>
            </a:r>
          </a:p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באמצעות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צ'אטבוט</a:t>
            </a:r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סימולטיבי</a:t>
            </a:r>
            <a:endParaRPr lang="he-IL" sz="3000" b="1" spc="-45" dirty="0">
              <a:solidFill>
                <a:srgbClr val="2F2561"/>
              </a:solidFill>
              <a:latin typeface="Assistant"/>
              <a:cs typeface="Assistant"/>
              <a:rtl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1D304B4-436B-76B6-B3AF-07A569A29D32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4283E8FC-A46D-EBA3-05BB-1E9DB9F3636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288C49CA-5C94-BF94-BA08-58FF0297F55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4355E978-722D-8898-ABE6-16F0D445C3A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5AECC91F-9C74-85DE-851F-363BFE976A81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45879134-9DFC-F2A6-42DF-A9AC5DD8E214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EA7CBA35-1C34-6D76-674E-0022926C878B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197A31A-80C1-1EE0-26B2-6BA267C327CC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9AFFB2E-84AC-C9C8-1D32-45FA49B10D05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5AE00A83-295C-3C41-B8AA-53310B81DDE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E525026-10F0-72E4-D06C-9A30ADAAF1F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F9C8BBA2-7BB8-4383-0F43-A8F0BC3A1CA7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B0D022D-C9E6-414D-2FD1-0A0A0BAEC54B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F38FD7E-6E0E-B9BA-233C-1381A5D8AC07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pic>
        <p:nvPicPr>
          <p:cNvPr id="17" name="גרפיקה 16">
            <a:extLst>
              <a:ext uri="{FF2B5EF4-FFF2-40B4-BE49-F238E27FC236}">
                <a16:creationId xmlns:a16="http://schemas.microsoft.com/office/drawing/2014/main" id="{4C798AA0-668E-4999-A786-C24C733C1E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63145" y="2984813"/>
            <a:ext cx="1061940" cy="1061940"/>
          </a:xfrm>
          <a:prstGeom prst="rect">
            <a:avLst/>
          </a:prstGeom>
        </p:spPr>
      </p:pic>
      <p:pic>
        <p:nvPicPr>
          <p:cNvPr id="19" name="גרפיקה 18">
            <a:extLst>
              <a:ext uri="{FF2B5EF4-FFF2-40B4-BE49-F238E27FC236}">
                <a16:creationId xmlns:a16="http://schemas.microsoft.com/office/drawing/2014/main" id="{12DCF553-82CF-4AB6-9101-A60C4F725A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5565029" y="2975079"/>
            <a:ext cx="1061941" cy="1061941"/>
          </a:xfrm>
          <a:prstGeom prst="rect">
            <a:avLst/>
          </a:prstGeom>
        </p:spPr>
      </p:pic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ACE6947F-F97A-464B-B016-D914843297B9}"/>
              </a:ext>
            </a:extLst>
          </p:cNvPr>
          <p:cNvSpPr txBox="1"/>
          <p:nvPr/>
        </p:nvSpPr>
        <p:spPr>
          <a:xfrm>
            <a:off x="7736852" y="4063794"/>
            <a:ext cx="310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מיומנויות תקשורת ותשאול מקצועיות </a:t>
            </a: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461BFA33-59AB-44D2-BD2D-ABD05BCD9A89}"/>
              </a:ext>
            </a:extLst>
          </p:cNvPr>
          <p:cNvSpPr txBox="1"/>
          <p:nvPr/>
        </p:nvSpPr>
        <p:spPr>
          <a:xfrm>
            <a:off x="4512608" y="4068181"/>
            <a:ext cx="3106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פער בין ידע תיאורטי להתנסות מעשית</a:t>
            </a:r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C3E361BE-3C3D-4B83-8DD2-07BF19158DDE}"/>
              </a:ext>
            </a:extLst>
          </p:cNvPr>
          <p:cNvSpPr txBox="1"/>
          <p:nvPr/>
        </p:nvSpPr>
        <p:spPr>
          <a:xfrm>
            <a:off x="1289427" y="4068181"/>
            <a:ext cx="310573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צורך בהכנה לפרקטיקום או התנסות קלינית</a:t>
            </a:r>
          </a:p>
        </p:txBody>
      </p:sp>
      <p:pic>
        <p:nvPicPr>
          <p:cNvPr id="18" name="גרפיקה 17">
            <a:extLst>
              <a:ext uri="{FF2B5EF4-FFF2-40B4-BE49-F238E27FC236}">
                <a16:creationId xmlns:a16="http://schemas.microsoft.com/office/drawing/2014/main" id="{6B0847A8-686D-47FA-9549-412655C5A3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186936" y="2894824"/>
            <a:ext cx="1241918" cy="1241918"/>
          </a:xfrm>
          <a:prstGeom prst="rect">
            <a:avLst/>
          </a:prstGeom>
        </p:spPr>
      </p:pic>
      <p:sp>
        <p:nvSpPr>
          <p:cNvPr id="30" name="TextBox 30">
            <a:extLst>
              <a:ext uri="{FF2B5EF4-FFF2-40B4-BE49-F238E27FC236}">
                <a16:creationId xmlns:a16="http://schemas.microsoft.com/office/drawing/2014/main" id="{D3E33FE0-E54D-45F0-B9D5-7A3B3D4A8210}"/>
              </a:ext>
            </a:extLst>
          </p:cNvPr>
          <p:cNvSpPr txBox="1">
            <a:spLocks/>
          </p:cNvSpPr>
          <p:nvPr/>
        </p:nvSpPr>
        <p:spPr>
          <a:xfrm>
            <a:off x="6217181" y="1728019"/>
            <a:ext cx="3821405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4000" b="1" spc="-45" dirty="0">
                <a:solidFill>
                  <a:srgbClr val="2F2561"/>
                </a:solidFill>
                <a:latin typeface="Assistant ExtraBold" pitchFamily="2" charset="-79"/>
                <a:cs typeface="Assistant ExtraBold" pitchFamily="2" charset="-79"/>
                <a:rtl/>
              </a:rPr>
              <a:t>למי זה רלוונטי?</a:t>
            </a:r>
          </a:p>
        </p:txBody>
      </p:sp>
    </p:spTree>
    <p:extLst>
      <p:ext uri="{BB962C8B-B14F-4D97-AF65-F5344CB8AC3E}">
        <p14:creationId xmlns:p14="http://schemas.microsoft.com/office/powerpoint/2010/main" val="1211170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2C9F77-CFFB-230C-4DC3-2F43050C8D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1D304B4-436B-76B6-B3AF-07A569A29D32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4283E8FC-A46D-EBA3-05BB-1E9DB9F3636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288C49CA-5C94-BF94-BA08-58FF0297F55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4355E978-722D-8898-ABE6-16F0D445C3AF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5AECC91F-9C74-85DE-851F-363BFE976A81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45879134-9DFC-F2A6-42DF-A9AC5DD8E214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EA7CBA35-1C34-6D76-674E-0022926C878B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8197A31A-80C1-1EE0-26B2-6BA267C327CC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29AFFB2E-84AC-C9C8-1D32-45FA49B10D05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5AE00A83-295C-3C41-B8AA-53310B81DDE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CE525026-10F0-72E4-D06C-9A30ADAAF1F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F9C8BBA2-7BB8-4383-0F43-A8F0BC3A1CA7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8B0D022D-C9E6-414D-2FD1-0A0A0BAEC54B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F38FD7E-6E0E-B9BA-233C-1381A5D8AC07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ACE6947F-F97A-464B-B016-D914843297B9}"/>
              </a:ext>
            </a:extLst>
          </p:cNvPr>
          <p:cNvSpPr txBox="1"/>
          <p:nvPr/>
        </p:nvSpPr>
        <p:spPr>
          <a:xfrm>
            <a:off x="7739628" y="3366154"/>
            <a:ext cx="3106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בריאות</a:t>
            </a:r>
          </a:p>
        </p:txBody>
      </p:sp>
      <p:sp>
        <p:nvSpPr>
          <p:cNvPr id="25" name="תיבת טקסט 24">
            <a:extLst>
              <a:ext uri="{FF2B5EF4-FFF2-40B4-BE49-F238E27FC236}">
                <a16:creationId xmlns:a16="http://schemas.microsoft.com/office/drawing/2014/main" id="{461BFA33-59AB-44D2-BD2D-ABD05BCD9A89}"/>
              </a:ext>
            </a:extLst>
          </p:cNvPr>
          <p:cNvSpPr txBox="1"/>
          <p:nvPr/>
        </p:nvSpPr>
        <p:spPr>
          <a:xfrm>
            <a:off x="4515384" y="3366154"/>
            <a:ext cx="31068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משפטים</a:t>
            </a:r>
          </a:p>
        </p:txBody>
      </p:sp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C3E361BE-3C3D-4B83-8DD2-07BF19158DDE}"/>
              </a:ext>
            </a:extLst>
          </p:cNvPr>
          <p:cNvSpPr txBox="1"/>
          <p:nvPr/>
        </p:nvSpPr>
        <p:spPr>
          <a:xfrm>
            <a:off x="1292203" y="3366154"/>
            <a:ext cx="31057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מנהל עסקים</a:t>
            </a: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84A8DA33-B57E-48E5-8197-A392BE8257F4}"/>
              </a:ext>
            </a:extLst>
          </p:cNvPr>
          <p:cNvSpPr txBox="1">
            <a:spLocks/>
          </p:cNvSpPr>
          <p:nvPr/>
        </p:nvSpPr>
        <p:spPr>
          <a:xfrm>
            <a:off x="6217181" y="1728019"/>
            <a:ext cx="3821405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4000" b="1" spc="-45" dirty="0">
                <a:solidFill>
                  <a:srgbClr val="2F2561"/>
                </a:solidFill>
                <a:latin typeface="Assistant ExtraBold" pitchFamily="2" charset="-79"/>
                <a:cs typeface="Assistant ExtraBold" pitchFamily="2" charset="-79"/>
                <a:rtl/>
              </a:rPr>
              <a:t>למי זה רלוונטי?</a:t>
            </a:r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83349916-600A-49A0-A6C2-7BF9330A6E85}"/>
              </a:ext>
            </a:extLst>
          </p:cNvPr>
          <p:cNvSpPr txBox="1"/>
          <p:nvPr/>
        </p:nvSpPr>
        <p:spPr>
          <a:xfrm>
            <a:off x="6746852" y="4948405"/>
            <a:ext cx="31057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תקשורת</a:t>
            </a:r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98D584E4-23D5-4E2D-BDBF-D258E2BFE0D6}"/>
              </a:ext>
            </a:extLst>
          </p:cNvPr>
          <p:cNvSpPr txBox="1"/>
          <p:nvPr/>
        </p:nvSpPr>
        <p:spPr>
          <a:xfrm>
            <a:off x="3764891" y="4948405"/>
            <a:ext cx="31057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פסיכולוגיה</a:t>
            </a:r>
          </a:p>
        </p:txBody>
      </p:sp>
      <p:sp>
        <p:nvSpPr>
          <p:cNvPr id="31" name="תיבת טקסט 30">
            <a:extLst>
              <a:ext uri="{FF2B5EF4-FFF2-40B4-BE49-F238E27FC236}">
                <a16:creationId xmlns:a16="http://schemas.microsoft.com/office/drawing/2014/main" id="{60BF7B87-F139-44D5-8724-D64B36B63D1C}"/>
              </a:ext>
            </a:extLst>
          </p:cNvPr>
          <p:cNvSpPr txBox="1"/>
          <p:nvPr/>
        </p:nvSpPr>
        <p:spPr>
          <a:xfrm>
            <a:off x="782930" y="4948405"/>
            <a:ext cx="31057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חינוך</a:t>
            </a:r>
          </a:p>
        </p:txBody>
      </p:sp>
      <p:sp>
        <p:nvSpPr>
          <p:cNvPr id="32" name="TextBox 30">
            <a:extLst>
              <a:ext uri="{FF2B5EF4-FFF2-40B4-BE49-F238E27FC236}">
                <a16:creationId xmlns:a16="http://schemas.microsoft.com/office/drawing/2014/main" id="{9DADB88C-CC28-458C-8AF2-4883258F18DF}"/>
              </a:ext>
            </a:extLst>
          </p:cNvPr>
          <p:cNvSpPr txBox="1">
            <a:spLocks/>
          </p:cNvSpPr>
          <p:nvPr/>
        </p:nvSpPr>
        <p:spPr>
          <a:xfrm>
            <a:off x="2153414" y="386300"/>
            <a:ext cx="7885172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פיתוח מיומנויות תקשורת מקצועית</a:t>
            </a:r>
          </a:p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באמצעות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צ'אטבוט</a:t>
            </a:r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סימולטיבי</a:t>
            </a:r>
            <a:endParaRPr lang="he-IL" sz="3000" b="1" spc="-45" dirty="0">
              <a:solidFill>
                <a:srgbClr val="2F2561"/>
              </a:solidFill>
              <a:latin typeface="Assistant"/>
              <a:cs typeface="Assistant"/>
              <a:rtl/>
            </a:endParaRPr>
          </a:p>
        </p:txBody>
      </p:sp>
      <p:pic>
        <p:nvPicPr>
          <p:cNvPr id="35" name="גרפיקה 34">
            <a:extLst>
              <a:ext uri="{FF2B5EF4-FFF2-40B4-BE49-F238E27FC236}">
                <a16:creationId xmlns:a16="http://schemas.microsoft.com/office/drawing/2014/main" id="{E4065D3C-96D2-40DE-AD38-5C0E24F812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53831" y="2782247"/>
            <a:ext cx="682247" cy="682247"/>
          </a:xfrm>
          <a:prstGeom prst="rect">
            <a:avLst/>
          </a:prstGeom>
        </p:spPr>
      </p:pic>
      <p:pic>
        <p:nvPicPr>
          <p:cNvPr id="37" name="גרפיקה 36">
            <a:extLst>
              <a:ext uri="{FF2B5EF4-FFF2-40B4-BE49-F238E27FC236}">
                <a16:creationId xmlns:a16="http://schemas.microsoft.com/office/drawing/2014/main" id="{0F3BA37B-35DE-449E-A9FD-88D27F5898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750474" y="2760846"/>
            <a:ext cx="648303" cy="648303"/>
          </a:xfrm>
          <a:prstGeom prst="rect">
            <a:avLst/>
          </a:prstGeom>
        </p:spPr>
      </p:pic>
      <p:pic>
        <p:nvPicPr>
          <p:cNvPr id="39" name="גרפיקה 38">
            <a:extLst>
              <a:ext uri="{FF2B5EF4-FFF2-40B4-BE49-F238E27FC236}">
                <a16:creationId xmlns:a16="http://schemas.microsoft.com/office/drawing/2014/main" id="{2227F49F-06E0-4E55-BC8D-7A0F37C84C0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495787" y="2843455"/>
            <a:ext cx="621039" cy="621039"/>
          </a:xfrm>
          <a:prstGeom prst="rect">
            <a:avLst/>
          </a:prstGeom>
        </p:spPr>
      </p:pic>
      <p:pic>
        <p:nvPicPr>
          <p:cNvPr id="43" name="גרפיקה 42">
            <a:extLst>
              <a:ext uri="{FF2B5EF4-FFF2-40B4-BE49-F238E27FC236}">
                <a16:creationId xmlns:a16="http://schemas.microsoft.com/office/drawing/2014/main" id="{0B8D276B-1F77-4980-8521-DB57A94F7D8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957715" y="4369261"/>
            <a:ext cx="676576" cy="676576"/>
          </a:xfrm>
          <a:prstGeom prst="rect">
            <a:avLst/>
          </a:prstGeom>
        </p:spPr>
      </p:pic>
      <p:pic>
        <p:nvPicPr>
          <p:cNvPr id="45" name="גרפיקה 44">
            <a:extLst>
              <a:ext uri="{FF2B5EF4-FFF2-40B4-BE49-F238E27FC236}">
                <a16:creationId xmlns:a16="http://schemas.microsoft.com/office/drawing/2014/main" id="{2651B16D-D64D-478D-9CDD-50F67F358A0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866049" y="4346444"/>
            <a:ext cx="702776" cy="702776"/>
          </a:xfrm>
          <a:prstGeom prst="rect">
            <a:avLst/>
          </a:prstGeom>
        </p:spPr>
      </p:pic>
      <p:pic>
        <p:nvPicPr>
          <p:cNvPr id="47" name="גרפיקה 46">
            <a:extLst>
              <a:ext uri="{FF2B5EF4-FFF2-40B4-BE49-F238E27FC236}">
                <a16:creationId xmlns:a16="http://schemas.microsoft.com/office/drawing/2014/main" id="{9DCAE4C4-7ED5-4B34-9B5C-A3C2A9DD5D4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043842" y="4414691"/>
            <a:ext cx="611482" cy="611482"/>
          </a:xfrm>
          <a:prstGeom prst="rect">
            <a:avLst/>
          </a:prstGeom>
        </p:spPr>
      </p:pic>
      <p:grpSp>
        <p:nvGrpSpPr>
          <p:cNvPr id="49" name="קבוצה 48">
            <a:extLst>
              <a:ext uri="{FF2B5EF4-FFF2-40B4-BE49-F238E27FC236}">
                <a16:creationId xmlns:a16="http://schemas.microsoft.com/office/drawing/2014/main" id="{96831532-D2CD-40FD-AF87-4A3B8770687F}"/>
              </a:ext>
            </a:extLst>
          </p:cNvPr>
          <p:cNvGrpSpPr/>
          <p:nvPr/>
        </p:nvGrpSpPr>
        <p:grpSpPr>
          <a:xfrm>
            <a:off x="4298025" y="5765571"/>
            <a:ext cx="3595951" cy="646839"/>
            <a:chOff x="4298025" y="5863891"/>
            <a:chExt cx="3595951" cy="646839"/>
          </a:xfrm>
        </p:grpSpPr>
        <p:sp>
          <p:nvSpPr>
            <p:cNvPr id="48" name="תרשים זרימה: מסיים 47">
              <a:extLst>
                <a:ext uri="{FF2B5EF4-FFF2-40B4-BE49-F238E27FC236}">
                  <a16:creationId xmlns:a16="http://schemas.microsoft.com/office/drawing/2014/main" id="{3EFAA4CB-0BA4-41CD-BFF7-FDAD2C262472}"/>
                </a:ext>
              </a:extLst>
            </p:cNvPr>
            <p:cNvSpPr/>
            <p:nvPr/>
          </p:nvSpPr>
          <p:spPr>
            <a:xfrm>
              <a:off x="4298025" y="5863891"/>
              <a:ext cx="3595951" cy="646839"/>
            </a:xfrm>
            <a:prstGeom prst="flowChartTerminator">
              <a:avLst/>
            </a:prstGeom>
            <a:solidFill>
              <a:srgbClr val="5C4C89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2" name="תיבת טקסט 51">
              <a:hlinkClick r:id="rId14"/>
              <a:extLst>
                <a:ext uri="{FF2B5EF4-FFF2-40B4-BE49-F238E27FC236}">
                  <a16:creationId xmlns:a16="http://schemas.microsoft.com/office/drawing/2014/main" id="{78B5F927-381B-4A2F-9C80-69DF0F8A3A47}"/>
                </a:ext>
              </a:extLst>
            </p:cNvPr>
            <p:cNvSpPr txBox="1"/>
            <p:nvPr/>
          </p:nvSpPr>
          <p:spPr>
            <a:xfrm>
              <a:off x="4520688" y="5935809"/>
              <a:ext cx="310573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rtl="1"/>
              <a:r>
                <a:rPr lang="he-IL" sz="2400" i="0" dirty="0">
                  <a:solidFill>
                    <a:schemeClr val="bg1"/>
                  </a:solidFill>
                  <a:effectLst/>
                  <a:latin typeface="Assistant" pitchFamily="2" charset="-79"/>
                  <a:cs typeface="Assistant" pitchFamily="2" charset="-79"/>
                </a:rPr>
                <a:t>נספח מיומנויות ותחומים</a:t>
              </a:r>
            </a:p>
          </p:txBody>
        </p:sp>
        <p:pic>
          <p:nvPicPr>
            <p:cNvPr id="51" name="גרפיקה 50">
              <a:extLst>
                <a:ext uri="{FF2B5EF4-FFF2-40B4-BE49-F238E27FC236}">
                  <a16:creationId xmlns:a16="http://schemas.microsoft.com/office/drawing/2014/main" id="{665D966A-4C74-4CDA-B8F6-89EE8E89F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7484718" y="6026486"/>
              <a:ext cx="295656" cy="29565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2346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D26FEE-2BE8-DBD7-2415-18113B731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TextBox 30">
            <a:extLst>
              <a:ext uri="{FF2B5EF4-FFF2-40B4-BE49-F238E27FC236}">
                <a16:creationId xmlns:a16="http://schemas.microsoft.com/office/drawing/2014/main" id="{C870D42C-D7C2-4AC0-3630-870F389A151B}"/>
              </a:ext>
            </a:extLst>
          </p:cNvPr>
          <p:cNvSpPr txBox="1">
            <a:spLocks/>
          </p:cNvSpPr>
          <p:nvPr/>
        </p:nvSpPr>
        <p:spPr>
          <a:xfrm>
            <a:off x="4601498" y="1421995"/>
            <a:ext cx="5430208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4000" b="1" spc="-45" dirty="0">
                <a:solidFill>
                  <a:srgbClr val="2F2561"/>
                </a:solidFill>
                <a:latin typeface="Assistant ExtraBold" pitchFamily="2" charset="-79"/>
                <a:cs typeface="Assistant ExtraBold" pitchFamily="2" charset="-79"/>
                <a:rtl/>
              </a:rPr>
              <a:t>אילו אתגרים דרשו מענה?</a:t>
            </a:r>
          </a:p>
        </p:txBody>
      </p:sp>
      <p:sp>
        <p:nvSpPr>
          <p:cNvPr id="430" name="TextBox 30">
            <a:extLst>
              <a:ext uri="{FF2B5EF4-FFF2-40B4-BE49-F238E27FC236}">
                <a16:creationId xmlns:a16="http://schemas.microsoft.com/office/drawing/2014/main" id="{994525F6-6867-1044-B320-4C7D2A54068A}"/>
              </a:ext>
            </a:extLst>
          </p:cNvPr>
          <p:cNvSpPr txBox="1">
            <a:spLocks/>
          </p:cNvSpPr>
          <p:nvPr/>
        </p:nvSpPr>
        <p:spPr>
          <a:xfrm>
            <a:off x="7775898" y="2419749"/>
            <a:ext cx="2500620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מחסור בהזדמנויות תרגול</a:t>
            </a:r>
            <a:endParaRPr lang="he-IL" sz="2400" b="1" spc="-45" dirty="0">
              <a:latin typeface="Assistant"/>
              <a:cs typeface="Assistant"/>
              <a:rtl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B2E8A8B-DFB7-25E3-F132-7A993A373AE1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A8E1E371-F3BB-0AFB-4B46-BE1FD7D322EB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1DFB182-F1ED-DBA4-6D03-24A432A0D29A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39186236-D2D2-9985-19DC-BCE452C2C943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C6371EE1-1D82-E17B-442B-D01CF7D95CD6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F5F0BCB-124D-9450-CC7F-4C0C43E4C809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85F6D4C1-FD14-B905-4527-D32E661C50FE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FD59518-59BE-B625-49EC-4F5EAADDF699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58AEF321-6A1F-E865-4751-A25F5A72DB66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28E3E207-76ED-57DD-4354-BF41FAA51B04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F3AB06BC-9533-F125-3B0B-7380EE292E0C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B672CE6E-6900-FEC8-8DE9-83C4368A3770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CDC44927-116E-33E2-007C-4BC3B8A22BA5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2CAD7968-63CC-CD8B-7A04-DD8A9CAB87D2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3" name="TextBox 30">
            <a:extLst>
              <a:ext uri="{FF2B5EF4-FFF2-40B4-BE49-F238E27FC236}">
                <a16:creationId xmlns:a16="http://schemas.microsoft.com/office/drawing/2014/main" id="{4DD9A62C-D07D-4236-9B25-5BAA5469BC89}"/>
              </a:ext>
            </a:extLst>
          </p:cNvPr>
          <p:cNvSpPr txBox="1">
            <a:spLocks/>
          </p:cNvSpPr>
          <p:nvPr/>
        </p:nvSpPr>
        <p:spPr>
          <a:xfrm>
            <a:off x="772231" y="2419749"/>
            <a:ext cx="2920388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מגבלה במגוון תרחישי תרגול זמינים</a:t>
            </a:r>
            <a:endParaRPr lang="he-IL" sz="2400" b="1" dirty="0">
              <a:solidFill>
                <a:srgbClr val="000000"/>
              </a:solidFill>
              <a:latin typeface="Assistant" pitchFamily="2" charset="-79"/>
              <a:cs typeface="Assistant" pitchFamily="2" charset="-79"/>
            </a:endParaRPr>
          </a:p>
        </p:txBody>
      </p:sp>
      <p:sp>
        <p:nvSpPr>
          <p:cNvPr id="24" name="TextBox 30">
            <a:extLst>
              <a:ext uri="{FF2B5EF4-FFF2-40B4-BE49-F238E27FC236}">
                <a16:creationId xmlns:a16="http://schemas.microsoft.com/office/drawing/2014/main" id="{D1CEF759-9335-49AC-B301-E07472798B62}"/>
              </a:ext>
            </a:extLst>
          </p:cNvPr>
          <p:cNvSpPr txBox="1">
            <a:spLocks/>
          </p:cNvSpPr>
          <p:nvPr/>
        </p:nvSpPr>
        <p:spPr>
          <a:xfrm>
            <a:off x="4420038" y="2419749"/>
            <a:ext cx="2500620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400" b="1" dirty="0">
                <a:solidFill>
                  <a:srgbClr val="000000"/>
                </a:solidFill>
                <a:latin typeface="Assistant" pitchFamily="2" charset="-79"/>
                <a:cs typeface="Assistant" pitchFamily="2" charset="-79"/>
              </a:rPr>
              <a:t>חוסר אחידות בסוג ואופן ההתנסויות</a:t>
            </a:r>
          </a:p>
        </p:txBody>
      </p:sp>
      <p:sp>
        <p:nvSpPr>
          <p:cNvPr id="25" name="TextBox 30">
            <a:extLst>
              <a:ext uri="{FF2B5EF4-FFF2-40B4-BE49-F238E27FC236}">
                <a16:creationId xmlns:a16="http://schemas.microsoft.com/office/drawing/2014/main" id="{1ED48B38-99F4-4A23-8C57-B50865D99F31}"/>
              </a:ext>
            </a:extLst>
          </p:cNvPr>
          <p:cNvSpPr txBox="1">
            <a:spLocks/>
          </p:cNvSpPr>
          <p:nvPr/>
        </p:nvSpPr>
        <p:spPr>
          <a:xfrm>
            <a:off x="7365879" y="3996865"/>
            <a:ext cx="2255455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חשש לסיכון לקוחות/ מטופלים</a:t>
            </a:r>
            <a:endParaRPr lang="he-IL" sz="2400" b="1" spc="-45" dirty="0">
              <a:latin typeface="Assistant"/>
              <a:cs typeface="Assistant"/>
              <a:rtl/>
            </a:endParaRPr>
          </a:p>
        </p:txBody>
      </p:sp>
      <p:sp>
        <p:nvSpPr>
          <p:cNvPr id="26" name="TextBox 30">
            <a:extLst>
              <a:ext uri="{FF2B5EF4-FFF2-40B4-BE49-F238E27FC236}">
                <a16:creationId xmlns:a16="http://schemas.microsoft.com/office/drawing/2014/main" id="{C528D76A-B7F1-43A1-B598-5E2F9C8DC721}"/>
              </a:ext>
            </a:extLst>
          </p:cNvPr>
          <p:cNvSpPr txBox="1">
            <a:spLocks/>
          </p:cNvSpPr>
          <p:nvPr/>
        </p:nvSpPr>
        <p:spPr>
          <a:xfrm>
            <a:off x="904502" y="3996865"/>
            <a:ext cx="2604241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קושי במעקב</a:t>
            </a:r>
          </a:p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 והערכה</a:t>
            </a:r>
            <a:endParaRPr lang="he-IL" sz="2400" b="1" dirty="0">
              <a:solidFill>
                <a:srgbClr val="000000"/>
              </a:solidFill>
              <a:latin typeface="Assistant" pitchFamily="2" charset="-79"/>
              <a:cs typeface="Assistant" pitchFamily="2" charset="-79"/>
            </a:endParaRPr>
          </a:p>
        </p:txBody>
      </p:sp>
      <p:sp>
        <p:nvSpPr>
          <p:cNvPr id="27" name="TextBox 30">
            <a:extLst>
              <a:ext uri="{FF2B5EF4-FFF2-40B4-BE49-F238E27FC236}">
                <a16:creationId xmlns:a16="http://schemas.microsoft.com/office/drawing/2014/main" id="{DD0478AD-AD97-4833-A3C0-5EF69CB96368}"/>
              </a:ext>
            </a:extLst>
          </p:cNvPr>
          <p:cNvSpPr txBox="1">
            <a:spLocks/>
          </p:cNvSpPr>
          <p:nvPr/>
        </p:nvSpPr>
        <p:spPr>
          <a:xfrm>
            <a:off x="4285323" y="3996865"/>
            <a:ext cx="2500620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תחושת לחץ</a:t>
            </a:r>
          </a:p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 וחרדה</a:t>
            </a:r>
            <a:endParaRPr lang="he-IL" sz="2400" b="1" spc="-45" dirty="0">
              <a:latin typeface="Assistant"/>
              <a:cs typeface="Assistant"/>
              <a:rtl/>
            </a:endParaRP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id="{D4C654AF-4B79-4C53-B72A-6F43BFEF0923}"/>
              </a:ext>
            </a:extLst>
          </p:cNvPr>
          <p:cNvSpPr txBox="1">
            <a:spLocks/>
          </p:cNvSpPr>
          <p:nvPr/>
        </p:nvSpPr>
        <p:spPr>
          <a:xfrm>
            <a:off x="4169438" y="5601892"/>
            <a:ext cx="1887779" cy="738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2400" b="1" i="0" dirty="0">
                <a:solidFill>
                  <a:srgbClr val="000000"/>
                </a:solidFill>
                <a:effectLst/>
                <a:latin typeface="Assistant" pitchFamily="2" charset="-79"/>
                <a:cs typeface="Assistant" pitchFamily="2" charset="-79"/>
              </a:rPr>
              <a:t>משאבים מוגבלים</a:t>
            </a:r>
            <a:endParaRPr lang="he-IL" sz="2400" b="1" spc="-45" dirty="0">
              <a:latin typeface="Assistant"/>
              <a:cs typeface="Assistant"/>
              <a:rtl/>
            </a:endParaRPr>
          </a:p>
        </p:txBody>
      </p:sp>
      <p:sp>
        <p:nvSpPr>
          <p:cNvPr id="30" name="מקבילית 29">
            <a:extLst>
              <a:ext uri="{FF2B5EF4-FFF2-40B4-BE49-F238E27FC236}">
                <a16:creationId xmlns:a16="http://schemas.microsoft.com/office/drawing/2014/main" id="{68E6663D-148F-4E02-9E4B-783DE600973B}"/>
              </a:ext>
            </a:extLst>
          </p:cNvPr>
          <p:cNvSpPr/>
          <p:nvPr/>
        </p:nvSpPr>
        <p:spPr>
          <a:xfrm>
            <a:off x="10031706" y="2449245"/>
            <a:ext cx="923938" cy="700314"/>
          </a:xfrm>
          <a:prstGeom prst="parallelogram">
            <a:avLst>
              <a:gd name="adj" fmla="val 44041"/>
            </a:avLst>
          </a:prstGeom>
          <a:solidFill>
            <a:srgbClr val="5C4C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667" dirty="0">
                <a:latin typeface="Assistant ExtraBold" panose="00000900000000000000" pitchFamily="2" charset="-79"/>
                <a:cs typeface="Assistant ExtraBold" panose="00000900000000000000" pitchFamily="2" charset="-79"/>
              </a:rPr>
              <a:t>1</a:t>
            </a:r>
          </a:p>
        </p:txBody>
      </p:sp>
      <p:sp>
        <p:nvSpPr>
          <p:cNvPr id="31" name="מקבילית 30">
            <a:extLst>
              <a:ext uri="{FF2B5EF4-FFF2-40B4-BE49-F238E27FC236}">
                <a16:creationId xmlns:a16="http://schemas.microsoft.com/office/drawing/2014/main" id="{D1B74039-9E5D-4FBD-A2D9-107000DE8ABE}"/>
              </a:ext>
            </a:extLst>
          </p:cNvPr>
          <p:cNvSpPr/>
          <p:nvPr/>
        </p:nvSpPr>
        <p:spPr>
          <a:xfrm>
            <a:off x="6679412" y="2449245"/>
            <a:ext cx="923938" cy="700314"/>
          </a:xfrm>
          <a:prstGeom prst="parallelogram">
            <a:avLst>
              <a:gd name="adj" fmla="val 44041"/>
            </a:avLst>
          </a:prstGeom>
          <a:solidFill>
            <a:srgbClr val="5C4C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667" dirty="0">
                <a:latin typeface="Assistant ExtraBold" panose="00000900000000000000" pitchFamily="2" charset="-79"/>
                <a:cs typeface="Assistant ExtraBold" panose="00000900000000000000" pitchFamily="2" charset="-79"/>
              </a:rPr>
              <a:t>2</a:t>
            </a:r>
          </a:p>
        </p:txBody>
      </p:sp>
      <p:sp>
        <p:nvSpPr>
          <p:cNvPr id="32" name="מקבילית 31">
            <a:extLst>
              <a:ext uri="{FF2B5EF4-FFF2-40B4-BE49-F238E27FC236}">
                <a16:creationId xmlns:a16="http://schemas.microsoft.com/office/drawing/2014/main" id="{828CCF80-36BA-494C-BD76-B33C64D2BC82}"/>
              </a:ext>
            </a:extLst>
          </p:cNvPr>
          <p:cNvSpPr/>
          <p:nvPr/>
        </p:nvSpPr>
        <p:spPr>
          <a:xfrm>
            <a:off x="3327119" y="2449245"/>
            <a:ext cx="923938" cy="700314"/>
          </a:xfrm>
          <a:prstGeom prst="parallelogram">
            <a:avLst>
              <a:gd name="adj" fmla="val 44041"/>
            </a:avLst>
          </a:prstGeom>
          <a:solidFill>
            <a:srgbClr val="5C4C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667" dirty="0">
                <a:latin typeface="Assistant ExtraBold" panose="00000900000000000000" pitchFamily="2" charset="-79"/>
                <a:cs typeface="Assistant ExtraBold" panose="00000900000000000000" pitchFamily="2" charset="-79"/>
              </a:rPr>
              <a:t>3</a:t>
            </a:r>
            <a:endParaRPr lang="he-IL" sz="2667" dirty="0">
              <a:latin typeface="Assistant ExtraBold" panose="00000900000000000000" pitchFamily="2" charset="-79"/>
              <a:cs typeface="Assistant ExtraBold" panose="00000900000000000000" pitchFamily="2" charset="-79"/>
            </a:endParaRPr>
          </a:p>
        </p:txBody>
      </p:sp>
      <p:sp>
        <p:nvSpPr>
          <p:cNvPr id="33" name="מקבילית 32">
            <a:extLst>
              <a:ext uri="{FF2B5EF4-FFF2-40B4-BE49-F238E27FC236}">
                <a16:creationId xmlns:a16="http://schemas.microsoft.com/office/drawing/2014/main" id="{7C600E88-F0F2-4050-A92D-CBDFC0E4783D}"/>
              </a:ext>
            </a:extLst>
          </p:cNvPr>
          <p:cNvSpPr/>
          <p:nvPr/>
        </p:nvSpPr>
        <p:spPr>
          <a:xfrm>
            <a:off x="9493083" y="4049659"/>
            <a:ext cx="923938" cy="700314"/>
          </a:xfrm>
          <a:prstGeom prst="parallelogram">
            <a:avLst>
              <a:gd name="adj" fmla="val 44041"/>
            </a:avLst>
          </a:prstGeom>
          <a:solidFill>
            <a:srgbClr val="5C4C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667" dirty="0">
                <a:latin typeface="Assistant ExtraBold" panose="00000900000000000000" pitchFamily="2" charset="-79"/>
                <a:cs typeface="Assistant ExtraBold" panose="00000900000000000000" pitchFamily="2" charset="-79"/>
              </a:rPr>
              <a:t>4</a:t>
            </a:r>
          </a:p>
        </p:txBody>
      </p:sp>
      <p:sp>
        <p:nvSpPr>
          <p:cNvPr id="34" name="מקבילית 33">
            <a:extLst>
              <a:ext uri="{FF2B5EF4-FFF2-40B4-BE49-F238E27FC236}">
                <a16:creationId xmlns:a16="http://schemas.microsoft.com/office/drawing/2014/main" id="{512EF2F6-A163-482E-A61F-0C8D62A3FD65}"/>
              </a:ext>
            </a:extLst>
          </p:cNvPr>
          <p:cNvSpPr/>
          <p:nvPr/>
        </p:nvSpPr>
        <p:spPr>
          <a:xfrm>
            <a:off x="6140789" y="4049659"/>
            <a:ext cx="923938" cy="700314"/>
          </a:xfrm>
          <a:prstGeom prst="parallelogram">
            <a:avLst>
              <a:gd name="adj" fmla="val 44041"/>
            </a:avLst>
          </a:prstGeom>
          <a:solidFill>
            <a:srgbClr val="5C4C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667" dirty="0">
                <a:latin typeface="Assistant ExtraBold" panose="00000900000000000000" pitchFamily="2" charset="-79"/>
                <a:cs typeface="Assistant ExtraBold" panose="00000900000000000000" pitchFamily="2" charset="-79"/>
              </a:rPr>
              <a:t>5</a:t>
            </a:r>
          </a:p>
        </p:txBody>
      </p:sp>
      <p:sp>
        <p:nvSpPr>
          <p:cNvPr id="35" name="מקבילית 34">
            <a:extLst>
              <a:ext uri="{FF2B5EF4-FFF2-40B4-BE49-F238E27FC236}">
                <a16:creationId xmlns:a16="http://schemas.microsoft.com/office/drawing/2014/main" id="{E06A0B79-F759-4DEA-8606-4399DEF0A962}"/>
              </a:ext>
            </a:extLst>
          </p:cNvPr>
          <p:cNvSpPr/>
          <p:nvPr/>
        </p:nvSpPr>
        <p:spPr>
          <a:xfrm>
            <a:off x="2788496" y="4049659"/>
            <a:ext cx="923938" cy="700314"/>
          </a:xfrm>
          <a:prstGeom prst="parallelogram">
            <a:avLst>
              <a:gd name="adj" fmla="val 44041"/>
            </a:avLst>
          </a:prstGeom>
          <a:solidFill>
            <a:srgbClr val="5C4C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667" dirty="0">
                <a:latin typeface="Assistant ExtraBold" panose="00000900000000000000" pitchFamily="2" charset="-79"/>
                <a:cs typeface="Assistant ExtraBold" panose="00000900000000000000" pitchFamily="2" charset="-79"/>
              </a:rPr>
              <a:t>6</a:t>
            </a:r>
          </a:p>
        </p:txBody>
      </p:sp>
      <p:sp>
        <p:nvSpPr>
          <p:cNvPr id="36" name="מקבילית 35">
            <a:extLst>
              <a:ext uri="{FF2B5EF4-FFF2-40B4-BE49-F238E27FC236}">
                <a16:creationId xmlns:a16="http://schemas.microsoft.com/office/drawing/2014/main" id="{FC9BC796-C2B5-45AA-BDBC-C6FB39A02A82}"/>
              </a:ext>
            </a:extLst>
          </p:cNvPr>
          <p:cNvSpPr/>
          <p:nvPr/>
        </p:nvSpPr>
        <p:spPr>
          <a:xfrm>
            <a:off x="5639345" y="5650074"/>
            <a:ext cx="923938" cy="700314"/>
          </a:xfrm>
          <a:prstGeom prst="parallelogram">
            <a:avLst>
              <a:gd name="adj" fmla="val 44041"/>
            </a:avLst>
          </a:prstGeom>
          <a:solidFill>
            <a:srgbClr val="5C4C8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667" dirty="0">
                <a:latin typeface="Assistant ExtraBold" panose="00000900000000000000" pitchFamily="2" charset="-79"/>
                <a:cs typeface="Assistant ExtraBold" panose="00000900000000000000" pitchFamily="2" charset="-79"/>
              </a:rPr>
              <a:t>7</a:t>
            </a:r>
          </a:p>
        </p:txBody>
      </p:sp>
      <p:sp>
        <p:nvSpPr>
          <p:cNvPr id="37" name="TextBox 30">
            <a:extLst>
              <a:ext uri="{FF2B5EF4-FFF2-40B4-BE49-F238E27FC236}">
                <a16:creationId xmlns:a16="http://schemas.microsoft.com/office/drawing/2014/main" id="{7A198FE7-0634-4175-B056-2F3580A8B332}"/>
              </a:ext>
            </a:extLst>
          </p:cNvPr>
          <p:cNvSpPr txBox="1">
            <a:spLocks/>
          </p:cNvSpPr>
          <p:nvPr/>
        </p:nvSpPr>
        <p:spPr>
          <a:xfrm>
            <a:off x="2153414" y="386300"/>
            <a:ext cx="7885172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פיתוח מיומנויות תקשורת מקצועית</a:t>
            </a:r>
          </a:p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באמצעות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צ'אטבוט</a:t>
            </a:r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סימולטיבי</a:t>
            </a:r>
            <a:endParaRPr lang="he-IL" sz="3000" b="1" spc="-45" dirty="0">
              <a:solidFill>
                <a:srgbClr val="2F2561"/>
              </a:solidFill>
              <a:latin typeface="Assistant"/>
              <a:cs typeface="Assistant"/>
              <a:rtl/>
            </a:endParaRPr>
          </a:p>
        </p:txBody>
      </p:sp>
    </p:spTree>
    <p:extLst>
      <p:ext uri="{BB962C8B-B14F-4D97-AF65-F5344CB8AC3E}">
        <p14:creationId xmlns:p14="http://schemas.microsoft.com/office/powerpoint/2010/main" val="173231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/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" dur="indefinite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indefinite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52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3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66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1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indefinite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4" dur="indefinite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" grpId="0"/>
      <p:bldP spid="430" grpId="2"/>
      <p:bldP spid="23" grpId="0"/>
      <p:bldP spid="23" grpId="1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30" grpId="0" animBg="1"/>
      <p:bldP spid="30" grpId="2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827348-4E17-3D0F-3BD4-5286BEEC5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7855EEB-FCEC-EDCC-3A7C-B1D8045EC05F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CD2C3E2F-245A-A779-1FC7-7E00B43FAA90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F3BA77A-29F3-32E5-BD90-8B5DAD26CF8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C582CBA0-E139-A265-4316-52A8C80D4F21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68473DEA-8C00-BD2D-46F2-686BB06356CE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506B8AF-3B84-FC66-346B-BD1D49F43AF6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59359F70-922A-5434-1D28-0C997456A911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B102CBA-E35D-592A-A85D-C85036F73362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F1823DA0-DA82-6581-C1DA-B73E16F6698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6B0FF4E-033A-8232-4BBB-4081A5F4D797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850A970-7665-B6EC-0B3F-5389318823D7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6EC32D25-B38A-B917-BEC7-74BA490AAAC4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76E25358-AAC2-9F5B-ACFD-AA7136AAFF5C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6768D2EC-0016-8547-A20C-2E8C05B034F9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טקסט 5">
            <a:extLst>
              <a:ext uri="{FF2B5EF4-FFF2-40B4-BE49-F238E27FC236}">
                <a16:creationId xmlns:a16="http://schemas.microsoft.com/office/drawing/2014/main" id="{69A6530F-3229-48C4-852F-EADB1D991B3A}"/>
              </a:ext>
            </a:extLst>
          </p:cNvPr>
          <p:cNvSpPr/>
          <p:nvPr/>
        </p:nvSpPr>
        <p:spPr>
          <a:xfrm>
            <a:off x="2172926" y="2877780"/>
            <a:ext cx="1672131" cy="1159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158" tIns="65158" rIns="65158" bIns="65158" numCol="1" spcCol="1270" anchor="ctr" anchorCtr="0">
            <a:noAutofit/>
          </a:bodyPr>
          <a:lstStyle/>
          <a:p>
            <a:pPr algn="r" defTabSz="503792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000" dirty="0">
                <a:solidFill>
                  <a:srgbClr val="1A143C"/>
                </a:solidFill>
                <a:latin typeface="Assistant"/>
                <a:cs typeface="Assistant"/>
              </a:rPr>
              <a:t>פיתוח והטמעת </a:t>
            </a:r>
            <a:r>
              <a:rPr lang="he-IL" sz="2000" dirty="0" err="1">
                <a:solidFill>
                  <a:srgbClr val="1A143C"/>
                </a:solidFill>
                <a:latin typeface="Assistant"/>
                <a:cs typeface="Assistant"/>
              </a:rPr>
              <a:t>הצ׳אטבוט</a:t>
            </a:r>
            <a:endParaRPr lang="he-IL" sz="2000" dirty="0">
              <a:solidFill>
                <a:srgbClr val="1A143C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grpSp>
        <p:nvGrpSpPr>
          <p:cNvPr id="17" name="4">
            <a:extLst>
              <a:ext uri="{FF2B5EF4-FFF2-40B4-BE49-F238E27FC236}">
                <a16:creationId xmlns:a16="http://schemas.microsoft.com/office/drawing/2014/main" id="{13C554E7-7870-43FA-BC49-A8E6F8D811C9}"/>
              </a:ext>
            </a:extLst>
          </p:cNvPr>
          <p:cNvGrpSpPr/>
          <p:nvPr/>
        </p:nvGrpSpPr>
        <p:grpSpPr>
          <a:xfrm>
            <a:off x="1677745" y="1938174"/>
            <a:ext cx="3338102" cy="3076382"/>
            <a:chOff x="15060269" y="2945360"/>
            <a:chExt cx="5007153" cy="4614573"/>
          </a:xfrm>
        </p:grpSpPr>
        <p:grpSp>
          <p:nvGrpSpPr>
            <p:cNvPr id="18" name="קבוצה 17">
              <a:extLst>
                <a:ext uri="{FF2B5EF4-FFF2-40B4-BE49-F238E27FC236}">
                  <a16:creationId xmlns:a16="http://schemas.microsoft.com/office/drawing/2014/main" id="{9969B252-91A4-414F-AE60-BF8098D60274}"/>
                </a:ext>
              </a:extLst>
            </p:cNvPr>
            <p:cNvGrpSpPr/>
            <p:nvPr/>
          </p:nvGrpSpPr>
          <p:grpSpPr>
            <a:xfrm>
              <a:off x="15060269" y="2945360"/>
              <a:ext cx="5007153" cy="4614573"/>
              <a:chOff x="15060269" y="2945360"/>
              <a:chExt cx="5007153" cy="4614573"/>
            </a:xfrm>
          </p:grpSpPr>
          <p:sp>
            <p:nvSpPr>
              <p:cNvPr id="20" name="מקבילית 19">
                <a:extLst>
                  <a:ext uri="{FF2B5EF4-FFF2-40B4-BE49-F238E27FC236}">
                    <a16:creationId xmlns:a16="http://schemas.microsoft.com/office/drawing/2014/main" id="{51C4704C-E139-494E-823D-6CB63C4ECF88}"/>
                  </a:ext>
                </a:extLst>
              </p:cNvPr>
              <p:cNvSpPr/>
              <p:nvPr/>
            </p:nvSpPr>
            <p:spPr>
              <a:xfrm>
                <a:off x="15060269" y="3604284"/>
                <a:ext cx="5007153" cy="3795254"/>
              </a:xfrm>
              <a:prstGeom prst="parallelogram">
                <a:avLst>
                  <a:gd name="adj" fmla="val 44041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endParaRPr>
              </a:p>
            </p:txBody>
          </p:sp>
          <p:pic>
            <p:nvPicPr>
              <p:cNvPr id="21" name="תמונה 20" descr="תמונה שמכילה שחור, חשיכה&#10;&#10;תוכן בינה מלאכותית גנרטיבית עשוי להיות שגוי.">
                <a:extLst>
                  <a:ext uri="{FF2B5EF4-FFF2-40B4-BE49-F238E27FC236}">
                    <a16:creationId xmlns:a16="http://schemas.microsoft.com/office/drawing/2014/main" id="{6D1A9807-7E94-4C9D-88A6-D793F0490B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429" r="38114"/>
              <a:stretch>
                <a:fillRect/>
              </a:stretch>
            </p:blipFill>
            <p:spPr>
              <a:xfrm rot="12239254">
                <a:off x="15126690" y="2945360"/>
                <a:ext cx="1246538" cy="4614573"/>
              </a:xfrm>
              <a:prstGeom prst="rect">
                <a:avLst/>
              </a:prstGeom>
            </p:spPr>
          </p:pic>
        </p:grpSp>
        <p:sp>
          <p:nvSpPr>
            <p:cNvPr id="19" name="מקבילית 18">
              <a:extLst>
                <a:ext uri="{FF2B5EF4-FFF2-40B4-BE49-F238E27FC236}">
                  <a16:creationId xmlns:a16="http://schemas.microsoft.com/office/drawing/2014/main" id="{15420E56-B01F-4DDF-948E-F5CB637F861D}"/>
                </a:ext>
              </a:extLst>
            </p:cNvPr>
            <p:cNvSpPr/>
            <p:nvPr/>
          </p:nvSpPr>
          <p:spPr>
            <a:xfrm>
              <a:off x="15880650" y="4556351"/>
              <a:ext cx="1385907" cy="1050471"/>
            </a:xfrm>
            <a:prstGeom prst="parallelogram">
              <a:avLst>
                <a:gd name="adj" fmla="val 44041"/>
              </a:avLst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rPr>
                <a:t>4</a:t>
              </a:r>
            </a:p>
          </p:txBody>
        </p:sp>
      </p:grpSp>
      <p:sp>
        <p:nvSpPr>
          <p:cNvPr id="22" name="טקסט 3">
            <a:extLst>
              <a:ext uri="{FF2B5EF4-FFF2-40B4-BE49-F238E27FC236}">
                <a16:creationId xmlns:a16="http://schemas.microsoft.com/office/drawing/2014/main" id="{8185A8FB-3AA6-45D4-91B0-F14A131CDBCC}"/>
              </a:ext>
            </a:extLst>
          </p:cNvPr>
          <p:cNvSpPr/>
          <p:nvPr/>
        </p:nvSpPr>
        <p:spPr>
          <a:xfrm>
            <a:off x="5555370" y="3095421"/>
            <a:ext cx="1717102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158" tIns="65158" rIns="65158" bIns="65158" numCol="1" spcCol="1270" anchor="ctr" anchorCtr="0">
            <a:noAutofit/>
          </a:bodyPr>
          <a:lstStyle/>
          <a:p>
            <a:pPr algn="r" defTabSz="503792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000" dirty="0">
                <a:solidFill>
                  <a:srgbClr val="1A143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פיתוח מנגנון המשוב במערכת</a:t>
            </a:r>
          </a:p>
        </p:txBody>
      </p:sp>
      <p:grpSp>
        <p:nvGrpSpPr>
          <p:cNvPr id="23" name="3">
            <a:extLst>
              <a:ext uri="{FF2B5EF4-FFF2-40B4-BE49-F238E27FC236}">
                <a16:creationId xmlns:a16="http://schemas.microsoft.com/office/drawing/2014/main" id="{093A414C-ECA7-45B7-9FB2-D2B740B1F54E}"/>
              </a:ext>
            </a:extLst>
          </p:cNvPr>
          <p:cNvGrpSpPr/>
          <p:nvPr/>
        </p:nvGrpSpPr>
        <p:grpSpPr>
          <a:xfrm>
            <a:off x="4423949" y="1963574"/>
            <a:ext cx="3338102" cy="3076382"/>
            <a:chOff x="7137107" y="2945360"/>
            <a:chExt cx="5007153" cy="4614573"/>
          </a:xfrm>
        </p:grpSpPr>
        <p:grpSp>
          <p:nvGrpSpPr>
            <p:cNvPr id="24" name="קבוצה 23">
              <a:extLst>
                <a:ext uri="{FF2B5EF4-FFF2-40B4-BE49-F238E27FC236}">
                  <a16:creationId xmlns:a16="http://schemas.microsoft.com/office/drawing/2014/main" id="{57235F68-EE3A-4859-9B46-97B4872021DA}"/>
                </a:ext>
              </a:extLst>
            </p:cNvPr>
            <p:cNvGrpSpPr/>
            <p:nvPr/>
          </p:nvGrpSpPr>
          <p:grpSpPr>
            <a:xfrm>
              <a:off x="7137107" y="2945360"/>
              <a:ext cx="5007153" cy="4614573"/>
              <a:chOff x="7137107" y="2945360"/>
              <a:chExt cx="5007153" cy="4614573"/>
            </a:xfrm>
          </p:grpSpPr>
          <p:sp>
            <p:nvSpPr>
              <p:cNvPr id="26" name="מקבילית 25">
                <a:extLst>
                  <a:ext uri="{FF2B5EF4-FFF2-40B4-BE49-F238E27FC236}">
                    <a16:creationId xmlns:a16="http://schemas.microsoft.com/office/drawing/2014/main" id="{5EDF2C24-59E7-45D8-ACE1-AF838B5ED931}"/>
                  </a:ext>
                </a:extLst>
              </p:cNvPr>
              <p:cNvSpPr/>
              <p:nvPr/>
            </p:nvSpPr>
            <p:spPr>
              <a:xfrm>
                <a:off x="7137107" y="3604284"/>
                <a:ext cx="5007153" cy="3795254"/>
              </a:xfrm>
              <a:prstGeom prst="parallelogram">
                <a:avLst>
                  <a:gd name="adj" fmla="val 44041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667">
                  <a:latin typeface="Assistant ExtraBold" panose="00000900000000000000" pitchFamily="2" charset="-79"/>
                  <a:cs typeface="Assistant ExtraBold" panose="00000900000000000000" pitchFamily="2" charset="-79"/>
                </a:endParaRPr>
              </a:p>
            </p:txBody>
          </p:sp>
          <p:pic>
            <p:nvPicPr>
              <p:cNvPr id="27" name="תמונה 26" descr="תמונה שמכילה שחור, חשיכה&#10;&#10;תוכן בינה מלאכותית גנרטיבית עשוי להיות שגוי.">
                <a:extLst>
                  <a:ext uri="{FF2B5EF4-FFF2-40B4-BE49-F238E27FC236}">
                    <a16:creationId xmlns:a16="http://schemas.microsoft.com/office/drawing/2014/main" id="{A0494ECB-B930-4102-ACC9-B1BF7FEA32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429" r="38114"/>
              <a:stretch>
                <a:fillRect/>
              </a:stretch>
            </p:blipFill>
            <p:spPr>
              <a:xfrm rot="12239254">
                <a:off x="7170415" y="2945360"/>
                <a:ext cx="1246538" cy="4614573"/>
              </a:xfrm>
              <a:prstGeom prst="rect">
                <a:avLst/>
              </a:prstGeom>
            </p:spPr>
          </p:pic>
        </p:grpSp>
        <p:sp>
          <p:nvSpPr>
            <p:cNvPr id="25" name="מקבילית 24">
              <a:extLst>
                <a:ext uri="{FF2B5EF4-FFF2-40B4-BE49-F238E27FC236}">
                  <a16:creationId xmlns:a16="http://schemas.microsoft.com/office/drawing/2014/main" id="{49DBB7E4-AF69-4BCD-9BC4-6CEE0500056D}"/>
                </a:ext>
              </a:extLst>
            </p:cNvPr>
            <p:cNvSpPr/>
            <p:nvPr/>
          </p:nvSpPr>
          <p:spPr>
            <a:xfrm>
              <a:off x="7926940" y="4556351"/>
              <a:ext cx="1385907" cy="1050471"/>
            </a:xfrm>
            <a:prstGeom prst="parallelogram">
              <a:avLst>
                <a:gd name="adj" fmla="val 44041"/>
              </a:avLst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rPr>
                <a:t>3</a:t>
              </a:r>
            </a:p>
          </p:txBody>
        </p:sp>
      </p:grpSp>
      <p:sp>
        <p:nvSpPr>
          <p:cNvPr id="28" name="טקסט 2">
            <a:extLst>
              <a:ext uri="{FF2B5EF4-FFF2-40B4-BE49-F238E27FC236}">
                <a16:creationId xmlns:a16="http://schemas.microsoft.com/office/drawing/2014/main" id="{5A3704F6-3060-4BF7-ADDE-D0A8242D1C27}"/>
              </a:ext>
            </a:extLst>
          </p:cNvPr>
          <p:cNvSpPr/>
          <p:nvPr/>
        </p:nvSpPr>
        <p:spPr>
          <a:xfrm>
            <a:off x="8193209" y="3095421"/>
            <a:ext cx="1643248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158" tIns="65158" rIns="65158" bIns="65158" numCol="1" spcCol="1270" anchor="ctr" anchorCtr="0">
            <a:noAutofit/>
          </a:bodyPr>
          <a:lstStyle/>
          <a:p>
            <a:pPr algn="r" defTabSz="503792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000" dirty="0">
                <a:solidFill>
                  <a:srgbClr val="1A143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פיתוח תרחישים ופרסונות</a:t>
            </a:r>
          </a:p>
        </p:txBody>
      </p:sp>
      <p:grpSp>
        <p:nvGrpSpPr>
          <p:cNvPr id="29" name="2">
            <a:extLst>
              <a:ext uri="{FF2B5EF4-FFF2-40B4-BE49-F238E27FC236}">
                <a16:creationId xmlns:a16="http://schemas.microsoft.com/office/drawing/2014/main" id="{F3EE6449-AEB5-4BA3-9B03-7652ED247E45}"/>
              </a:ext>
            </a:extLst>
          </p:cNvPr>
          <p:cNvGrpSpPr/>
          <p:nvPr/>
        </p:nvGrpSpPr>
        <p:grpSpPr>
          <a:xfrm>
            <a:off x="7170152" y="1963574"/>
            <a:ext cx="3338102" cy="3076382"/>
            <a:chOff x="11117581" y="2945360"/>
            <a:chExt cx="5007153" cy="4614573"/>
          </a:xfrm>
        </p:grpSpPr>
        <p:pic>
          <p:nvPicPr>
            <p:cNvPr id="30" name="תמונה 29" descr="תמונה שמכילה שחור, חשיכה&#10;&#10;תוכן בינה מלאכותית גנרטיבית עשוי להיות שגוי.">
              <a:extLst>
                <a:ext uri="{FF2B5EF4-FFF2-40B4-BE49-F238E27FC236}">
                  <a16:creationId xmlns:a16="http://schemas.microsoft.com/office/drawing/2014/main" id="{443BE6E1-6C5D-418F-9967-25C1D29D0C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429" r="38114"/>
            <a:stretch>
              <a:fillRect/>
            </a:stretch>
          </p:blipFill>
          <p:spPr>
            <a:xfrm rot="12239254">
              <a:off x="11148553" y="2945360"/>
              <a:ext cx="1246538" cy="4614573"/>
            </a:xfrm>
            <a:prstGeom prst="rect">
              <a:avLst/>
            </a:prstGeom>
          </p:spPr>
        </p:pic>
        <p:sp>
          <p:nvSpPr>
            <p:cNvPr id="31" name="מקבילית 30">
              <a:extLst>
                <a:ext uri="{FF2B5EF4-FFF2-40B4-BE49-F238E27FC236}">
                  <a16:creationId xmlns:a16="http://schemas.microsoft.com/office/drawing/2014/main" id="{17BCB865-2AEC-45A0-AB27-8BCF7E650DD2}"/>
                </a:ext>
              </a:extLst>
            </p:cNvPr>
            <p:cNvSpPr/>
            <p:nvPr/>
          </p:nvSpPr>
          <p:spPr>
            <a:xfrm>
              <a:off x="11117581" y="3604284"/>
              <a:ext cx="5007153" cy="3795254"/>
            </a:xfrm>
            <a:prstGeom prst="parallelogram">
              <a:avLst>
                <a:gd name="adj" fmla="val 44041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2667">
                <a:latin typeface="Assistant ExtraBold" panose="00000900000000000000" pitchFamily="2" charset="-79"/>
                <a:cs typeface="Assistant ExtraBold" panose="00000900000000000000" pitchFamily="2" charset="-79"/>
              </a:endParaRPr>
            </a:p>
          </p:txBody>
        </p:sp>
        <p:sp>
          <p:nvSpPr>
            <p:cNvPr id="32" name="מקבילית 31">
              <a:extLst>
                <a:ext uri="{FF2B5EF4-FFF2-40B4-BE49-F238E27FC236}">
                  <a16:creationId xmlns:a16="http://schemas.microsoft.com/office/drawing/2014/main" id="{29134700-62D9-4A7A-8699-0F78E4A703CD}"/>
                </a:ext>
              </a:extLst>
            </p:cNvPr>
            <p:cNvSpPr/>
            <p:nvPr/>
          </p:nvSpPr>
          <p:spPr>
            <a:xfrm>
              <a:off x="11890330" y="4556351"/>
              <a:ext cx="1385907" cy="1050471"/>
            </a:xfrm>
            <a:prstGeom prst="parallelogram">
              <a:avLst>
                <a:gd name="adj" fmla="val 44041"/>
              </a:avLst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rPr>
                <a:t>2</a:t>
              </a:r>
            </a:p>
          </p:txBody>
        </p:sp>
      </p:grpSp>
      <p:sp>
        <p:nvSpPr>
          <p:cNvPr id="33" name="טקסט 1">
            <a:extLst>
              <a:ext uri="{FF2B5EF4-FFF2-40B4-BE49-F238E27FC236}">
                <a16:creationId xmlns:a16="http://schemas.microsoft.com/office/drawing/2014/main" id="{51DA9121-B379-411A-A6BE-3B1ACA7D2D62}"/>
              </a:ext>
            </a:extLst>
          </p:cNvPr>
          <p:cNvSpPr/>
          <p:nvPr/>
        </p:nvSpPr>
        <p:spPr>
          <a:xfrm>
            <a:off x="10267614" y="3095421"/>
            <a:ext cx="1915217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158" tIns="65158" rIns="65158" bIns="65158" numCol="1" spcCol="1270" anchor="ctr" anchorCtr="0">
            <a:noAutofit/>
          </a:bodyPr>
          <a:lstStyle/>
          <a:p>
            <a:pPr algn="r" defTabSz="503792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000" dirty="0">
                <a:solidFill>
                  <a:srgbClr val="1A143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תכנון פדגוגי והגדרת מטרות</a:t>
            </a:r>
          </a:p>
        </p:txBody>
      </p:sp>
      <p:grpSp>
        <p:nvGrpSpPr>
          <p:cNvPr id="34" name="1">
            <a:extLst>
              <a:ext uri="{FF2B5EF4-FFF2-40B4-BE49-F238E27FC236}">
                <a16:creationId xmlns:a16="http://schemas.microsoft.com/office/drawing/2014/main" id="{6F34A210-7D7D-4546-9422-9127CD41EF94}"/>
              </a:ext>
            </a:extLst>
          </p:cNvPr>
          <p:cNvGrpSpPr/>
          <p:nvPr/>
        </p:nvGrpSpPr>
        <p:grpSpPr>
          <a:xfrm>
            <a:off x="9916353" y="1963574"/>
            <a:ext cx="3571045" cy="3076382"/>
            <a:chOff x="15060268" y="2945360"/>
            <a:chExt cx="5356568" cy="4614573"/>
          </a:xfrm>
        </p:grpSpPr>
        <p:grpSp>
          <p:nvGrpSpPr>
            <p:cNvPr id="35" name="קבוצה 34">
              <a:extLst>
                <a:ext uri="{FF2B5EF4-FFF2-40B4-BE49-F238E27FC236}">
                  <a16:creationId xmlns:a16="http://schemas.microsoft.com/office/drawing/2014/main" id="{B0DB3D09-2B25-444C-A180-BA87787EC9D4}"/>
                </a:ext>
              </a:extLst>
            </p:cNvPr>
            <p:cNvGrpSpPr/>
            <p:nvPr/>
          </p:nvGrpSpPr>
          <p:grpSpPr>
            <a:xfrm>
              <a:off x="15060268" y="2945360"/>
              <a:ext cx="5356568" cy="4614573"/>
              <a:chOff x="15060268" y="2945360"/>
              <a:chExt cx="5356568" cy="4614573"/>
            </a:xfrm>
          </p:grpSpPr>
          <p:sp>
            <p:nvSpPr>
              <p:cNvPr id="37" name="מקבילית 36">
                <a:extLst>
                  <a:ext uri="{FF2B5EF4-FFF2-40B4-BE49-F238E27FC236}">
                    <a16:creationId xmlns:a16="http://schemas.microsoft.com/office/drawing/2014/main" id="{516B8CCA-FCDA-485B-9DCE-A6126F7D5863}"/>
                  </a:ext>
                </a:extLst>
              </p:cNvPr>
              <p:cNvSpPr/>
              <p:nvPr/>
            </p:nvSpPr>
            <p:spPr>
              <a:xfrm>
                <a:off x="15060268" y="3604285"/>
                <a:ext cx="5356568" cy="3795254"/>
              </a:xfrm>
              <a:prstGeom prst="parallelogram">
                <a:avLst>
                  <a:gd name="adj" fmla="val 44041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endParaRPr>
              </a:p>
            </p:txBody>
          </p:sp>
          <p:pic>
            <p:nvPicPr>
              <p:cNvPr id="38" name="תמונה 37" descr="תמונה שמכילה שחור, חשיכה&#10;&#10;תוכן בינה מלאכותית גנרטיבית עשוי להיות שגוי.">
                <a:extLst>
                  <a:ext uri="{FF2B5EF4-FFF2-40B4-BE49-F238E27FC236}">
                    <a16:creationId xmlns:a16="http://schemas.microsoft.com/office/drawing/2014/main" id="{669D2C60-F463-43E5-9596-503CC38F61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429" r="38114"/>
              <a:stretch>
                <a:fillRect/>
              </a:stretch>
            </p:blipFill>
            <p:spPr>
              <a:xfrm rot="12239254">
                <a:off x="15135157" y="2945360"/>
                <a:ext cx="1246538" cy="4614573"/>
              </a:xfrm>
              <a:prstGeom prst="rect">
                <a:avLst/>
              </a:prstGeom>
            </p:spPr>
          </p:pic>
        </p:grpSp>
        <p:sp>
          <p:nvSpPr>
            <p:cNvPr id="36" name="מקבילית 35">
              <a:extLst>
                <a:ext uri="{FF2B5EF4-FFF2-40B4-BE49-F238E27FC236}">
                  <a16:creationId xmlns:a16="http://schemas.microsoft.com/office/drawing/2014/main" id="{E9D4A14C-4653-4753-8448-F243FAB775AA}"/>
                </a:ext>
              </a:extLst>
            </p:cNvPr>
            <p:cNvSpPr/>
            <p:nvPr/>
          </p:nvSpPr>
          <p:spPr>
            <a:xfrm>
              <a:off x="15894938" y="4556351"/>
              <a:ext cx="1385907" cy="1050471"/>
            </a:xfrm>
            <a:prstGeom prst="parallelogram">
              <a:avLst>
                <a:gd name="adj" fmla="val 44041"/>
              </a:avLst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667">
                  <a:latin typeface="Assistant ExtraBold" panose="00000900000000000000" pitchFamily="2" charset="-79"/>
                  <a:cs typeface="Assistant ExtraBold" panose="00000900000000000000" pitchFamily="2" charset="-79"/>
                </a:rPr>
                <a:t>1</a:t>
              </a:r>
            </a:p>
          </p:txBody>
        </p:sp>
      </p:grpSp>
      <p:sp>
        <p:nvSpPr>
          <p:cNvPr id="39" name="TextBox 30">
            <a:extLst>
              <a:ext uri="{FF2B5EF4-FFF2-40B4-BE49-F238E27FC236}">
                <a16:creationId xmlns:a16="http://schemas.microsoft.com/office/drawing/2014/main" id="{01F5567B-B2DA-43A0-9F12-6AEEE1BF061E}"/>
              </a:ext>
            </a:extLst>
          </p:cNvPr>
          <p:cNvSpPr txBox="1">
            <a:spLocks/>
          </p:cNvSpPr>
          <p:nvPr/>
        </p:nvSpPr>
        <p:spPr>
          <a:xfrm>
            <a:off x="6738994" y="1849399"/>
            <a:ext cx="3821405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4000" b="1" spc="-45" dirty="0">
                <a:solidFill>
                  <a:srgbClr val="2F2561"/>
                </a:solidFill>
                <a:latin typeface="Assistant ExtraBold" pitchFamily="2" charset="-79"/>
                <a:cs typeface="Assistant ExtraBold" pitchFamily="2" charset="-79"/>
                <a:rtl/>
              </a:rPr>
              <a:t>הפתרון</a:t>
            </a:r>
          </a:p>
        </p:txBody>
      </p:sp>
      <p:sp>
        <p:nvSpPr>
          <p:cNvPr id="43" name="TextBox 30">
            <a:extLst>
              <a:ext uri="{FF2B5EF4-FFF2-40B4-BE49-F238E27FC236}">
                <a16:creationId xmlns:a16="http://schemas.microsoft.com/office/drawing/2014/main" id="{0E78E86A-7CD1-4F3B-8045-327D555A6541}"/>
              </a:ext>
            </a:extLst>
          </p:cNvPr>
          <p:cNvSpPr txBox="1">
            <a:spLocks/>
          </p:cNvSpPr>
          <p:nvPr/>
        </p:nvSpPr>
        <p:spPr>
          <a:xfrm>
            <a:off x="2153414" y="386300"/>
            <a:ext cx="7885172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פיתוח מיומנויות תקשורת מקצועית</a:t>
            </a:r>
          </a:p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באמצעות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צ'אטבוט</a:t>
            </a:r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סימולטיבי</a:t>
            </a:r>
            <a:endParaRPr lang="he-IL" sz="3000" b="1" spc="-45" dirty="0">
              <a:solidFill>
                <a:srgbClr val="2F2561"/>
              </a:solidFill>
              <a:latin typeface="Assistant"/>
              <a:cs typeface="Assistant"/>
              <a:rtl/>
            </a:endParaRPr>
          </a:p>
        </p:txBody>
      </p:sp>
    </p:spTree>
    <p:extLst>
      <p:ext uri="{BB962C8B-B14F-4D97-AF65-F5344CB8AC3E}">
        <p14:creationId xmlns:p14="http://schemas.microsoft.com/office/powerpoint/2010/main" val="1218582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97531E-6 L -0.14427 1.97531E-6 " pathEditMode="relative" rAng="0" ptsTypes="AA">
                                      <p:cBhvr>
                                        <p:cTn id="6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36111E-6 1.97531E-6 L -0.18715 -0.00386 " pathEditMode="relative" rAng="0" ptsTypes="AA">
                                      <p:cBhvr>
                                        <p:cTn id="10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-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97531E-6 L -0.20356 -0.00386 " pathEditMode="relative" rAng="0" ptsTypes="AA">
                                      <p:cBhvr>
                                        <p:cTn id="14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82" y="-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2.34568E-6 L -0.1355 -0.00401 " pathEditMode="relative" rAng="0" ptsTypes="AA">
                                      <p:cBhvr>
                                        <p:cTn id="18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80" y="-2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8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827348-4E17-3D0F-3BD4-5286BEEC55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7855EEB-FCEC-EDCC-3A7C-B1D8045EC05F}"/>
              </a:ext>
            </a:extLst>
          </p:cNvPr>
          <p:cNvGrpSpPr/>
          <p:nvPr/>
        </p:nvGrpSpPr>
        <p:grpSpPr>
          <a:xfrm>
            <a:off x="-685800" y="-20471"/>
            <a:ext cx="2545839" cy="6858000"/>
            <a:chOff x="0" y="0"/>
            <a:chExt cx="2432049" cy="4483100"/>
          </a:xfrm>
        </p:grpSpPr>
        <p:sp>
          <p:nvSpPr>
            <p:cNvPr id="3" name="Isosceles Triangle 2">
              <a:extLst>
                <a:ext uri="{FF2B5EF4-FFF2-40B4-BE49-F238E27FC236}">
                  <a16:creationId xmlns:a16="http://schemas.microsoft.com/office/drawing/2014/main" id="{CD2C3E2F-245A-A779-1FC7-7E00B43FAA90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DF3BA77A-29F3-32E5-BD90-8B5DAD26CF8C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C582CBA0-E139-A265-4316-52A8C80D4F21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68473DEA-8C00-BD2D-46F2-686BB06356CE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7" name="Isosceles Triangle 6">
              <a:extLst>
                <a:ext uri="{FF2B5EF4-FFF2-40B4-BE49-F238E27FC236}">
                  <a16:creationId xmlns:a16="http://schemas.microsoft.com/office/drawing/2014/main" id="{D506B8AF-3B84-FC66-346B-BD1D49F43AF6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Isosceles Triangle 7">
              <a:extLst>
                <a:ext uri="{FF2B5EF4-FFF2-40B4-BE49-F238E27FC236}">
                  <a16:creationId xmlns:a16="http://schemas.microsoft.com/office/drawing/2014/main" id="{59359F70-922A-5434-1D28-0C997456A911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B102CBA-E35D-592A-A85D-C85036F73362}"/>
              </a:ext>
            </a:extLst>
          </p:cNvPr>
          <p:cNvGrpSpPr/>
          <p:nvPr/>
        </p:nvGrpSpPr>
        <p:grpSpPr>
          <a:xfrm flipH="1" flipV="1">
            <a:off x="10122283" y="-20471"/>
            <a:ext cx="2874110" cy="6858000"/>
            <a:chOff x="0" y="0"/>
            <a:chExt cx="2432049" cy="4483100"/>
          </a:xfrm>
        </p:grpSpPr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F1823DA0-DA82-6581-C1DA-B73E16F6698E}"/>
                </a:ext>
              </a:extLst>
            </p:cNvPr>
            <p:cNvSpPr/>
            <p:nvPr/>
          </p:nvSpPr>
          <p:spPr>
            <a:xfrm rot="10800000">
              <a:off x="0" y="0"/>
              <a:ext cx="1803400" cy="1981200"/>
            </a:xfrm>
            <a:prstGeom prst="triangle">
              <a:avLst/>
            </a:prstGeom>
            <a:solidFill>
              <a:srgbClr val="1A143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46B0FF4E-033A-8232-4BBB-4081A5F4D797}"/>
                </a:ext>
              </a:extLst>
            </p:cNvPr>
            <p:cNvSpPr/>
            <p:nvPr/>
          </p:nvSpPr>
          <p:spPr>
            <a:xfrm>
              <a:off x="260348" y="1447800"/>
              <a:ext cx="1282701" cy="1257300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Isosceles Triangle 11">
              <a:extLst>
                <a:ext uri="{FF2B5EF4-FFF2-40B4-BE49-F238E27FC236}">
                  <a16:creationId xmlns:a16="http://schemas.microsoft.com/office/drawing/2014/main" id="{0850A970-7665-B6EC-0B3F-5389318823D7}"/>
                </a:ext>
              </a:extLst>
            </p:cNvPr>
            <p:cNvSpPr/>
            <p:nvPr/>
          </p:nvSpPr>
          <p:spPr>
            <a:xfrm rot="10800000">
              <a:off x="260348" y="2705100"/>
              <a:ext cx="1282701" cy="1257300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6EC32D25-B38A-B917-BEC7-74BA490AAAC4}"/>
                </a:ext>
              </a:extLst>
            </p:cNvPr>
            <p:cNvSpPr/>
            <p:nvPr/>
          </p:nvSpPr>
          <p:spPr>
            <a:xfrm>
              <a:off x="628648" y="2679700"/>
              <a:ext cx="1803401" cy="1803400"/>
            </a:xfrm>
            <a:prstGeom prst="triangle">
              <a:avLst/>
            </a:prstGeom>
            <a:solidFill>
              <a:srgbClr val="2F256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76E25358-AAC2-9F5B-ACFD-AA7136AAFF5C}"/>
                </a:ext>
              </a:extLst>
            </p:cNvPr>
            <p:cNvSpPr/>
            <p:nvPr/>
          </p:nvSpPr>
          <p:spPr>
            <a:xfrm>
              <a:off x="1142999" y="388939"/>
              <a:ext cx="660401" cy="669924"/>
            </a:xfrm>
            <a:prstGeom prst="triangle">
              <a:avLst/>
            </a:prstGeom>
            <a:solidFill>
              <a:srgbClr val="32427C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6768D2EC-0016-8547-A20C-2E8C05B034F9}"/>
                </a:ext>
              </a:extLst>
            </p:cNvPr>
            <p:cNvSpPr/>
            <p:nvPr/>
          </p:nvSpPr>
          <p:spPr>
            <a:xfrm flipV="1">
              <a:off x="1517649" y="265908"/>
              <a:ext cx="317503" cy="246061"/>
            </a:xfrm>
            <a:prstGeom prst="triangle">
              <a:avLst/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6" name="טקסט 5">
            <a:extLst>
              <a:ext uri="{FF2B5EF4-FFF2-40B4-BE49-F238E27FC236}">
                <a16:creationId xmlns:a16="http://schemas.microsoft.com/office/drawing/2014/main" id="{69A6530F-3229-48C4-852F-EADB1D991B3A}"/>
              </a:ext>
            </a:extLst>
          </p:cNvPr>
          <p:cNvSpPr/>
          <p:nvPr/>
        </p:nvSpPr>
        <p:spPr>
          <a:xfrm>
            <a:off x="2554735" y="2877780"/>
            <a:ext cx="1290322" cy="1159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158" tIns="65158" rIns="65158" bIns="65158" numCol="1" spcCol="1270" anchor="ctr" anchorCtr="0">
            <a:noAutofit/>
          </a:bodyPr>
          <a:lstStyle/>
          <a:p>
            <a:pPr algn="r" defTabSz="503792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000" dirty="0">
                <a:solidFill>
                  <a:srgbClr val="1A143C"/>
                </a:solidFill>
                <a:latin typeface="Assistant"/>
                <a:cs typeface="Assistant"/>
              </a:rPr>
              <a:t>יישום ושיפורים</a:t>
            </a:r>
            <a:endParaRPr lang="he-IL" sz="2000" dirty="0">
              <a:solidFill>
                <a:srgbClr val="1A143C"/>
              </a:solidFill>
              <a:latin typeface="Assistant" panose="00000500000000000000" pitchFamily="2" charset="-79"/>
              <a:cs typeface="Assistant" panose="00000500000000000000" pitchFamily="2" charset="-79"/>
            </a:endParaRPr>
          </a:p>
        </p:txBody>
      </p:sp>
      <p:grpSp>
        <p:nvGrpSpPr>
          <p:cNvPr id="17" name="4">
            <a:extLst>
              <a:ext uri="{FF2B5EF4-FFF2-40B4-BE49-F238E27FC236}">
                <a16:creationId xmlns:a16="http://schemas.microsoft.com/office/drawing/2014/main" id="{13C554E7-7870-43FA-BC49-A8E6F8D811C9}"/>
              </a:ext>
            </a:extLst>
          </p:cNvPr>
          <p:cNvGrpSpPr/>
          <p:nvPr/>
        </p:nvGrpSpPr>
        <p:grpSpPr>
          <a:xfrm>
            <a:off x="1677745" y="1938174"/>
            <a:ext cx="3338102" cy="3076382"/>
            <a:chOff x="15060269" y="2945360"/>
            <a:chExt cx="5007153" cy="4614573"/>
          </a:xfrm>
        </p:grpSpPr>
        <p:grpSp>
          <p:nvGrpSpPr>
            <p:cNvPr id="18" name="קבוצה 17">
              <a:extLst>
                <a:ext uri="{FF2B5EF4-FFF2-40B4-BE49-F238E27FC236}">
                  <a16:creationId xmlns:a16="http://schemas.microsoft.com/office/drawing/2014/main" id="{9969B252-91A4-414F-AE60-BF8098D60274}"/>
                </a:ext>
              </a:extLst>
            </p:cNvPr>
            <p:cNvGrpSpPr/>
            <p:nvPr/>
          </p:nvGrpSpPr>
          <p:grpSpPr>
            <a:xfrm>
              <a:off x="15060269" y="2945360"/>
              <a:ext cx="5007153" cy="4614573"/>
              <a:chOff x="15060269" y="2945360"/>
              <a:chExt cx="5007153" cy="4614573"/>
            </a:xfrm>
          </p:grpSpPr>
          <p:sp>
            <p:nvSpPr>
              <p:cNvPr id="20" name="מקבילית 19">
                <a:extLst>
                  <a:ext uri="{FF2B5EF4-FFF2-40B4-BE49-F238E27FC236}">
                    <a16:creationId xmlns:a16="http://schemas.microsoft.com/office/drawing/2014/main" id="{51C4704C-E139-494E-823D-6CB63C4ECF88}"/>
                  </a:ext>
                </a:extLst>
              </p:cNvPr>
              <p:cNvSpPr/>
              <p:nvPr/>
            </p:nvSpPr>
            <p:spPr>
              <a:xfrm>
                <a:off x="15060269" y="3604284"/>
                <a:ext cx="5007153" cy="3795254"/>
              </a:xfrm>
              <a:prstGeom prst="parallelogram">
                <a:avLst>
                  <a:gd name="adj" fmla="val 44041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endParaRPr>
              </a:p>
            </p:txBody>
          </p:sp>
          <p:pic>
            <p:nvPicPr>
              <p:cNvPr id="21" name="תמונה 20" descr="תמונה שמכילה שחור, חשיכה&#10;&#10;תוכן בינה מלאכותית גנרטיבית עשוי להיות שגוי.">
                <a:extLst>
                  <a:ext uri="{FF2B5EF4-FFF2-40B4-BE49-F238E27FC236}">
                    <a16:creationId xmlns:a16="http://schemas.microsoft.com/office/drawing/2014/main" id="{6D1A9807-7E94-4C9D-88A6-D793F0490B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429" r="38114"/>
              <a:stretch>
                <a:fillRect/>
              </a:stretch>
            </p:blipFill>
            <p:spPr>
              <a:xfrm rot="12239254">
                <a:off x="15126690" y="2945360"/>
                <a:ext cx="1246538" cy="4614573"/>
              </a:xfrm>
              <a:prstGeom prst="rect">
                <a:avLst/>
              </a:prstGeom>
            </p:spPr>
          </p:pic>
        </p:grpSp>
        <p:sp>
          <p:nvSpPr>
            <p:cNvPr id="19" name="מקבילית 18">
              <a:extLst>
                <a:ext uri="{FF2B5EF4-FFF2-40B4-BE49-F238E27FC236}">
                  <a16:creationId xmlns:a16="http://schemas.microsoft.com/office/drawing/2014/main" id="{15420E56-B01F-4DDF-948E-F5CB637F861D}"/>
                </a:ext>
              </a:extLst>
            </p:cNvPr>
            <p:cNvSpPr/>
            <p:nvPr/>
          </p:nvSpPr>
          <p:spPr>
            <a:xfrm>
              <a:off x="15880650" y="4556351"/>
              <a:ext cx="1385907" cy="1050471"/>
            </a:xfrm>
            <a:prstGeom prst="parallelogram">
              <a:avLst>
                <a:gd name="adj" fmla="val 44041"/>
              </a:avLst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rPr>
                <a:t>8</a:t>
              </a:r>
            </a:p>
          </p:txBody>
        </p:sp>
      </p:grpSp>
      <p:sp>
        <p:nvSpPr>
          <p:cNvPr id="22" name="טקסט 3">
            <a:extLst>
              <a:ext uri="{FF2B5EF4-FFF2-40B4-BE49-F238E27FC236}">
                <a16:creationId xmlns:a16="http://schemas.microsoft.com/office/drawing/2014/main" id="{8185A8FB-3AA6-45D4-91B0-F14A131CDBCC}"/>
              </a:ext>
            </a:extLst>
          </p:cNvPr>
          <p:cNvSpPr/>
          <p:nvPr/>
        </p:nvSpPr>
        <p:spPr>
          <a:xfrm>
            <a:off x="5866626" y="3095421"/>
            <a:ext cx="1405845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158" tIns="65158" rIns="65158" bIns="65158" numCol="1" spcCol="1270" anchor="ctr" anchorCtr="0">
            <a:noAutofit/>
          </a:bodyPr>
          <a:lstStyle/>
          <a:p>
            <a:pPr algn="r" defTabSz="503792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000" dirty="0">
                <a:solidFill>
                  <a:srgbClr val="1A143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הערכה ומדידה</a:t>
            </a:r>
          </a:p>
        </p:txBody>
      </p:sp>
      <p:grpSp>
        <p:nvGrpSpPr>
          <p:cNvPr id="23" name="3">
            <a:extLst>
              <a:ext uri="{FF2B5EF4-FFF2-40B4-BE49-F238E27FC236}">
                <a16:creationId xmlns:a16="http://schemas.microsoft.com/office/drawing/2014/main" id="{093A414C-ECA7-45B7-9FB2-D2B740B1F54E}"/>
              </a:ext>
            </a:extLst>
          </p:cNvPr>
          <p:cNvGrpSpPr/>
          <p:nvPr/>
        </p:nvGrpSpPr>
        <p:grpSpPr>
          <a:xfrm>
            <a:off x="4423949" y="1963574"/>
            <a:ext cx="3338102" cy="3076382"/>
            <a:chOff x="7137107" y="2945360"/>
            <a:chExt cx="5007153" cy="4614573"/>
          </a:xfrm>
        </p:grpSpPr>
        <p:grpSp>
          <p:nvGrpSpPr>
            <p:cNvPr id="24" name="קבוצה 23">
              <a:extLst>
                <a:ext uri="{FF2B5EF4-FFF2-40B4-BE49-F238E27FC236}">
                  <a16:creationId xmlns:a16="http://schemas.microsoft.com/office/drawing/2014/main" id="{57235F68-EE3A-4859-9B46-97B4872021DA}"/>
                </a:ext>
              </a:extLst>
            </p:cNvPr>
            <p:cNvGrpSpPr/>
            <p:nvPr/>
          </p:nvGrpSpPr>
          <p:grpSpPr>
            <a:xfrm>
              <a:off x="7137107" y="2945360"/>
              <a:ext cx="5007153" cy="4614573"/>
              <a:chOff x="7137107" y="2945360"/>
              <a:chExt cx="5007153" cy="4614573"/>
            </a:xfrm>
          </p:grpSpPr>
          <p:sp>
            <p:nvSpPr>
              <p:cNvPr id="26" name="מקבילית 25">
                <a:extLst>
                  <a:ext uri="{FF2B5EF4-FFF2-40B4-BE49-F238E27FC236}">
                    <a16:creationId xmlns:a16="http://schemas.microsoft.com/office/drawing/2014/main" id="{5EDF2C24-59E7-45D8-ACE1-AF838B5ED931}"/>
                  </a:ext>
                </a:extLst>
              </p:cNvPr>
              <p:cNvSpPr/>
              <p:nvPr/>
            </p:nvSpPr>
            <p:spPr>
              <a:xfrm>
                <a:off x="7137107" y="3604284"/>
                <a:ext cx="5007153" cy="3795254"/>
              </a:xfrm>
              <a:prstGeom prst="parallelogram">
                <a:avLst>
                  <a:gd name="adj" fmla="val 44041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667">
                  <a:latin typeface="Assistant ExtraBold" panose="00000900000000000000" pitchFamily="2" charset="-79"/>
                  <a:cs typeface="Assistant ExtraBold" panose="00000900000000000000" pitchFamily="2" charset="-79"/>
                </a:endParaRPr>
              </a:p>
            </p:txBody>
          </p:sp>
          <p:pic>
            <p:nvPicPr>
              <p:cNvPr id="27" name="תמונה 26" descr="תמונה שמכילה שחור, חשיכה&#10;&#10;תוכן בינה מלאכותית גנרטיבית עשוי להיות שגוי.">
                <a:extLst>
                  <a:ext uri="{FF2B5EF4-FFF2-40B4-BE49-F238E27FC236}">
                    <a16:creationId xmlns:a16="http://schemas.microsoft.com/office/drawing/2014/main" id="{A0494ECB-B930-4102-ACC9-B1BF7FEA32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429" r="38114"/>
              <a:stretch>
                <a:fillRect/>
              </a:stretch>
            </p:blipFill>
            <p:spPr>
              <a:xfrm rot="12239254">
                <a:off x="7170415" y="2945360"/>
                <a:ext cx="1246538" cy="4614573"/>
              </a:xfrm>
              <a:prstGeom prst="rect">
                <a:avLst/>
              </a:prstGeom>
            </p:spPr>
          </p:pic>
        </p:grpSp>
        <p:sp>
          <p:nvSpPr>
            <p:cNvPr id="25" name="מקבילית 24">
              <a:extLst>
                <a:ext uri="{FF2B5EF4-FFF2-40B4-BE49-F238E27FC236}">
                  <a16:creationId xmlns:a16="http://schemas.microsoft.com/office/drawing/2014/main" id="{49DBB7E4-AF69-4BCD-9BC4-6CEE0500056D}"/>
                </a:ext>
              </a:extLst>
            </p:cNvPr>
            <p:cNvSpPr/>
            <p:nvPr/>
          </p:nvSpPr>
          <p:spPr>
            <a:xfrm>
              <a:off x="7926940" y="4556351"/>
              <a:ext cx="1385907" cy="1050471"/>
            </a:xfrm>
            <a:prstGeom prst="parallelogram">
              <a:avLst>
                <a:gd name="adj" fmla="val 44041"/>
              </a:avLst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rPr>
                <a:t>7</a:t>
              </a:r>
            </a:p>
          </p:txBody>
        </p:sp>
      </p:grpSp>
      <p:sp>
        <p:nvSpPr>
          <p:cNvPr id="28" name="טקסט 2">
            <a:extLst>
              <a:ext uri="{FF2B5EF4-FFF2-40B4-BE49-F238E27FC236}">
                <a16:creationId xmlns:a16="http://schemas.microsoft.com/office/drawing/2014/main" id="{5A3704F6-3060-4BF7-ADDE-D0A8242D1C27}"/>
              </a:ext>
            </a:extLst>
          </p:cNvPr>
          <p:cNvSpPr/>
          <p:nvPr/>
        </p:nvSpPr>
        <p:spPr>
          <a:xfrm>
            <a:off x="7893462" y="3095421"/>
            <a:ext cx="1942995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158" tIns="65158" rIns="65158" bIns="65158" numCol="1" spcCol="1270" anchor="ctr" anchorCtr="0">
            <a:noAutofit/>
          </a:bodyPr>
          <a:lstStyle/>
          <a:p>
            <a:pPr algn="r" defTabSz="503792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000" dirty="0">
                <a:solidFill>
                  <a:srgbClr val="1A143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שילוב פעילות רפלקטיבית</a:t>
            </a:r>
          </a:p>
        </p:txBody>
      </p:sp>
      <p:grpSp>
        <p:nvGrpSpPr>
          <p:cNvPr id="29" name="2">
            <a:extLst>
              <a:ext uri="{FF2B5EF4-FFF2-40B4-BE49-F238E27FC236}">
                <a16:creationId xmlns:a16="http://schemas.microsoft.com/office/drawing/2014/main" id="{F3EE6449-AEB5-4BA3-9B03-7652ED247E45}"/>
              </a:ext>
            </a:extLst>
          </p:cNvPr>
          <p:cNvGrpSpPr/>
          <p:nvPr/>
        </p:nvGrpSpPr>
        <p:grpSpPr>
          <a:xfrm>
            <a:off x="7170152" y="1963574"/>
            <a:ext cx="3338102" cy="3076382"/>
            <a:chOff x="11117581" y="2945360"/>
            <a:chExt cx="5007153" cy="4614573"/>
          </a:xfrm>
        </p:grpSpPr>
        <p:pic>
          <p:nvPicPr>
            <p:cNvPr id="30" name="תמונה 29" descr="תמונה שמכילה שחור, חשיכה&#10;&#10;תוכן בינה מלאכותית גנרטיבית עשוי להיות שגוי.">
              <a:extLst>
                <a:ext uri="{FF2B5EF4-FFF2-40B4-BE49-F238E27FC236}">
                  <a16:creationId xmlns:a16="http://schemas.microsoft.com/office/drawing/2014/main" id="{443BE6E1-6C5D-418F-9967-25C1D29D0C8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429" r="38114"/>
            <a:stretch>
              <a:fillRect/>
            </a:stretch>
          </p:blipFill>
          <p:spPr>
            <a:xfrm rot="12239254">
              <a:off x="11148553" y="2945360"/>
              <a:ext cx="1246538" cy="4614573"/>
            </a:xfrm>
            <a:prstGeom prst="rect">
              <a:avLst/>
            </a:prstGeom>
          </p:spPr>
        </p:pic>
        <p:sp>
          <p:nvSpPr>
            <p:cNvPr id="31" name="מקבילית 30">
              <a:extLst>
                <a:ext uri="{FF2B5EF4-FFF2-40B4-BE49-F238E27FC236}">
                  <a16:creationId xmlns:a16="http://schemas.microsoft.com/office/drawing/2014/main" id="{17BCB865-2AEC-45A0-AB27-8BCF7E650DD2}"/>
                </a:ext>
              </a:extLst>
            </p:cNvPr>
            <p:cNvSpPr/>
            <p:nvPr/>
          </p:nvSpPr>
          <p:spPr>
            <a:xfrm>
              <a:off x="11117581" y="3604284"/>
              <a:ext cx="5007153" cy="3795254"/>
            </a:xfrm>
            <a:prstGeom prst="parallelogram">
              <a:avLst>
                <a:gd name="adj" fmla="val 44041"/>
              </a:avLst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2667">
                <a:latin typeface="Assistant ExtraBold" panose="00000900000000000000" pitchFamily="2" charset="-79"/>
                <a:cs typeface="Assistant ExtraBold" panose="00000900000000000000" pitchFamily="2" charset="-79"/>
              </a:endParaRPr>
            </a:p>
          </p:txBody>
        </p:sp>
        <p:sp>
          <p:nvSpPr>
            <p:cNvPr id="32" name="מקבילית 31">
              <a:extLst>
                <a:ext uri="{FF2B5EF4-FFF2-40B4-BE49-F238E27FC236}">
                  <a16:creationId xmlns:a16="http://schemas.microsoft.com/office/drawing/2014/main" id="{29134700-62D9-4A7A-8699-0F78E4A703CD}"/>
                </a:ext>
              </a:extLst>
            </p:cNvPr>
            <p:cNvSpPr/>
            <p:nvPr/>
          </p:nvSpPr>
          <p:spPr>
            <a:xfrm>
              <a:off x="11890330" y="4556351"/>
              <a:ext cx="1385907" cy="1050471"/>
            </a:xfrm>
            <a:prstGeom prst="parallelogram">
              <a:avLst>
                <a:gd name="adj" fmla="val 44041"/>
              </a:avLst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rPr>
                <a:t>6</a:t>
              </a:r>
            </a:p>
          </p:txBody>
        </p:sp>
      </p:grpSp>
      <p:sp>
        <p:nvSpPr>
          <p:cNvPr id="33" name="טקסט 1">
            <a:extLst>
              <a:ext uri="{FF2B5EF4-FFF2-40B4-BE49-F238E27FC236}">
                <a16:creationId xmlns:a16="http://schemas.microsoft.com/office/drawing/2014/main" id="{51DA9121-B379-411A-A6BE-3B1ACA7D2D62}"/>
              </a:ext>
            </a:extLst>
          </p:cNvPr>
          <p:cNvSpPr/>
          <p:nvPr/>
        </p:nvSpPr>
        <p:spPr>
          <a:xfrm>
            <a:off x="10639665" y="3095421"/>
            <a:ext cx="1808639" cy="7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158" tIns="65158" rIns="65158" bIns="65158" numCol="1" spcCol="1270" anchor="ctr" anchorCtr="0">
            <a:noAutofit/>
          </a:bodyPr>
          <a:lstStyle/>
          <a:p>
            <a:pPr algn="r" defTabSz="503792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2000" dirty="0">
                <a:solidFill>
                  <a:srgbClr val="1A143C"/>
                </a:solidFill>
                <a:latin typeface="Assistant" panose="00000500000000000000" pitchFamily="2" charset="-79"/>
                <a:cs typeface="Assistant" panose="00000500000000000000" pitchFamily="2" charset="-79"/>
              </a:rPr>
              <a:t>הכנת הסטודנטים וביצוע התרגיל</a:t>
            </a:r>
          </a:p>
        </p:txBody>
      </p:sp>
      <p:grpSp>
        <p:nvGrpSpPr>
          <p:cNvPr id="34" name="1">
            <a:extLst>
              <a:ext uri="{FF2B5EF4-FFF2-40B4-BE49-F238E27FC236}">
                <a16:creationId xmlns:a16="http://schemas.microsoft.com/office/drawing/2014/main" id="{6F34A210-7D7D-4546-9422-9127CD41EF94}"/>
              </a:ext>
            </a:extLst>
          </p:cNvPr>
          <p:cNvGrpSpPr/>
          <p:nvPr/>
        </p:nvGrpSpPr>
        <p:grpSpPr>
          <a:xfrm>
            <a:off x="9916353" y="1963574"/>
            <a:ext cx="3571045" cy="3076382"/>
            <a:chOff x="15060268" y="2945360"/>
            <a:chExt cx="5356568" cy="4614573"/>
          </a:xfrm>
        </p:grpSpPr>
        <p:grpSp>
          <p:nvGrpSpPr>
            <p:cNvPr id="35" name="קבוצה 34">
              <a:extLst>
                <a:ext uri="{FF2B5EF4-FFF2-40B4-BE49-F238E27FC236}">
                  <a16:creationId xmlns:a16="http://schemas.microsoft.com/office/drawing/2014/main" id="{B0DB3D09-2B25-444C-A180-BA87787EC9D4}"/>
                </a:ext>
              </a:extLst>
            </p:cNvPr>
            <p:cNvGrpSpPr/>
            <p:nvPr/>
          </p:nvGrpSpPr>
          <p:grpSpPr>
            <a:xfrm>
              <a:off x="15060268" y="2945360"/>
              <a:ext cx="5356568" cy="4614573"/>
              <a:chOff x="15060268" y="2945360"/>
              <a:chExt cx="5356568" cy="4614573"/>
            </a:xfrm>
          </p:grpSpPr>
          <p:sp>
            <p:nvSpPr>
              <p:cNvPr id="37" name="מקבילית 36">
                <a:extLst>
                  <a:ext uri="{FF2B5EF4-FFF2-40B4-BE49-F238E27FC236}">
                    <a16:creationId xmlns:a16="http://schemas.microsoft.com/office/drawing/2014/main" id="{516B8CCA-FCDA-485B-9DCE-A6126F7D5863}"/>
                  </a:ext>
                </a:extLst>
              </p:cNvPr>
              <p:cNvSpPr/>
              <p:nvPr/>
            </p:nvSpPr>
            <p:spPr>
              <a:xfrm>
                <a:off x="15060268" y="3604285"/>
                <a:ext cx="5356568" cy="3795254"/>
              </a:xfrm>
              <a:prstGeom prst="parallelogram">
                <a:avLst>
                  <a:gd name="adj" fmla="val 44041"/>
                </a:avLst>
              </a:prstGeom>
              <a:solidFill>
                <a:srgbClr val="FFFFF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endParaRPr>
              </a:p>
            </p:txBody>
          </p:sp>
          <p:pic>
            <p:nvPicPr>
              <p:cNvPr id="38" name="תמונה 37" descr="תמונה שמכילה שחור, חשיכה&#10;&#10;תוכן בינה מלאכותית גנרטיבית עשוי להיות שגוי.">
                <a:extLst>
                  <a:ext uri="{FF2B5EF4-FFF2-40B4-BE49-F238E27FC236}">
                    <a16:creationId xmlns:a16="http://schemas.microsoft.com/office/drawing/2014/main" id="{669D2C60-F463-43E5-9596-503CC38F61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45429" r="38114"/>
              <a:stretch>
                <a:fillRect/>
              </a:stretch>
            </p:blipFill>
            <p:spPr>
              <a:xfrm rot="12239254">
                <a:off x="15135157" y="2945360"/>
                <a:ext cx="1246538" cy="4614573"/>
              </a:xfrm>
              <a:prstGeom prst="rect">
                <a:avLst/>
              </a:prstGeom>
            </p:spPr>
          </p:pic>
        </p:grpSp>
        <p:sp>
          <p:nvSpPr>
            <p:cNvPr id="36" name="מקבילית 35">
              <a:extLst>
                <a:ext uri="{FF2B5EF4-FFF2-40B4-BE49-F238E27FC236}">
                  <a16:creationId xmlns:a16="http://schemas.microsoft.com/office/drawing/2014/main" id="{E9D4A14C-4653-4753-8448-F243FAB775AA}"/>
                </a:ext>
              </a:extLst>
            </p:cNvPr>
            <p:cNvSpPr/>
            <p:nvPr/>
          </p:nvSpPr>
          <p:spPr>
            <a:xfrm>
              <a:off x="15894938" y="4556351"/>
              <a:ext cx="1385907" cy="1050471"/>
            </a:xfrm>
            <a:prstGeom prst="parallelogram">
              <a:avLst>
                <a:gd name="adj" fmla="val 44041"/>
              </a:avLst>
            </a:prstGeom>
            <a:solidFill>
              <a:srgbClr val="5C4C8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2667" dirty="0">
                  <a:latin typeface="Assistant ExtraBold" panose="00000900000000000000" pitchFamily="2" charset="-79"/>
                  <a:cs typeface="Assistant ExtraBold" panose="00000900000000000000" pitchFamily="2" charset="-79"/>
                </a:rPr>
                <a:t>5</a:t>
              </a:r>
            </a:p>
          </p:txBody>
        </p:sp>
      </p:grpSp>
      <p:sp>
        <p:nvSpPr>
          <p:cNvPr id="39" name="TextBox 30">
            <a:extLst>
              <a:ext uri="{FF2B5EF4-FFF2-40B4-BE49-F238E27FC236}">
                <a16:creationId xmlns:a16="http://schemas.microsoft.com/office/drawing/2014/main" id="{01F5567B-B2DA-43A0-9F12-6AEEE1BF061E}"/>
              </a:ext>
            </a:extLst>
          </p:cNvPr>
          <p:cNvSpPr txBox="1">
            <a:spLocks/>
          </p:cNvSpPr>
          <p:nvPr/>
        </p:nvSpPr>
        <p:spPr>
          <a:xfrm>
            <a:off x="6738994" y="1849399"/>
            <a:ext cx="3821405" cy="61555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 rtl="1"/>
            <a:r>
              <a:rPr lang="he-IL" sz="4000" b="1" spc="-45" dirty="0">
                <a:solidFill>
                  <a:srgbClr val="2F2561"/>
                </a:solidFill>
                <a:latin typeface="Assistant ExtraBold" pitchFamily="2" charset="-79"/>
                <a:cs typeface="Assistant ExtraBold" pitchFamily="2" charset="-79"/>
                <a:rtl/>
              </a:rPr>
              <a:t>הפתרון</a:t>
            </a:r>
          </a:p>
        </p:txBody>
      </p:sp>
      <p:sp>
        <p:nvSpPr>
          <p:cNvPr id="43" name="TextBox 30">
            <a:extLst>
              <a:ext uri="{FF2B5EF4-FFF2-40B4-BE49-F238E27FC236}">
                <a16:creationId xmlns:a16="http://schemas.microsoft.com/office/drawing/2014/main" id="{558AECD9-460D-4178-80A2-3C3527504252}"/>
              </a:ext>
            </a:extLst>
          </p:cNvPr>
          <p:cNvSpPr txBox="1">
            <a:spLocks/>
          </p:cNvSpPr>
          <p:nvPr/>
        </p:nvSpPr>
        <p:spPr>
          <a:xfrm>
            <a:off x="2153414" y="386300"/>
            <a:ext cx="7885172" cy="92333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פיתוח מיומנויות תקשורת מקצועית</a:t>
            </a:r>
          </a:p>
          <a:p>
            <a:pPr algn="ctr" rtl="1"/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באמצעות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צ'אטבוט</a:t>
            </a:r>
            <a:r>
              <a:rPr lang="he-IL" sz="3000" b="1" spc="-45" dirty="0">
                <a:solidFill>
                  <a:srgbClr val="2F2561"/>
                </a:solidFill>
                <a:latin typeface="Assistant"/>
                <a:cs typeface="Assistant"/>
                <a:rtl/>
              </a:rPr>
              <a:t> </a:t>
            </a:r>
            <a:r>
              <a:rPr lang="he-IL" sz="3000" b="1" spc="-45" dirty="0" err="1">
                <a:solidFill>
                  <a:srgbClr val="2F2561"/>
                </a:solidFill>
                <a:latin typeface="Assistant"/>
                <a:cs typeface="Assistant"/>
                <a:rtl/>
              </a:rPr>
              <a:t>סימולטיבי</a:t>
            </a:r>
            <a:endParaRPr lang="he-IL" sz="3000" b="1" spc="-45" dirty="0">
              <a:solidFill>
                <a:srgbClr val="2F2561"/>
              </a:solidFill>
              <a:latin typeface="Assistant"/>
              <a:cs typeface="Assistant"/>
              <a:rtl/>
            </a:endParaRPr>
          </a:p>
        </p:txBody>
      </p:sp>
    </p:spTree>
    <p:extLst>
      <p:ext uri="{BB962C8B-B14F-4D97-AF65-F5344CB8AC3E}">
        <p14:creationId xmlns:p14="http://schemas.microsoft.com/office/powerpoint/2010/main" val="1504903748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289 -0.00301 L -0.15716 -0.00301 " pathEditMode="relative" rAng="0" ptsTypes="AA">
                                      <p:cBhvr>
                                        <p:cTn id="6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1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6 L -0.20105 -6.07153E-17 " pathEditMode="relative" rAng="0" ptsTypes="AA">
                                      <p:cBhvr>
                                        <p:cTn id="10" dur="1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24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6 L -0.20351 -0.00393 " pathEditMode="relative" rAng="0" ptsTypes="AA">
                                      <p:cBhvr>
                                        <p:cTn id="14" dur="125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82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33333E-6 L -0.13555 -0.00394 " pathEditMode="relative" rAng="0" ptsTypes="AA">
                                      <p:cBhvr>
                                        <p:cTn id="18" dur="1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84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2" grpId="0"/>
      <p:bldP spid="28" grpId="0"/>
      <p:bldP spid="3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2009</TotalTime>
  <Words>181</Words>
  <Application>Microsoft Office PowerPoint</Application>
  <PresentationFormat>מסך רחב</PresentationFormat>
  <Paragraphs>64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3" baseType="lpstr">
      <vt:lpstr>Aptos</vt:lpstr>
      <vt:lpstr>Aptos Display</vt:lpstr>
      <vt:lpstr>Arial</vt:lpstr>
      <vt:lpstr>Assistant</vt:lpstr>
      <vt:lpstr>Assistant ExtraBold</vt:lpstr>
      <vt:lpstr>Calibri</vt:lpstr>
      <vt:lpstr>Office Theme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Anat Feldman</dc:creator>
  <cp:lastModifiedBy>רות פורייטר/Ruth Foraiter</cp:lastModifiedBy>
  <cp:revision>19</cp:revision>
  <dcterms:created xsi:type="dcterms:W3CDTF">2025-07-06T06:55:42Z</dcterms:created>
  <dcterms:modified xsi:type="dcterms:W3CDTF">2025-07-14T12:14:48Z</dcterms:modified>
</cp:coreProperties>
</file>