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841"/>
    <a:srgbClr val="005493"/>
    <a:srgbClr val="1A2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1"/>
    <p:restoredTop sz="94599"/>
  </p:normalViewPr>
  <p:slideViewPr>
    <p:cSldViewPr snapToGrid="0">
      <p:cViewPr>
        <p:scale>
          <a:sx n="88" d="100"/>
          <a:sy n="88" d="100"/>
        </p:scale>
        <p:origin x="4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98239EFB-9170-9D8B-8614-C0A874382E08}"/>
              </a:ext>
            </a:extLst>
          </p:cNvPr>
          <p:cNvSpPr/>
          <p:nvPr/>
        </p:nvSpPr>
        <p:spPr>
          <a:xfrm>
            <a:off x="0" y="4693024"/>
            <a:ext cx="2151529" cy="2157946"/>
          </a:xfrm>
          <a:prstGeom prst="rtTriangle">
            <a:avLst/>
          </a:prstGeom>
          <a:solidFill>
            <a:srgbClr val="0D2841">
              <a:alpha val="6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1" eaLnBrk="1" latinLnBrk="0" hangingPunct="1"/>
            <a:endParaRPr lang="en-US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74633F98-D9E2-4B88-CEAD-A0C03AE3E23C}"/>
              </a:ext>
            </a:extLst>
          </p:cNvPr>
          <p:cNvSpPr/>
          <p:nvPr/>
        </p:nvSpPr>
        <p:spPr>
          <a:xfrm>
            <a:off x="0" y="5686974"/>
            <a:ext cx="1027936" cy="1163996"/>
          </a:xfrm>
          <a:prstGeom prst="rtTriangle">
            <a:avLst/>
          </a:prstGeom>
          <a:solidFill>
            <a:srgbClr val="EAB2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1" eaLnBrk="1" latinLnBrk="0" hangingPunct="1"/>
            <a:endParaRPr lang="en-US"/>
          </a:p>
        </p:txBody>
      </p:sp>
      <p:pic>
        <p:nvPicPr>
          <p:cNvPr id="15" name="Picture 14" descr="Close-up of two people's hands pointing at laptop screen with stack of 4 books in background, one person holding a pen">
            <a:extLst>
              <a:ext uri="{FF2B5EF4-FFF2-40B4-BE49-F238E27FC236}">
                <a16:creationId xmlns:a16="http://schemas.microsoft.com/office/drawing/2014/main" id="{380AD617-D06B-8342-E7F0-D60960A8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</a:blip>
          <a:srcRect t="15730"/>
          <a:stretch>
            <a:fillRect/>
          </a:stretch>
        </p:blipFill>
        <p:spPr>
          <a:xfrm>
            <a:off x="20" y="-702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EBB04-0A99-02CC-EF07-02191F0E109E}"/>
              </a:ext>
            </a:extLst>
          </p:cNvPr>
          <p:cNvSpPr txBox="1"/>
          <p:nvPr/>
        </p:nvSpPr>
        <p:spPr>
          <a:xfrm>
            <a:off x="1600200" y="2386744"/>
            <a:ext cx="8991600" cy="1645920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endParaRPr lang="en-US" sz="29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E132F-5222-2DEA-D777-B2CE16813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3608994"/>
            <a:ext cx="9425608" cy="1352981"/>
          </a:xfrm>
        </p:spPr>
        <p:txBody>
          <a:bodyPr vert="horz" lIns="91440" tIns="45720" rIns="91440" bIns="45720" rtlCol="0">
            <a:normAutofit/>
          </a:bodyPr>
          <a:lstStyle/>
          <a:p>
            <a:pPr rtl="1"/>
            <a:r>
              <a:rPr lang="he-IL" sz="4000" cap="all" spc="200" dirty="0">
                <a:solidFill>
                  <a:schemeClr val="bg1"/>
                </a:solidFill>
                <a:effectLst>
                  <a:outerShdw blurRad="67328" dist="50800" dir="5400000" algn="ctr" rotWithShape="0">
                    <a:schemeClr val="tx1"/>
                  </a:outerShdw>
                </a:effectLst>
              </a:rPr>
              <a:t>אסנת ברגר  </a:t>
            </a:r>
            <a:r>
              <a:rPr lang="he-IL" sz="4000" cap="all" spc="200" dirty="0" err="1">
                <a:solidFill>
                  <a:schemeClr val="bg1"/>
                </a:solidFill>
                <a:effectLst>
                  <a:outerShdw blurRad="67328" dist="50800" dir="5400000" algn="ctr" rotWithShape="0">
                    <a:schemeClr val="tx1"/>
                  </a:outerShdw>
                </a:effectLst>
              </a:rPr>
              <a:t>עימאד</a:t>
            </a:r>
            <a:r>
              <a:rPr lang="he-IL" sz="4000" cap="all" spc="200" dirty="0">
                <a:solidFill>
                  <a:schemeClr val="bg1"/>
                </a:solidFill>
                <a:effectLst>
                  <a:outerShdw blurRad="67328" dist="50800" dir="5400000" algn="ctr" rotWithShape="0">
                    <a:schemeClr val="tx1"/>
                  </a:outerShdw>
                </a:effectLst>
              </a:rPr>
              <a:t> עיד  עדי וולף</a:t>
            </a:r>
            <a:endParaRPr lang="en-US" sz="4000" cap="all" spc="200" dirty="0">
              <a:solidFill>
                <a:schemeClr val="bg1"/>
              </a:solidFill>
              <a:effectLst>
                <a:outerShdw blurRad="67328" dist="50800" dir="5400000" algn="ctr" rotWithShape="0">
                  <a:schemeClr val="tx1"/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A88BE-8C5C-BD15-462A-593F7968892A}"/>
              </a:ext>
            </a:extLst>
          </p:cNvPr>
          <p:cNvSpPr txBox="1"/>
          <p:nvPr/>
        </p:nvSpPr>
        <p:spPr>
          <a:xfrm>
            <a:off x="1027936" y="1171026"/>
            <a:ext cx="1013610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בדיקת</a:t>
            </a:r>
            <a:r>
              <a:rPr lang="en-US" sz="5400" dirty="0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היתכנות</a:t>
            </a:r>
            <a:r>
              <a:rPr lang="en-US" sz="5400" dirty="0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לשימוש</a:t>
            </a:r>
            <a:r>
              <a:rPr lang="en-US" sz="5400" dirty="0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בבוט</a:t>
            </a:r>
            <a:r>
              <a:rPr lang="en-US" sz="5400" dirty="0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בקורס</a:t>
            </a:r>
            <a:r>
              <a:rPr lang="en-US" sz="5400" dirty="0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 </a:t>
            </a:r>
            <a:endParaRPr lang="he-IL" sz="5400" dirty="0">
              <a:solidFill>
                <a:schemeClr val="bg1"/>
              </a:solidFill>
              <a:effectLst>
                <a:outerShdw blurRad="144950" dist="38100" dir="2700000" algn="tl" rotWithShape="0">
                  <a:prstClr val="black"/>
                </a:outerShdw>
              </a:effectLst>
            </a:endParaRPr>
          </a:p>
          <a:p>
            <a:pPr algn="ctr"/>
            <a:r>
              <a:rPr lang="he-IL" sz="5400" dirty="0">
                <a:solidFill>
                  <a:schemeClr val="bg1"/>
                </a:solidFill>
                <a:effectLst>
                  <a:outerShdw blurRad="144950" dist="38100" dir="2700000" algn="tl" rotWithShape="0">
                    <a:prstClr val="black"/>
                  </a:outerShdw>
                </a:effectLst>
              </a:rPr>
              <a:t>אלגברה מתקדם</a:t>
            </a:r>
            <a:endParaRPr lang="en-US" sz="5400" dirty="0">
              <a:solidFill>
                <a:schemeClr val="bg1"/>
              </a:solidFill>
              <a:effectLst>
                <a:outerShdw blurRad="144950" dist="38100" dir="2700000" algn="tl" rotWithShape="0">
                  <a:prstClr val="black"/>
                </a:outerShdw>
              </a:effectLst>
            </a:endParaRPr>
          </a:p>
          <a:p>
            <a:endParaRPr lang="en-IL" sz="4400" dirty="0">
              <a:solidFill>
                <a:schemeClr val="bg1"/>
              </a:solidFill>
            </a:endParaRPr>
          </a:p>
        </p:txBody>
      </p:sp>
      <p:pic>
        <p:nvPicPr>
          <p:cNvPr id="4" name="Picture 3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2F39B62E-AA3E-5201-027F-E248E2B1B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76" y="5686974"/>
            <a:ext cx="4348046" cy="8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0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87F4-1663-D62B-A95D-178C58D51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2D623D-21FC-E2CB-19AC-35ABC8207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275" y="175655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הגדרת </a:t>
            </a:r>
            <a:r>
              <a:rPr lang="he-IL" sz="3600" dirty="0" err="1"/>
              <a:t>הבוט</a:t>
            </a:r>
            <a:r>
              <a:rPr lang="he-IL" sz="3600" dirty="0"/>
              <a:t> בשפה טבעית, בהתבסס על חומרי הקורס:</a:t>
            </a:r>
            <a:endParaRPr lang="en-IL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18EB2-819E-DD42-165A-2DBF2054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77" y="1143343"/>
            <a:ext cx="10418261" cy="48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8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AFA2D-D60A-2301-05E9-4D3DF9B5B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93AF28-95B8-6304-93D8-EB71DAA5E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275" y="175655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התנסות אישית:</a:t>
            </a:r>
            <a:endParaRPr lang="en-IL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90DD8F-E378-6576-A0D1-6F7BE59CD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2" y="394541"/>
            <a:ext cx="8278573" cy="60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6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EE5C3-8B77-D976-CA8D-5787E5638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5D2371D-85AF-476B-F25B-E3823F575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275" y="175655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התנסות אישית:</a:t>
            </a:r>
            <a:endParaRPr lang="en-IL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31D49-DC0A-20F7-1BB2-FCC01882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1" y="795602"/>
            <a:ext cx="9298577" cy="566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78A05-A5B1-9A21-B59E-50FFBB36F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C92DAF-FE35-AABA-CF32-9CEE44FB6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464" y="0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פעילות עם הסטודנטים/</a:t>
            </a:r>
            <a:r>
              <a:rPr lang="he-IL" sz="3600" dirty="0" err="1"/>
              <a:t>ות</a:t>
            </a:r>
            <a:r>
              <a:rPr lang="he-IL" sz="3600" dirty="0"/>
              <a:t>:</a:t>
            </a:r>
            <a:endParaRPr lang="en-IL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F4C3C-A888-52C9-D697-D163D675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68" r="4833" b="1"/>
          <a:stretch>
            <a:fillRect/>
          </a:stretch>
        </p:blipFill>
        <p:spPr>
          <a:xfrm>
            <a:off x="1091760" y="1239894"/>
            <a:ext cx="10008479" cy="5310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0C943-3149-D827-1B5F-34DCB41B883D}"/>
              </a:ext>
            </a:extLst>
          </p:cNvPr>
          <p:cNvSpPr txBox="1"/>
          <p:nvPr/>
        </p:nvSpPr>
        <p:spPr>
          <a:xfrm>
            <a:off x="9138363" y="619947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r>
              <a:rPr lang="he-IL" sz="2000" dirty="0"/>
              <a:t>יצירת ממשק דרך </a:t>
            </a:r>
            <a:r>
              <a:rPr lang="he-IL" sz="2000" dirty="0" err="1"/>
              <a:t>הטלגרם</a:t>
            </a:r>
            <a:r>
              <a:rPr lang="he-IL" sz="2000" dirty="0"/>
              <a:t>:</a:t>
            </a:r>
            <a:endParaRPr lang="en-IL" sz="20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446239-9A29-068C-98F6-A49D559FDFA6}"/>
              </a:ext>
            </a:extLst>
          </p:cNvPr>
          <p:cNvSpPr/>
          <p:nvPr/>
        </p:nvSpPr>
        <p:spPr>
          <a:xfrm>
            <a:off x="1944000" y="3045600"/>
            <a:ext cx="1346400" cy="115200"/>
          </a:xfrm>
          <a:prstGeom prst="roundRect">
            <a:avLst/>
          </a:prstGeom>
          <a:solidFill>
            <a:srgbClr val="1A2132"/>
          </a:solidFill>
          <a:ln>
            <a:solidFill>
              <a:srgbClr val="1A213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6DD92-0574-757F-3541-24B9FE1EF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800" y="3026325"/>
            <a:ext cx="417600" cy="1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6F3DD-CF59-33D4-789A-6230A3463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DB8A04-F35B-3B60-B730-F44C968B5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275" y="175655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פעילות עם הסטודנטים/</a:t>
            </a:r>
            <a:r>
              <a:rPr lang="he-IL" sz="3600" dirty="0" err="1"/>
              <a:t>ות</a:t>
            </a:r>
            <a:r>
              <a:rPr lang="he-IL" sz="3600" dirty="0"/>
              <a:t>:</a:t>
            </a:r>
            <a:endParaRPr lang="en-IL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329B59-EEB0-8803-FF18-6BE2D669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617" y="922077"/>
            <a:ext cx="7243646" cy="576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8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E5E59-1561-C19E-7AFE-4F421C86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827903-68DD-5FFD-7EDD-EB425DB06FF4}"/>
              </a:ext>
            </a:extLst>
          </p:cNvPr>
          <p:cNvSpPr/>
          <p:nvPr/>
        </p:nvSpPr>
        <p:spPr>
          <a:xfrm>
            <a:off x="4343400" y="5139034"/>
            <a:ext cx="7705598" cy="1246969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93E7C1-8D5B-AC66-90E8-0BAB0BDC8BD7}"/>
              </a:ext>
            </a:extLst>
          </p:cNvPr>
          <p:cNvSpPr/>
          <p:nvPr/>
        </p:nvSpPr>
        <p:spPr>
          <a:xfrm>
            <a:off x="4343400" y="4017506"/>
            <a:ext cx="7705598" cy="917566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54F230-61FE-9832-E6FF-AC7AAB4BDBD2}"/>
              </a:ext>
            </a:extLst>
          </p:cNvPr>
          <p:cNvSpPr/>
          <p:nvPr/>
        </p:nvSpPr>
        <p:spPr>
          <a:xfrm>
            <a:off x="4343400" y="2882355"/>
            <a:ext cx="7705598" cy="1020057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A43DDA-4EF2-06CA-4495-1B088029B3D6}"/>
              </a:ext>
            </a:extLst>
          </p:cNvPr>
          <p:cNvSpPr/>
          <p:nvPr/>
        </p:nvSpPr>
        <p:spPr>
          <a:xfrm>
            <a:off x="4343400" y="1415549"/>
            <a:ext cx="7705598" cy="1246969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902DD-C5F5-ACF4-98B3-120F7C535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275" y="175655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פעילות עם הסטודנטים/</a:t>
            </a:r>
            <a:r>
              <a:rPr lang="he-IL" sz="3600" dirty="0" err="1"/>
              <a:t>ות</a:t>
            </a:r>
            <a:r>
              <a:rPr lang="he-IL" sz="3600" dirty="0"/>
              <a:t>:</a:t>
            </a:r>
            <a:endParaRPr lang="en-IL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3321A-5B3D-A353-4DAE-DB7418F974B2}"/>
              </a:ext>
            </a:extLst>
          </p:cNvPr>
          <p:cNvSpPr txBox="1"/>
          <p:nvPr/>
        </p:nvSpPr>
        <p:spPr>
          <a:xfrm>
            <a:off x="5587953" y="795602"/>
            <a:ext cx="6347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457200" rtl="1" eaLnBrk="1" latinLnBrk="0" hangingPunct="1"/>
            <a:r>
              <a:rPr lang="he-IL" sz="2000" dirty="0"/>
              <a:t>סיכום תגובות הסטודנטים/</a:t>
            </a:r>
            <a:r>
              <a:rPr lang="he-IL" sz="2000" dirty="0" err="1"/>
              <a:t>ות</a:t>
            </a:r>
            <a:r>
              <a:rPr lang="he-IL" sz="2000" dirty="0"/>
              <a:t> לפעילות:</a:t>
            </a:r>
            <a:endParaRPr lang="en-IL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1BDD5A-2B00-F517-C49F-31D559A96A34}"/>
              </a:ext>
            </a:extLst>
          </p:cNvPr>
          <p:cNvSpPr txBox="1"/>
          <p:nvPr/>
        </p:nvSpPr>
        <p:spPr>
          <a:xfrm>
            <a:off x="3572002" y="1455891"/>
            <a:ext cx="84769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400" dirty="0"/>
              <a:t>הסטודנטים העריכו את הפעילות ואת האפשרות להשתמש </a:t>
            </a:r>
            <a:r>
              <a:rPr lang="he-IL" sz="2400" dirty="0" err="1"/>
              <a:t>בבוט</a:t>
            </a:r>
            <a:r>
              <a:rPr lang="he-IL" sz="2400" dirty="0"/>
              <a:t>, </a:t>
            </a:r>
          </a:p>
          <a:p>
            <a:pPr algn="r"/>
            <a:r>
              <a:rPr lang="he-IL" sz="2400" dirty="0"/>
              <a:t>שתרם להבנה ולזיהוי טעויות מחשבתיות, במיוחד </a:t>
            </a:r>
            <a:r>
              <a:rPr lang="he-IL" sz="2400" dirty="0" err="1"/>
              <a:t>כשלא</a:t>
            </a:r>
            <a:r>
              <a:rPr lang="he-IL" sz="2400" dirty="0"/>
              <a:t> שימש </a:t>
            </a:r>
          </a:p>
          <a:p>
            <a:pPr algn="r"/>
            <a:r>
              <a:rPr lang="he-IL" sz="2400" dirty="0"/>
              <a:t>כסמכות בלעדית אלא ככלי לחשיבה נוספת. </a:t>
            </a:r>
          </a:p>
          <a:p>
            <a:pPr algn="r"/>
            <a:endParaRPr lang="he-IL" sz="2400" dirty="0"/>
          </a:p>
          <a:p>
            <a:pPr algn="r"/>
            <a:r>
              <a:rPr lang="he-IL" sz="2400" dirty="0"/>
              <a:t>חלקם מצאו את </a:t>
            </a:r>
            <a:r>
              <a:rPr lang="he-IL" sz="2400" dirty="0" err="1"/>
              <a:t>הבוט</a:t>
            </a:r>
            <a:r>
              <a:rPr lang="he-IL" sz="2400" dirty="0"/>
              <a:t> נוח במיוחד באנגלית והדגישו את תרומתו בהסברים מותאמים אישית ובשימוש בדוגמאות וטבלאות.</a:t>
            </a:r>
          </a:p>
          <a:p>
            <a:pPr algn="r"/>
            <a:r>
              <a:rPr lang="he-IL" sz="2400" dirty="0"/>
              <a:t> </a:t>
            </a:r>
          </a:p>
          <a:p>
            <a:pPr algn="r"/>
            <a:r>
              <a:rPr lang="he-IL" sz="2400" dirty="0"/>
              <a:t>עם זאת, היו גם קשיים טכניים – בעיקר באינטראקציה בעברית </a:t>
            </a:r>
          </a:p>
          <a:p>
            <a:pPr algn="r"/>
            <a:r>
              <a:rPr lang="he-IL" sz="2400" dirty="0"/>
              <a:t>ובקושי להקליד סימנים מתמטיים. </a:t>
            </a:r>
          </a:p>
          <a:p>
            <a:pPr algn="r"/>
            <a:endParaRPr lang="he-IL" sz="2400" dirty="0"/>
          </a:p>
          <a:p>
            <a:pPr algn="r"/>
            <a:r>
              <a:rPr lang="he-IL" sz="2400" dirty="0"/>
              <a:t>הפעילות עצמה נחשבה למהנה, תרמה ללמידה, ויצרה אווירה </a:t>
            </a:r>
          </a:p>
          <a:p>
            <a:pPr algn="r"/>
            <a:r>
              <a:rPr lang="he-IL" sz="2400" dirty="0"/>
              <a:t>חיובית ושיתופית, בין היתר בזכות השימוש בכיתת המולטימדיה החדישה. הסטודנטים/</a:t>
            </a:r>
            <a:r>
              <a:rPr lang="he-IL" sz="2400" dirty="0" err="1"/>
              <a:t>ות</a:t>
            </a:r>
            <a:r>
              <a:rPr lang="he-IL" sz="2400" dirty="0"/>
              <a:t> הביעו רצון לפעילויות דומות בעתיד.</a:t>
            </a:r>
          </a:p>
          <a:p>
            <a:pPr marL="0" algn="r" defTabSz="457200" rtl="1" eaLnBrk="1" latinLnBrk="0" hangingPunct="1"/>
            <a:endParaRPr lang="en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570DC-D886-46A4-5227-2DE1AC5D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" y="131331"/>
            <a:ext cx="4203510" cy="2364475"/>
          </a:xfrm>
          <a:prstGeom prst="roundRect">
            <a:avLst>
              <a:gd name="adj" fmla="val 74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81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0F3F9-515A-7DA1-D89D-81E42595B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E7969D5-F0D2-BE57-5BDE-0004B802F994}"/>
              </a:ext>
            </a:extLst>
          </p:cNvPr>
          <p:cNvSpPr/>
          <p:nvPr/>
        </p:nvSpPr>
        <p:spPr>
          <a:xfrm>
            <a:off x="4079182" y="1878766"/>
            <a:ext cx="7705598" cy="900974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13F738-EA61-B708-37F6-CF9CD725A606}"/>
              </a:ext>
            </a:extLst>
          </p:cNvPr>
          <p:cNvSpPr/>
          <p:nvPr/>
        </p:nvSpPr>
        <p:spPr>
          <a:xfrm>
            <a:off x="4079592" y="726494"/>
            <a:ext cx="7705598" cy="1020057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29818-15B9-77A8-7E90-EC3C3E631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790" y="0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משוב הבודק (האנושי):</a:t>
            </a:r>
            <a:endParaRPr lang="en-IL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19E03-AA57-45CC-6C77-1AC82DEBCE0E}"/>
              </a:ext>
            </a:extLst>
          </p:cNvPr>
          <p:cNvSpPr txBox="1"/>
          <p:nvPr/>
        </p:nvSpPr>
        <p:spPr>
          <a:xfrm>
            <a:off x="3903094" y="771415"/>
            <a:ext cx="7705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400" dirty="0"/>
              <a:t>הרמה אצל מי שלא השתמשו </a:t>
            </a:r>
            <a:r>
              <a:rPr lang="he-IL" sz="2400" dirty="0" err="1"/>
              <a:t>בבוט</a:t>
            </a:r>
            <a:r>
              <a:rPr lang="he-IL" sz="2400" dirty="0"/>
              <a:t> </a:t>
            </a:r>
            <a:r>
              <a:rPr lang="he-IL" sz="2400" dirty="0" err="1"/>
              <a:t>היתה</a:t>
            </a:r>
            <a:r>
              <a:rPr lang="he-IL" sz="2400" dirty="0"/>
              <a:t> קצת גבוהה יותר:</a:t>
            </a:r>
          </a:p>
          <a:p>
            <a:pPr algn="r"/>
            <a:r>
              <a:rPr lang="he-IL" sz="2400" dirty="0"/>
              <a:t>הפתרונות היו פחות עילגים וכללו פחות ״טרמינולוגיה מומצאת״.</a:t>
            </a:r>
            <a:r>
              <a:rPr lang="en-US" sz="2400" dirty="0"/>
              <a:t> </a:t>
            </a:r>
            <a:endParaRPr lang="he-IL" sz="2400" dirty="0"/>
          </a:p>
          <a:p>
            <a:pPr algn="r"/>
            <a:endParaRPr lang="he-IL" sz="2400" dirty="0"/>
          </a:p>
          <a:p>
            <a:pPr algn="r"/>
            <a:r>
              <a:rPr lang="he-IL" sz="2400" dirty="0"/>
              <a:t>בין אלו שהשתמשו </a:t>
            </a:r>
            <a:r>
              <a:rPr lang="he-IL" sz="2400" dirty="0" err="1"/>
              <a:t>בבוט</a:t>
            </a:r>
            <a:r>
              <a:rPr lang="he-IL" sz="2400" dirty="0"/>
              <a:t> היו יותר שלא סיימו לפתור את </a:t>
            </a:r>
          </a:p>
          <a:p>
            <a:pPr algn="r"/>
            <a:r>
              <a:rPr lang="he-IL" sz="2400" dirty="0"/>
              <a:t>השאלות עד הסוף.</a:t>
            </a:r>
          </a:p>
          <a:p>
            <a:pPr marL="0" algn="r" defTabSz="457200" rtl="1" eaLnBrk="1" latinLnBrk="0" hangingPunct="1"/>
            <a:endParaRPr lang="en-I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C03B4-DABD-6DD5-FAC4-14C82E68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83" y="318059"/>
            <a:ext cx="2809412" cy="4214117"/>
          </a:xfrm>
          <a:prstGeom prst="roundRect">
            <a:avLst>
              <a:gd name="adj" fmla="val 110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7D05D-A33B-CEBF-94A4-DE8BFDC39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48" y="3079739"/>
            <a:ext cx="6616894" cy="358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7BE525-86DD-6C8C-4321-BD89B829A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517" y="4078261"/>
            <a:ext cx="1422400" cy="31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1B872A-1EED-D9A0-7C35-E11698F04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5567" y="4532176"/>
            <a:ext cx="876300" cy="31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59F27-B512-3AA7-765C-A10EB2746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0017" y="5006781"/>
            <a:ext cx="787400" cy="31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7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8DEA5-7C23-6C6E-FE7B-A5DAFC5C3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D648AC8-E0DA-09F8-E998-4F9F74F00A57}"/>
              </a:ext>
            </a:extLst>
          </p:cNvPr>
          <p:cNvSpPr/>
          <p:nvPr/>
        </p:nvSpPr>
        <p:spPr>
          <a:xfrm>
            <a:off x="5936773" y="4476629"/>
            <a:ext cx="5869963" cy="1140182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e-IL" sz="2400" dirty="0"/>
              <a:t>לחזור על הפעילות, עם סדנא/וידאו שיכינו את </a:t>
            </a:r>
          </a:p>
          <a:p>
            <a:pPr algn="r"/>
            <a:r>
              <a:rPr lang="he-IL" sz="2400" dirty="0"/>
              <a:t>הסטודנטים/</a:t>
            </a:r>
            <a:r>
              <a:rPr lang="he-IL" sz="2400" dirty="0" err="1"/>
              <a:t>ות</a:t>
            </a:r>
            <a:r>
              <a:rPr lang="he-IL" sz="2400" dirty="0"/>
              <a:t> לעבודה יעילה עם </a:t>
            </a:r>
            <a:r>
              <a:rPr lang="he-IL" sz="2400" dirty="0" err="1"/>
              <a:t>הבוט</a:t>
            </a:r>
            <a:r>
              <a:rPr lang="he-IL" sz="2400" dirty="0"/>
              <a:t>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F8A59C9-136C-EF2A-15B9-7DE390E03B4C}"/>
              </a:ext>
            </a:extLst>
          </p:cNvPr>
          <p:cNvSpPr/>
          <p:nvPr/>
        </p:nvSpPr>
        <p:spPr>
          <a:xfrm>
            <a:off x="5936775" y="2889112"/>
            <a:ext cx="5869962" cy="900974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61809C-E58E-55A3-7FD3-46E2B98FC844}"/>
              </a:ext>
            </a:extLst>
          </p:cNvPr>
          <p:cNvSpPr/>
          <p:nvPr/>
        </p:nvSpPr>
        <p:spPr>
          <a:xfrm>
            <a:off x="5936775" y="1182513"/>
            <a:ext cx="5869961" cy="1020057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9B1EE-2496-785E-54F9-DF3B1FFCB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275" y="175655"/>
            <a:ext cx="11046932" cy="1239894"/>
          </a:xfrm>
        </p:spPr>
        <p:txBody>
          <a:bodyPr>
            <a:normAutofit/>
          </a:bodyPr>
          <a:lstStyle/>
          <a:p>
            <a:pPr marL="0" indent="0" algn="r" defTabSz="914400" rtl="1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sz="3600" dirty="0"/>
              <a:t>תכנונים לעתיד:</a:t>
            </a:r>
            <a:endParaRPr lang="en-IL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BA27F-12A3-C227-A0BA-CD23C413000A}"/>
              </a:ext>
            </a:extLst>
          </p:cNvPr>
          <p:cNvSpPr txBox="1"/>
          <p:nvPr/>
        </p:nvSpPr>
        <p:spPr>
          <a:xfrm>
            <a:off x="5808303" y="1182513"/>
            <a:ext cx="57940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400" dirty="0"/>
              <a:t>לתת </a:t>
            </a:r>
            <a:r>
              <a:rPr lang="he-IL" sz="2400" dirty="0" err="1"/>
              <a:t>לבוט</a:t>
            </a:r>
            <a:r>
              <a:rPr lang="he-IL" sz="2400" dirty="0"/>
              <a:t> לבדוק את פתרונות הסטודנטים/</a:t>
            </a:r>
            <a:r>
              <a:rPr lang="he-IL" sz="2400" dirty="0" err="1"/>
              <a:t>ות</a:t>
            </a:r>
            <a:r>
              <a:rPr lang="he-IL" sz="2400" dirty="0"/>
              <a:t> </a:t>
            </a:r>
          </a:p>
          <a:p>
            <a:pPr algn="r"/>
            <a:r>
              <a:rPr lang="he-IL" sz="2400" dirty="0"/>
              <a:t>ולהשוות לבדיקה האנושית.</a:t>
            </a:r>
          </a:p>
          <a:p>
            <a:pPr algn="r"/>
            <a:endParaRPr lang="he-IL" sz="2400" dirty="0"/>
          </a:p>
          <a:p>
            <a:pPr algn="r"/>
            <a:endParaRPr lang="he-IL" sz="2400" dirty="0"/>
          </a:p>
          <a:p>
            <a:pPr algn="r"/>
            <a:endParaRPr lang="he-IL" sz="2400" dirty="0"/>
          </a:p>
          <a:p>
            <a:pPr algn="r" rtl="1"/>
            <a:r>
              <a:rPr lang="he-IL" sz="2400" dirty="0"/>
              <a:t>להשוות פתרונות של בוטים שונים לאותו מבחן.</a:t>
            </a:r>
          </a:p>
          <a:p>
            <a:pPr marL="0" algn="r" defTabSz="457200" rtl="1" eaLnBrk="1" latinLnBrk="0" hangingPunct="1"/>
            <a:endParaRPr lang="en-IL" sz="2400" dirty="0"/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60DF3A50-40AC-75E0-699B-7C937E3F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3" y="647310"/>
            <a:ext cx="5032898" cy="5032898"/>
          </a:xfrm>
          <a:prstGeom prst="roundRect">
            <a:avLst>
              <a:gd name="adj" fmla="val 7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967DC2-E351-0F86-9530-D82A3866670D}"/>
              </a:ext>
            </a:extLst>
          </p:cNvPr>
          <p:cNvSpPr/>
          <p:nvPr/>
        </p:nvSpPr>
        <p:spPr>
          <a:xfrm>
            <a:off x="7608421" y="6168775"/>
            <a:ext cx="2193834" cy="537110"/>
          </a:xfrm>
          <a:prstGeom prst="roundRect">
            <a:avLst/>
          </a:prstGeom>
          <a:solidFill>
            <a:srgbClr val="0D2841">
              <a:alpha val="3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e-IL" sz="2000" dirty="0"/>
              <a:t>תודה על ההקשבה!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E92E3-7F2B-4F58-C74E-90A37BE2CA5E}"/>
              </a:ext>
            </a:extLst>
          </p:cNvPr>
          <p:cNvSpPr txBox="1"/>
          <p:nvPr/>
        </p:nvSpPr>
        <p:spPr>
          <a:xfrm>
            <a:off x="1161118" y="5934429"/>
            <a:ext cx="3422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457200" rtl="1" eaLnBrk="1" latinLnBrk="0" hangingPunct="1"/>
            <a:r>
              <a:rPr lang="en-US" sz="1600" dirty="0"/>
              <a:t>Images generated using OpenAI’s ChatGPT and DALL·E tools</a:t>
            </a:r>
            <a:endParaRPr lang="en-IL" sz="1600" dirty="0"/>
          </a:p>
        </p:txBody>
      </p:sp>
    </p:spTree>
    <p:extLst>
      <p:ext uri="{BB962C8B-B14F-4D97-AF65-F5344CB8AC3E}">
        <p14:creationId xmlns:p14="http://schemas.microsoft.com/office/powerpoint/2010/main" val="22570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432</TotalTime>
  <Words>244</Words>
  <Application>Microsoft Macintosh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Adi Wolf</dc:creator>
  <cp:lastModifiedBy>Adi Wolf</cp:lastModifiedBy>
  <cp:revision>4</cp:revision>
  <dcterms:created xsi:type="dcterms:W3CDTF">2025-06-11T06:14:39Z</dcterms:created>
  <dcterms:modified xsi:type="dcterms:W3CDTF">2025-07-13T10:22:51Z</dcterms:modified>
</cp:coreProperties>
</file>