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</p:sldIdLst>
  <p:sldSz cx="14020800" cy="7924800"/>
  <p:notesSz cx="6858000" cy="9144000"/>
  <p:embeddedFontLst>
    <p:embeddedFont>
      <p:font typeface="Assistant" pitchFamily="2" charset="-79"/>
      <p:regular r:id="rId15"/>
      <p:bold r:id="rId16"/>
    </p:embeddedFont>
    <p:embeddedFont>
      <p:font typeface="Assistant Bold" charset="-79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91" d="100"/>
          <a:sy n="91" d="100"/>
        </p:scale>
        <p:origin x="1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07243" y="0"/>
            <a:ext cx="3613557" cy="7924800"/>
            <a:chOff x="0" y="0"/>
            <a:chExt cx="123540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5404" cy="2709333"/>
            </a:xfrm>
            <a:custGeom>
              <a:avLst/>
              <a:gdLst/>
              <a:ahLst/>
              <a:cxnLst/>
              <a:rect l="l" t="t" r="r" b="b"/>
              <a:pathLst>
                <a:path w="1235404" h="2709333">
                  <a:moveTo>
                    <a:pt x="0" y="0"/>
                  </a:moveTo>
                  <a:lnTo>
                    <a:pt x="1235404" y="0"/>
                  </a:lnTo>
                  <a:lnTo>
                    <a:pt x="12354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E1D3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3540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7358"/>
            <a:ext cx="14020800" cy="1456967"/>
            <a:chOff x="0" y="0"/>
            <a:chExt cx="4816593" cy="5005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00515"/>
            </a:xfrm>
            <a:custGeom>
              <a:avLst/>
              <a:gdLst/>
              <a:ahLst/>
              <a:cxnLst/>
              <a:rect l="l" t="t" r="r" b="b"/>
              <a:pathLst>
                <a:path w="4816592" h="500515">
                  <a:moveTo>
                    <a:pt x="0" y="0"/>
                  </a:moveTo>
                  <a:lnTo>
                    <a:pt x="4816592" y="0"/>
                  </a:lnTo>
                  <a:lnTo>
                    <a:pt x="4816592" y="500515"/>
                  </a:lnTo>
                  <a:lnTo>
                    <a:pt x="0" y="500515"/>
                  </a:lnTo>
                  <a:close/>
                </a:path>
              </a:pathLst>
            </a:custGeom>
            <a:solidFill>
              <a:srgbClr val="0F535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529090"/>
            </a:xfrm>
            <a:prstGeom prst="rect">
              <a:avLst/>
            </a:prstGeom>
          </p:spPr>
          <p:txBody>
            <a:bodyPr lIns="38947" tIns="38947" rIns="38947" bIns="38947" rtlCol="0" anchor="ctr"/>
            <a:lstStyle/>
            <a:p>
              <a:pPr algn="ctr">
                <a:lnSpc>
                  <a:spcPts val="203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10427837" cy="6477358"/>
          </a:xfrm>
          <a:custGeom>
            <a:avLst/>
            <a:gdLst/>
            <a:ahLst/>
            <a:cxnLst/>
            <a:rect l="l" t="t" r="r" b="b"/>
            <a:pathLst>
              <a:path w="10427837" h="6477358">
                <a:moveTo>
                  <a:pt x="0" y="0"/>
                </a:moveTo>
                <a:lnTo>
                  <a:pt x="10427837" y="0"/>
                </a:lnTo>
                <a:lnTo>
                  <a:pt x="10427837" y="6477358"/>
                </a:lnTo>
                <a:lnTo>
                  <a:pt x="0" y="6477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29914" r="-62924" b="-27694"/>
            </a:stretch>
          </a:blipFill>
          <a:ln w="57150" cap="sq">
            <a:solidFill>
              <a:srgbClr val="000000">
                <a:alpha val="20784"/>
              </a:srgbClr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1994354" y="4706466"/>
            <a:ext cx="1621619" cy="1462799"/>
          </a:xfrm>
          <a:custGeom>
            <a:avLst/>
            <a:gdLst/>
            <a:ahLst/>
            <a:cxnLst/>
            <a:rect l="l" t="t" r="r" b="b"/>
            <a:pathLst>
              <a:path w="1621619" h="1462799">
                <a:moveTo>
                  <a:pt x="0" y="0"/>
                </a:moveTo>
                <a:lnTo>
                  <a:pt x="1621618" y="0"/>
                </a:lnTo>
                <a:lnTo>
                  <a:pt x="1621618" y="1462799"/>
                </a:lnTo>
                <a:lnTo>
                  <a:pt x="0" y="1462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" b="-9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80505" y="6788454"/>
            <a:ext cx="10513107" cy="62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143"/>
              </a:lnSpc>
            </a:pPr>
            <a:r>
              <a:rPr lang="he-IL" sz="3673" b="1">
                <a:solidFill>
                  <a:srgbClr val="E7E1E1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בוט כמסייע בשאילת שאלות במיפוי פרופיל ילדים על הרצף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96280" y="458675"/>
            <a:ext cx="2176199" cy="7288239"/>
          </a:xfrm>
          <a:custGeom>
            <a:avLst/>
            <a:gdLst/>
            <a:ahLst/>
            <a:cxnLst/>
            <a:rect l="l" t="t" r="r" b="b"/>
            <a:pathLst>
              <a:path w="2176199" h="7288239">
                <a:moveTo>
                  <a:pt x="2176199" y="0"/>
                </a:moveTo>
                <a:lnTo>
                  <a:pt x="0" y="0"/>
                </a:lnTo>
                <a:lnTo>
                  <a:pt x="0" y="7288239"/>
                </a:lnTo>
                <a:lnTo>
                  <a:pt x="2176199" y="7288239"/>
                </a:lnTo>
                <a:lnTo>
                  <a:pt x="2176199" y="0"/>
                </a:lnTo>
                <a:close/>
              </a:path>
            </a:pathLst>
          </a:custGeom>
          <a:blipFill>
            <a:blip r:embed="rId4">
              <a:alphaModFix amt="89000"/>
            </a:blip>
            <a:stretch>
              <a:fillRect l="-41491" t="-12697" r="-522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19754" y="3322970"/>
            <a:ext cx="3809129" cy="3678223"/>
          </a:xfrm>
          <a:custGeom>
            <a:avLst/>
            <a:gdLst/>
            <a:ahLst/>
            <a:cxnLst/>
            <a:rect l="l" t="t" r="r" b="b"/>
            <a:pathLst>
              <a:path w="3809129" h="3678223">
                <a:moveTo>
                  <a:pt x="0" y="0"/>
                </a:moveTo>
                <a:lnTo>
                  <a:pt x="3809129" y="0"/>
                </a:lnTo>
                <a:lnTo>
                  <a:pt x="3809129" y="3678223"/>
                </a:lnTo>
                <a:lnTo>
                  <a:pt x="0" y="3678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37" t="-21244" r="-4939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621309" y="1595036"/>
            <a:ext cx="4318016" cy="825074"/>
            <a:chOff x="0" y="0"/>
            <a:chExt cx="5757355" cy="110009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757355" cy="1100099"/>
              <a:chOff x="0" y="0"/>
              <a:chExt cx="1476245" cy="28207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76245" cy="282077"/>
              </a:xfrm>
              <a:custGeom>
                <a:avLst/>
                <a:gdLst/>
                <a:ahLst/>
                <a:cxnLst/>
                <a:rect l="l" t="t" r="r" b="b"/>
                <a:pathLst>
                  <a:path w="1476245" h="282077">
                    <a:moveTo>
                      <a:pt x="0" y="0"/>
                    </a:moveTo>
                    <a:lnTo>
                      <a:pt x="1476245" y="0"/>
                    </a:lnTo>
                    <a:lnTo>
                      <a:pt x="1476245" y="282077"/>
                    </a:lnTo>
                    <a:lnTo>
                      <a:pt x="0" y="282077"/>
                    </a:lnTo>
                    <a:close/>
                  </a:path>
                </a:pathLst>
              </a:custGeom>
              <a:solidFill>
                <a:srgbClr val="0F535B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476245" cy="3201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-43694"/>
              <a:ext cx="5757355" cy="108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6823"/>
                </a:lnSpc>
              </a:pPr>
              <a:r>
                <a:rPr lang="he-IL" sz="4873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כנס מיט”ל </a:t>
              </a:r>
              <a:r>
                <a:rPr lang="en-US" sz="4873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2025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621309" y="2537448"/>
            <a:ext cx="4318016" cy="60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03"/>
              </a:lnSpc>
            </a:pPr>
            <a:r>
              <a:rPr lang="he-IL" sz="3573" b="1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דינה לרמן וברכה וילנסקי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8965" y="927423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8965" y="3243442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27683" y="329"/>
            <a:ext cx="3193117" cy="2084874"/>
            <a:chOff x="0" y="0"/>
            <a:chExt cx="4257489" cy="27798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57489" cy="2779832"/>
            </a:xfrm>
            <a:custGeom>
              <a:avLst/>
              <a:gdLst/>
              <a:ahLst/>
              <a:cxnLst/>
              <a:rect l="l" t="t" r="r" b="b"/>
              <a:pathLst>
                <a:path w="4257489" h="2779832">
                  <a:moveTo>
                    <a:pt x="0" y="0"/>
                  </a:moveTo>
                  <a:lnTo>
                    <a:pt x="4257489" y="0"/>
                  </a:lnTo>
                  <a:lnTo>
                    <a:pt x="4257489" y="2779832"/>
                  </a:lnTo>
                  <a:lnTo>
                    <a:pt x="0" y="277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0207" r="-20207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07296" y="980766"/>
              <a:ext cx="3842897" cy="751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760"/>
                </a:lnSpc>
              </a:pPr>
              <a:r>
                <a:rPr lang="he-IL" sz="34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פרה ופוסט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712FDD93-E9DB-4BF5-8504-4182E880C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7657143" cy="622857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27683" y="0"/>
            <a:ext cx="3193117" cy="2051854"/>
            <a:chOff x="0" y="0"/>
            <a:chExt cx="4257489" cy="2735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7489" cy="2735806"/>
            </a:xfrm>
            <a:custGeom>
              <a:avLst/>
              <a:gdLst/>
              <a:ahLst/>
              <a:cxnLst/>
              <a:rect l="l" t="t" r="r" b="b"/>
              <a:pathLst>
                <a:path w="4257489" h="2735806">
                  <a:moveTo>
                    <a:pt x="0" y="0"/>
                  </a:moveTo>
                  <a:lnTo>
                    <a:pt x="4257489" y="0"/>
                  </a:lnTo>
                  <a:lnTo>
                    <a:pt x="4257489" y="2735806"/>
                  </a:lnTo>
                  <a:lnTo>
                    <a:pt x="0" y="273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9095" r="-19095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207296" y="990291"/>
              <a:ext cx="3842897" cy="698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480"/>
                </a:lnSpc>
              </a:pPr>
              <a:r>
                <a:rPr lang="he-IL" sz="32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תגובות התלמידים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1292" y="584491"/>
            <a:ext cx="9772240" cy="4099604"/>
            <a:chOff x="0" y="0"/>
            <a:chExt cx="13029653" cy="546613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029653" cy="5466138"/>
              <a:chOff x="0" y="0"/>
              <a:chExt cx="3340937" cy="140157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40937" cy="1401574"/>
              </a:xfrm>
              <a:custGeom>
                <a:avLst/>
                <a:gdLst/>
                <a:ahLst/>
                <a:cxnLst/>
                <a:rect l="l" t="t" r="r" b="b"/>
                <a:pathLst>
                  <a:path w="3340937" h="1401574">
                    <a:moveTo>
                      <a:pt x="0" y="0"/>
                    </a:moveTo>
                    <a:lnTo>
                      <a:pt x="3340937" y="0"/>
                    </a:lnTo>
                    <a:lnTo>
                      <a:pt x="3340937" y="1401574"/>
                    </a:lnTo>
                    <a:lnTo>
                      <a:pt x="0" y="1401574"/>
                    </a:lnTo>
                    <a:close/>
                  </a:path>
                </a:pathLst>
              </a:custGeom>
              <a:solidFill>
                <a:srgbClr val="0F535B">
                  <a:alpha val="92941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340937" cy="1439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72653" y="400294"/>
              <a:ext cx="12670519" cy="462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7096" lvl="1" indent="-268548" algn="r" rtl="1">
                <a:lnSpc>
                  <a:spcPts val="3482"/>
                </a:lnSpc>
                <a:buFont typeface="Arial"/>
                <a:buChar char="•"/>
              </a:pPr>
              <a:r>
                <a:rPr lang="ar-EG" sz="2487" b="1">
                  <a:solidFill>
                    <a:srgbClr val="E6E1D3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 </a:t>
              </a:r>
              <a:r>
                <a:rPr lang="he-IL" sz="2487">
                  <a:solidFill>
                    <a:srgbClr val="E6E1D3"/>
                  </a:solidFill>
                  <a:latin typeface="Assistant"/>
                  <a:ea typeface="Assistant"/>
                  <a:cs typeface="Assistant"/>
                  <a:sym typeface="Assistant"/>
                  <a:rtl/>
                </a:rPr>
                <a:t>הבוט עזר לי לנסח שאלות שמתמקדות בפרטים הקונקרטיים של ההתנהגות של דני – לדוגמה, הבחנה בין שפה מילולית, מחוות, ותגובות רגשיות. בנוסף, הוא עזר לי בחיבור להקשר רחב יותר וגם בשילוב של חשיבה טיפולית וחינוכית.</a:t>
              </a:r>
            </a:p>
            <a:p>
              <a:pPr marL="537096" lvl="1" indent="-268548" algn="r" rtl="1">
                <a:lnSpc>
                  <a:spcPts val="3482"/>
                </a:lnSpc>
                <a:buFont typeface="Arial"/>
                <a:buChar char="•"/>
              </a:pPr>
              <a:r>
                <a:rPr lang="he-IL" sz="2487">
                  <a:solidFill>
                    <a:srgbClr val="E6E1D3"/>
                  </a:solidFill>
                  <a:latin typeface="Assistant"/>
                  <a:ea typeface="Assistant"/>
                  <a:cs typeface="Assistant"/>
                  <a:sym typeface="Assistant"/>
                  <a:rtl/>
                </a:rPr>
                <a:t>כלי מקסים וחשוב, מהנה ויצירתי ופותח את הראש.</a:t>
              </a:r>
            </a:p>
            <a:p>
              <a:pPr marL="537096" lvl="1" indent="-268548" algn="r" rtl="1">
                <a:lnSpc>
                  <a:spcPts val="3482"/>
                </a:lnSpc>
                <a:buFont typeface="Arial"/>
                <a:buChar char="•"/>
              </a:pPr>
              <a:r>
                <a:rPr lang="he-IL" sz="2487">
                  <a:solidFill>
                    <a:srgbClr val="E6E1D3"/>
                  </a:solidFill>
                  <a:latin typeface="Assistant"/>
                  <a:ea typeface="Assistant"/>
                  <a:cs typeface="Assistant"/>
                  <a:sym typeface="Assistant"/>
                  <a:rtl/>
                </a:rPr>
                <a:t>השיח עם הבוט גם משמש כסוג של הדרכה מקצועית עצמית.</a:t>
              </a:r>
            </a:p>
            <a:p>
              <a:pPr marL="537096" lvl="1" indent="-268548" algn="r" rtl="1">
                <a:lnSpc>
                  <a:spcPts val="3482"/>
                </a:lnSpc>
                <a:buFont typeface="Arial"/>
                <a:buChar char="•"/>
              </a:pPr>
              <a:r>
                <a:rPr lang="he-IL" sz="2487">
                  <a:solidFill>
                    <a:srgbClr val="E6E1D3"/>
                  </a:solidFill>
                  <a:latin typeface="Assistant"/>
                  <a:ea typeface="Assistant"/>
                  <a:cs typeface="Assistant"/>
                  <a:sym typeface="Assistant"/>
                  <a:rtl/>
                </a:rPr>
                <a:t>היה מאוד נעים ומפרה. קיבלתי זאת בהבנה והבנתי שהוא לא כועס ולא מבקר אותי אלא משקף לי תמונה רחבה יותר ומעניק לי כלי לשכלל עצמי.</a:t>
              </a:r>
            </a:p>
            <a:p>
              <a:pPr marL="537096" lvl="1" indent="-268548" algn="r" rtl="1">
                <a:lnSpc>
                  <a:spcPts val="3482"/>
                </a:lnSpc>
                <a:buFont typeface="Arial"/>
                <a:buChar char="•"/>
              </a:pPr>
              <a:r>
                <a:rPr lang="he-IL" sz="2487">
                  <a:solidFill>
                    <a:srgbClr val="E6E1D3"/>
                  </a:solidFill>
                  <a:latin typeface="Assistant"/>
                  <a:ea typeface="Assistant"/>
                  <a:cs typeface="Assistant"/>
                  <a:sym typeface="Assistant"/>
                  <a:rtl/>
                </a:rPr>
                <a:t>אני בשוק מהאיכות של הבוט, הפתיע אותי מאוד ועזר לי.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5174" y="4979369"/>
            <a:ext cx="9676155" cy="1203568"/>
            <a:chOff x="0" y="0"/>
            <a:chExt cx="3308087" cy="4114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08087" cy="411476"/>
            </a:xfrm>
            <a:custGeom>
              <a:avLst/>
              <a:gdLst/>
              <a:ahLst/>
              <a:cxnLst/>
              <a:rect l="l" t="t" r="r" b="b"/>
              <a:pathLst>
                <a:path w="3308087" h="411476">
                  <a:moveTo>
                    <a:pt x="0" y="0"/>
                  </a:moveTo>
                  <a:lnTo>
                    <a:pt x="3308087" y="0"/>
                  </a:lnTo>
                  <a:lnTo>
                    <a:pt x="3308087" y="411476"/>
                  </a:lnTo>
                  <a:lnTo>
                    <a:pt x="0" y="411476"/>
                  </a:lnTo>
                  <a:close/>
                </a:path>
              </a:pathLst>
            </a:custGeom>
            <a:solidFill>
              <a:srgbClr val="7F2C4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08087" cy="449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39431" y="5183220"/>
            <a:ext cx="9502889" cy="85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096" lvl="1" indent="-268548" algn="r" rtl="1">
              <a:lnSpc>
                <a:spcPts val="3482"/>
              </a:lnSpc>
              <a:buFont typeface="Arial"/>
              <a:buChar char="•"/>
            </a:pPr>
            <a:r>
              <a:rPr lang="he-IL" sz="2487">
                <a:solidFill>
                  <a:srgbClr val="E6E1D3"/>
                </a:solidFill>
                <a:latin typeface="Assistant"/>
                <a:ea typeface="Assistant"/>
                <a:cs typeface="Assistant"/>
                <a:sym typeface="Assistant"/>
                <a:rtl/>
              </a:rPr>
              <a:t>הבוט לא תמיד שם דגש על הצד הרגשי של השאלה – כמו איך השאלה תישמע להורה או למורה שעונה עליה. </a:t>
            </a:r>
          </a:p>
        </p:txBody>
      </p:sp>
      <p:grpSp>
        <p:nvGrpSpPr>
          <p:cNvPr id="14" name="Group 14"/>
          <p:cNvGrpSpPr/>
          <p:nvPr/>
        </p:nvGrpSpPr>
        <p:grpSpPr>
          <a:xfrm rot="-60586">
            <a:off x="9881328" y="4567577"/>
            <a:ext cx="944414" cy="2027153"/>
            <a:chOff x="0" y="0"/>
            <a:chExt cx="1259219" cy="2702871"/>
          </a:xfrm>
        </p:grpSpPr>
        <p:sp>
          <p:nvSpPr>
            <p:cNvPr id="15" name="Freeform 15"/>
            <p:cNvSpPr/>
            <p:nvPr/>
          </p:nvSpPr>
          <p:spPr>
            <a:xfrm>
              <a:off x="458053" y="629664"/>
              <a:ext cx="801166" cy="1443543"/>
            </a:xfrm>
            <a:custGeom>
              <a:avLst/>
              <a:gdLst/>
              <a:ahLst/>
              <a:cxnLst/>
              <a:rect l="l" t="t" r="r" b="b"/>
              <a:pathLst>
                <a:path w="801166" h="1443543">
                  <a:moveTo>
                    <a:pt x="0" y="0"/>
                  </a:moveTo>
                  <a:lnTo>
                    <a:pt x="801166" y="0"/>
                  </a:lnTo>
                  <a:lnTo>
                    <a:pt x="801166" y="1443543"/>
                  </a:lnTo>
                  <a:lnTo>
                    <a:pt x="0" y="14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5400000">
              <a:off x="-1147389" y="1109289"/>
              <a:ext cx="2702871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079"/>
                </a:lnSpc>
              </a:pPr>
              <a:r>
                <a:rPr lang="he-IL" sz="2199" b="1" spc="182">
                  <a:solidFill>
                    <a:srgbClr val="000000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חסרון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11029" y="792480"/>
            <a:ext cx="944414" cy="2027153"/>
            <a:chOff x="0" y="0"/>
            <a:chExt cx="1259219" cy="2702871"/>
          </a:xfrm>
        </p:grpSpPr>
        <p:sp>
          <p:nvSpPr>
            <p:cNvPr id="18" name="Freeform 18"/>
            <p:cNvSpPr/>
            <p:nvPr/>
          </p:nvSpPr>
          <p:spPr>
            <a:xfrm>
              <a:off x="458053" y="629664"/>
              <a:ext cx="801166" cy="1443543"/>
            </a:xfrm>
            <a:custGeom>
              <a:avLst/>
              <a:gdLst/>
              <a:ahLst/>
              <a:cxnLst/>
              <a:rect l="l" t="t" r="r" b="b"/>
              <a:pathLst>
                <a:path w="801166" h="1443543">
                  <a:moveTo>
                    <a:pt x="0" y="0"/>
                  </a:moveTo>
                  <a:lnTo>
                    <a:pt x="801166" y="0"/>
                  </a:lnTo>
                  <a:lnTo>
                    <a:pt x="801166" y="1443543"/>
                  </a:lnTo>
                  <a:lnTo>
                    <a:pt x="0" y="14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 rot="-5400000">
              <a:off x="-1147389" y="1109289"/>
              <a:ext cx="2702871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079"/>
                </a:lnSpc>
              </a:pPr>
              <a:r>
                <a:rPr lang="he-IL" sz="2199" b="1" spc="182">
                  <a:solidFill>
                    <a:srgbClr val="000000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יתרון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8965" y="927423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8965" y="3243442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75845" y="1425838"/>
            <a:ext cx="7131546" cy="276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632" lvl="1" indent="-333316" algn="r" rtl="1">
              <a:lnSpc>
                <a:spcPts val="7626"/>
              </a:lnSpc>
              <a:buFont typeface="Arial"/>
              <a:buChar char="•"/>
            </a:pPr>
            <a:r>
              <a:rPr lang="he-IL" sz="3087" dirty="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  <a:rtl/>
              </a:rPr>
              <a:t>מודל ההערכה נחקר בסיוע הבינה המלאכותית</a:t>
            </a:r>
          </a:p>
          <a:p>
            <a:pPr marL="666632" lvl="1" indent="-333316" algn="r" rtl="1">
              <a:lnSpc>
                <a:spcPts val="7626"/>
              </a:lnSpc>
              <a:buFont typeface="Arial"/>
              <a:buChar char="•"/>
            </a:pPr>
            <a:r>
              <a:rPr lang="he-IL" sz="3087" dirty="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  <a:rtl/>
              </a:rPr>
              <a:t>בהטמעה במשימות בהמשך היחידה</a:t>
            </a:r>
          </a:p>
          <a:p>
            <a:pPr marL="666632" lvl="1" indent="-333316" algn="r" rtl="1">
              <a:lnSpc>
                <a:spcPts val="7626"/>
              </a:lnSpc>
              <a:buFont typeface="Arial"/>
              <a:buChar char="•"/>
            </a:pPr>
            <a:r>
              <a:rPr lang="he-IL" sz="3087" dirty="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  <a:rtl/>
              </a:rPr>
              <a:t>בדיקה על היקף רחב יותר של סטודנטים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827683" y="171514"/>
            <a:ext cx="3193117" cy="2051854"/>
            <a:chOff x="0" y="0"/>
            <a:chExt cx="4257489" cy="2735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57489" cy="2735806"/>
            </a:xfrm>
            <a:custGeom>
              <a:avLst/>
              <a:gdLst/>
              <a:ahLst/>
              <a:cxnLst/>
              <a:rect l="l" t="t" r="r" b="b"/>
              <a:pathLst>
                <a:path w="4257489" h="2735806">
                  <a:moveTo>
                    <a:pt x="0" y="0"/>
                  </a:moveTo>
                  <a:lnTo>
                    <a:pt x="4257489" y="0"/>
                  </a:lnTo>
                  <a:lnTo>
                    <a:pt x="4257489" y="2735806"/>
                  </a:lnTo>
                  <a:lnTo>
                    <a:pt x="0" y="273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9095" r="-19095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07296" y="990291"/>
              <a:ext cx="3842897" cy="698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480"/>
                </a:lnSpc>
              </a:pPr>
              <a:r>
                <a:rPr lang="he-IL" sz="32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הסתייגויות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20800" cy="7924800"/>
          </a:xfrm>
          <a:custGeom>
            <a:avLst/>
            <a:gdLst/>
            <a:ahLst/>
            <a:cxnLst/>
            <a:rect l="l" t="t" r="r" b="b"/>
            <a:pathLst>
              <a:path w="14020800" h="7924800">
                <a:moveTo>
                  <a:pt x="0" y="0"/>
                </a:moveTo>
                <a:lnTo>
                  <a:pt x="14020800" y="0"/>
                </a:lnTo>
                <a:lnTo>
                  <a:pt x="14020800" y="7924800"/>
                </a:lnTo>
                <a:lnTo>
                  <a:pt x="0" y="792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1119" t="-2238" r="-111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947013" y="0"/>
            <a:ext cx="3073787" cy="7924800"/>
            <a:chOff x="0" y="0"/>
            <a:chExt cx="10508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0867" cy="2709333"/>
            </a:xfrm>
            <a:custGeom>
              <a:avLst/>
              <a:gdLst/>
              <a:ahLst/>
              <a:cxnLst/>
              <a:rect l="l" t="t" r="r" b="b"/>
              <a:pathLst>
                <a:path w="1050867" h="2709333">
                  <a:moveTo>
                    <a:pt x="0" y="0"/>
                  </a:moveTo>
                  <a:lnTo>
                    <a:pt x="1050867" y="0"/>
                  </a:lnTo>
                  <a:lnTo>
                    <a:pt x="10508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E1D3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086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77685" y="6256262"/>
            <a:ext cx="1618416" cy="1462799"/>
          </a:xfrm>
          <a:custGeom>
            <a:avLst/>
            <a:gdLst/>
            <a:ahLst/>
            <a:cxnLst/>
            <a:rect l="l" t="t" r="r" b="b"/>
            <a:pathLst>
              <a:path w="1618416" h="1462799">
                <a:moveTo>
                  <a:pt x="0" y="0"/>
                </a:moveTo>
                <a:lnTo>
                  <a:pt x="1618417" y="0"/>
                </a:lnTo>
                <a:lnTo>
                  <a:pt x="1618417" y="1462800"/>
                </a:lnTo>
                <a:lnTo>
                  <a:pt x="0" y="1462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" y="258354"/>
            <a:ext cx="3538926" cy="35389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571712" y="486589"/>
            <a:ext cx="182439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59"/>
              </a:lnSpc>
            </a:pPr>
            <a:r>
              <a:rPr lang="he-IL" sz="3399" b="1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תודה רבה!</a:t>
            </a:r>
          </a:p>
        </p:txBody>
      </p:sp>
      <p:sp>
        <p:nvSpPr>
          <p:cNvPr id="9" name="Freeform 9"/>
          <p:cNvSpPr/>
          <p:nvPr/>
        </p:nvSpPr>
        <p:spPr>
          <a:xfrm>
            <a:off x="152400" y="4114800"/>
            <a:ext cx="6614704" cy="4492138"/>
          </a:xfrm>
          <a:custGeom>
            <a:avLst/>
            <a:gdLst/>
            <a:ahLst/>
            <a:cxnLst/>
            <a:rect l="l" t="t" r="r" b="b"/>
            <a:pathLst>
              <a:path w="6614704" h="4492138">
                <a:moveTo>
                  <a:pt x="0" y="0"/>
                </a:moveTo>
                <a:lnTo>
                  <a:pt x="6614704" y="0"/>
                </a:lnTo>
                <a:lnTo>
                  <a:pt x="6614704" y="4492138"/>
                </a:lnTo>
                <a:lnTo>
                  <a:pt x="0" y="4492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6000"/>
            </a:blip>
            <a:stretch>
              <a:fillRect t="-4725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04845" y="1634370"/>
            <a:ext cx="5505692" cy="5505692"/>
          </a:xfrm>
          <a:custGeom>
            <a:avLst/>
            <a:gdLst/>
            <a:ahLst/>
            <a:cxnLst/>
            <a:rect l="l" t="t" r="r" b="b"/>
            <a:pathLst>
              <a:path w="5505692" h="5505692">
                <a:moveTo>
                  <a:pt x="0" y="0"/>
                </a:moveTo>
                <a:lnTo>
                  <a:pt x="5505692" y="0"/>
                </a:lnTo>
                <a:lnTo>
                  <a:pt x="5505692" y="5505692"/>
                </a:lnTo>
                <a:lnTo>
                  <a:pt x="0" y="5505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20800" cy="7924800"/>
          </a:xfrm>
          <a:custGeom>
            <a:avLst/>
            <a:gdLst/>
            <a:ahLst/>
            <a:cxnLst/>
            <a:rect l="l" t="t" r="r" b="b"/>
            <a:pathLst>
              <a:path w="14020800" h="7924800">
                <a:moveTo>
                  <a:pt x="0" y="0"/>
                </a:moveTo>
                <a:lnTo>
                  <a:pt x="14020800" y="0"/>
                </a:lnTo>
                <a:lnTo>
                  <a:pt x="14020800" y="7924800"/>
                </a:lnTo>
                <a:lnTo>
                  <a:pt x="0" y="792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 t="-15724" r="-10300" b="-1538"/>
            </a:stretch>
          </a:blipFill>
          <a:ln w="76200" cap="sq">
            <a:solidFill>
              <a:srgbClr val="000000">
                <a:alpha val="2745"/>
              </a:srgbClr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827683" y="9525"/>
            <a:ext cx="3193117" cy="1484799"/>
          </a:xfrm>
          <a:custGeom>
            <a:avLst/>
            <a:gdLst/>
            <a:ahLst/>
            <a:cxnLst/>
            <a:rect l="l" t="t" r="r" b="b"/>
            <a:pathLst>
              <a:path w="3193117" h="1484799">
                <a:moveTo>
                  <a:pt x="0" y="0"/>
                </a:moveTo>
                <a:lnTo>
                  <a:pt x="3193117" y="0"/>
                </a:lnTo>
                <a:lnTo>
                  <a:pt x="3193117" y="1484799"/>
                </a:lnTo>
                <a:lnTo>
                  <a:pt x="0" y="14847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4" name="Freeform 4"/>
          <p:cNvSpPr/>
          <p:nvPr/>
        </p:nvSpPr>
        <p:spPr>
          <a:xfrm>
            <a:off x="1031739" y="1051750"/>
            <a:ext cx="9042563" cy="4521281"/>
          </a:xfrm>
          <a:custGeom>
            <a:avLst/>
            <a:gdLst/>
            <a:ahLst/>
            <a:cxnLst/>
            <a:rect l="l" t="t" r="r" b="b"/>
            <a:pathLst>
              <a:path w="9042563" h="4521281">
                <a:moveTo>
                  <a:pt x="0" y="0"/>
                </a:moveTo>
                <a:lnTo>
                  <a:pt x="9042563" y="0"/>
                </a:lnTo>
                <a:lnTo>
                  <a:pt x="9042563" y="4521282"/>
                </a:lnTo>
                <a:lnTo>
                  <a:pt x="0" y="4521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400081" y="428393"/>
            <a:ext cx="2048321" cy="58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60"/>
              </a:lnSpc>
            </a:pPr>
            <a:r>
              <a:rPr lang="he-IL" sz="3200" b="1" dirty="0">
                <a:solidFill>
                  <a:srgbClr val="F2F2EF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באנר הקורס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6955791"/>
            <a:ext cx="14020800" cy="978534"/>
            <a:chOff x="0" y="0"/>
            <a:chExt cx="18694400" cy="13047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8694400" cy="1304712"/>
              <a:chOff x="0" y="0"/>
              <a:chExt cx="4816593" cy="33615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49769" tIns="49769" rIns="49769" bIns="49769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085661" y="0"/>
              <a:ext cx="1845542" cy="1289778"/>
              <a:chOff x="0" y="0"/>
              <a:chExt cx="604707" cy="42260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04707" cy="422607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22607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22607"/>
                    </a:lnTo>
                    <a:lnTo>
                      <a:pt x="0" y="4226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604707" cy="451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6413434" y="107103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8940" y="616952"/>
            <a:ext cx="6600217" cy="5252980"/>
          </a:xfrm>
          <a:custGeom>
            <a:avLst/>
            <a:gdLst/>
            <a:ahLst/>
            <a:cxnLst/>
            <a:rect l="l" t="t" r="r" b="b"/>
            <a:pathLst>
              <a:path w="6600217" h="5252980">
                <a:moveTo>
                  <a:pt x="0" y="0"/>
                </a:moveTo>
                <a:lnTo>
                  <a:pt x="6600217" y="0"/>
                </a:lnTo>
                <a:lnTo>
                  <a:pt x="6600217" y="5252979"/>
                </a:lnTo>
                <a:lnTo>
                  <a:pt x="0" y="5252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52" r="-2365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797270" y="83130"/>
            <a:ext cx="3193117" cy="2552234"/>
            <a:chOff x="0" y="0"/>
            <a:chExt cx="4257489" cy="34029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57489" cy="3402979"/>
            </a:xfrm>
            <a:custGeom>
              <a:avLst/>
              <a:gdLst/>
              <a:ahLst/>
              <a:cxnLst/>
              <a:rect l="l" t="t" r="r" b="b"/>
              <a:pathLst>
                <a:path w="4257489" h="3402979">
                  <a:moveTo>
                    <a:pt x="0" y="0"/>
                  </a:moveTo>
                  <a:lnTo>
                    <a:pt x="4257489" y="0"/>
                  </a:lnTo>
                  <a:lnTo>
                    <a:pt x="4257489" y="3402979"/>
                  </a:lnTo>
                  <a:lnTo>
                    <a:pt x="0" y="3402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5945" r="-35945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207296" y="980766"/>
              <a:ext cx="3842897" cy="1374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340"/>
                </a:lnSpc>
              </a:pPr>
              <a:r>
                <a:rPr lang="he-IL" sz="31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מפרונטלי </a:t>
              </a:r>
            </a:p>
            <a:p>
              <a:pPr algn="ctr" rtl="1">
                <a:lnSpc>
                  <a:spcPts val="4060"/>
                </a:lnSpc>
              </a:pPr>
              <a:r>
                <a:rPr lang="he-IL" sz="29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ללמידה א-סנכרונית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6965316"/>
            <a:ext cx="14020800" cy="978534"/>
            <a:chOff x="0" y="0"/>
            <a:chExt cx="18694400" cy="13047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8694400" cy="1304712"/>
              <a:chOff x="0" y="0"/>
              <a:chExt cx="4816593" cy="33615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49769" tIns="49769" rIns="49769" bIns="49769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085661" y="0"/>
              <a:ext cx="1845542" cy="1289778"/>
              <a:chOff x="0" y="0"/>
              <a:chExt cx="604707" cy="42260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04707" cy="422607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22607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22607"/>
                    </a:lnTo>
                    <a:lnTo>
                      <a:pt x="0" y="4226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604707" cy="451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6413434" y="107103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827683" y="9525"/>
            <a:ext cx="3193117" cy="2084874"/>
          </a:xfrm>
          <a:custGeom>
            <a:avLst/>
            <a:gdLst/>
            <a:ahLst/>
            <a:cxnLst/>
            <a:rect l="l" t="t" r="r" b="b"/>
            <a:pathLst>
              <a:path w="3193117" h="2084874">
                <a:moveTo>
                  <a:pt x="0" y="0"/>
                </a:moveTo>
                <a:lnTo>
                  <a:pt x="3193117" y="0"/>
                </a:lnTo>
                <a:lnTo>
                  <a:pt x="3193117" y="2084874"/>
                </a:lnTo>
                <a:lnTo>
                  <a:pt x="0" y="2084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207" r="-2020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983155" y="728430"/>
            <a:ext cx="2882172" cy="58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60"/>
              </a:lnSpc>
            </a:pPr>
            <a:r>
              <a:rPr lang="he-IL" sz="3400" b="1">
                <a:solidFill>
                  <a:srgbClr val="E7E1E1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הבוט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6955791"/>
            <a:ext cx="14020800" cy="978534"/>
            <a:chOff x="0" y="0"/>
            <a:chExt cx="18694400" cy="130471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8694400" cy="1304712"/>
              <a:chOff x="0" y="0"/>
              <a:chExt cx="4816593" cy="33615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49769" tIns="49769" rIns="49769" bIns="49769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085661" y="0"/>
              <a:ext cx="1845542" cy="1289778"/>
              <a:chOff x="0" y="0"/>
              <a:chExt cx="604707" cy="4226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04707" cy="422607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22607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22607"/>
                    </a:lnTo>
                    <a:lnTo>
                      <a:pt x="0" y="4226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604707" cy="451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6413434" y="107103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93BA36C9-C90D-4469-B665-E7E9F61C3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28430"/>
            <a:ext cx="5952381" cy="5704762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8965" y="927423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99212" y="2282038"/>
            <a:ext cx="1665921" cy="475973"/>
          </a:xfrm>
          <a:custGeom>
            <a:avLst/>
            <a:gdLst/>
            <a:ahLst/>
            <a:cxnLst/>
            <a:rect l="l" t="t" r="r" b="b"/>
            <a:pathLst>
              <a:path w="1665921" h="475973">
                <a:moveTo>
                  <a:pt x="0" y="0"/>
                </a:moveTo>
                <a:lnTo>
                  <a:pt x="1665921" y="0"/>
                </a:lnTo>
                <a:lnTo>
                  <a:pt x="1665921" y="475973"/>
                </a:lnTo>
                <a:lnTo>
                  <a:pt x="0" y="475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267" t="-1061870" r="-119293" b="-1701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28965" y="3243442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1329" y="1042766"/>
            <a:ext cx="9965237" cy="5351867"/>
          </a:xfrm>
          <a:custGeom>
            <a:avLst/>
            <a:gdLst/>
            <a:ahLst/>
            <a:cxnLst/>
            <a:rect l="l" t="t" r="r" b="b"/>
            <a:pathLst>
              <a:path w="9965237" h="5351867">
                <a:moveTo>
                  <a:pt x="0" y="0"/>
                </a:moveTo>
                <a:lnTo>
                  <a:pt x="9965236" y="0"/>
                </a:lnTo>
                <a:lnTo>
                  <a:pt x="9965236" y="5351867"/>
                </a:lnTo>
                <a:lnTo>
                  <a:pt x="0" y="535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19" b="-201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827683" y="329"/>
            <a:ext cx="3193117" cy="2084874"/>
            <a:chOff x="0" y="0"/>
            <a:chExt cx="4257489" cy="27798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57489" cy="2779832"/>
            </a:xfrm>
            <a:custGeom>
              <a:avLst/>
              <a:gdLst/>
              <a:ahLst/>
              <a:cxnLst/>
              <a:rect l="l" t="t" r="r" b="b"/>
              <a:pathLst>
                <a:path w="4257489" h="2779832">
                  <a:moveTo>
                    <a:pt x="0" y="0"/>
                  </a:moveTo>
                  <a:lnTo>
                    <a:pt x="4257489" y="0"/>
                  </a:lnTo>
                  <a:lnTo>
                    <a:pt x="4257489" y="2779832"/>
                  </a:lnTo>
                  <a:lnTo>
                    <a:pt x="0" y="277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0207" r="-20207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207296" y="980766"/>
              <a:ext cx="3842897" cy="751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760"/>
                </a:lnSpc>
              </a:pPr>
              <a:r>
                <a:rPr lang="he-IL" sz="34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מפת הקורס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480" y="234468"/>
            <a:ext cx="7746008" cy="2227088"/>
          </a:xfrm>
          <a:custGeom>
            <a:avLst/>
            <a:gdLst/>
            <a:ahLst/>
            <a:cxnLst/>
            <a:rect l="l" t="t" r="r" b="b"/>
            <a:pathLst>
              <a:path w="7746008" h="2227088">
                <a:moveTo>
                  <a:pt x="0" y="0"/>
                </a:moveTo>
                <a:lnTo>
                  <a:pt x="7746008" y="0"/>
                </a:lnTo>
                <a:lnTo>
                  <a:pt x="7746008" y="2227088"/>
                </a:lnTo>
                <a:lnTo>
                  <a:pt x="0" y="222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521458" y="2085203"/>
            <a:ext cx="7957919" cy="3854059"/>
          </a:xfrm>
          <a:custGeom>
            <a:avLst/>
            <a:gdLst/>
            <a:ahLst/>
            <a:cxnLst/>
            <a:rect l="l" t="t" r="r" b="b"/>
            <a:pathLst>
              <a:path w="7957919" h="3854059">
                <a:moveTo>
                  <a:pt x="0" y="0"/>
                </a:moveTo>
                <a:lnTo>
                  <a:pt x="7957918" y="0"/>
                </a:lnTo>
                <a:lnTo>
                  <a:pt x="7957918" y="3854059"/>
                </a:lnTo>
                <a:lnTo>
                  <a:pt x="0" y="3854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10827683" y="329"/>
            <a:ext cx="3193117" cy="2084874"/>
            <a:chOff x="0" y="0"/>
            <a:chExt cx="4257489" cy="27798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57489" cy="2779832"/>
            </a:xfrm>
            <a:custGeom>
              <a:avLst/>
              <a:gdLst/>
              <a:ahLst/>
              <a:cxnLst/>
              <a:rect l="l" t="t" r="r" b="b"/>
              <a:pathLst>
                <a:path w="4257489" h="2779832">
                  <a:moveTo>
                    <a:pt x="0" y="0"/>
                  </a:moveTo>
                  <a:lnTo>
                    <a:pt x="4257489" y="0"/>
                  </a:lnTo>
                  <a:lnTo>
                    <a:pt x="4257489" y="2779832"/>
                  </a:lnTo>
                  <a:lnTo>
                    <a:pt x="0" y="277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0207" r="-20207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7296" y="980766"/>
              <a:ext cx="3842897" cy="751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760"/>
                </a:lnSpc>
              </a:pPr>
              <a:r>
                <a:rPr lang="he-IL" sz="34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 משימה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792480" y="4844892"/>
            <a:ext cx="5457955" cy="2436449"/>
          </a:xfrm>
          <a:custGeom>
            <a:avLst/>
            <a:gdLst/>
            <a:ahLst/>
            <a:cxnLst/>
            <a:rect l="l" t="t" r="r" b="b"/>
            <a:pathLst>
              <a:path w="5457955" h="2436449">
                <a:moveTo>
                  <a:pt x="0" y="0"/>
                </a:moveTo>
                <a:lnTo>
                  <a:pt x="5457955" y="0"/>
                </a:lnTo>
                <a:lnTo>
                  <a:pt x="5457955" y="2436450"/>
                </a:lnTo>
                <a:lnTo>
                  <a:pt x="0" y="2436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8" r="-208" b="-92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מלבן 33">
            <a:extLst>
              <a:ext uri="{FF2B5EF4-FFF2-40B4-BE49-F238E27FC236}">
                <a16:creationId xmlns:a16="http://schemas.microsoft.com/office/drawing/2014/main" id="{63CEFF22-3386-49C5-B0F2-89174DA69483}"/>
              </a:ext>
            </a:extLst>
          </p:cNvPr>
          <p:cNvSpPr/>
          <p:nvPr/>
        </p:nvSpPr>
        <p:spPr>
          <a:xfrm>
            <a:off x="1600200" y="228600"/>
            <a:ext cx="8305800" cy="4648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Freeform 2"/>
          <p:cNvSpPr/>
          <p:nvPr/>
        </p:nvSpPr>
        <p:spPr>
          <a:xfrm>
            <a:off x="2999212" y="2282038"/>
            <a:ext cx="1665921" cy="475973"/>
          </a:xfrm>
          <a:custGeom>
            <a:avLst/>
            <a:gdLst/>
            <a:ahLst/>
            <a:cxnLst/>
            <a:rect l="l" t="t" r="r" b="b"/>
            <a:pathLst>
              <a:path w="1665921" h="475973">
                <a:moveTo>
                  <a:pt x="0" y="0"/>
                </a:moveTo>
                <a:lnTo>
                  <a:pt x="1665921" y="0"/>
                </a:lnTo>
                <a:lnTo>
                  <a:pt x="1665921" y="475973"/>
                </a:lnTo>
                <a:lnTo>
                  <a:pt x="0" y="47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1267" t="-1061870" r="-119293" b="-1701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8965" y="3243442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6652" t="-645773" r="-113019" b="-642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827683" y="25187"/>
            <a:ext cx="3193117" cy="2084874"/>
            <a:chOff x="0" y="0"/>
            <a:chExt cx="4257489" cy="27798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57489" cy="2779832"/>
            </a:xfrm>
            <a:custGeom>
              <a:avLst/>
              <a:gdLst/>
              <a:ahLst/>
              <a:cxnLst/>
              <a:rect l="l" t="t" r="r" b="b"/>
              <a:pathLst>
                <a:path w="4257489" h="2779832">
                  <a:moveTo>
                    <a:pt x="0" y="0"/>
                  </a:moveTo>
                  <a:lnTo>
                    <a:pt x="4257489" y="0"/>
                  </a:lnTo>
                  <a:lnTo>
                    <a:pt x="4257489" y="2779832"/>
                  </a:lnTo>
                  <a:lnTo>
                    <a:pt x="0" y="2779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0207" r="-20207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7296" y="980766"/>
              <a:ext cx="3842897" cy="751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760"/>
                </a:lnSpc>
              </a:pPr>
              <a:r>
                <a:rPr lang="he-IL" sz="34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ביצוע המשימה</a:t>
              </a:r>
            </a:p>
          </p:txBody>
        </p:sp>
      </p:grp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15C3B8A6-6ED4-4359-84BC-94CE86C74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90" y="5013657"/>
            <a:ext cx="7647619" cy="1828571"/>
          </a:xfrm>
          <a:prstGeom prst="rect">
            <a:avLst/>
          </a:prstGeom>
        </p:spPr>
      </p:pic>
      <p:pic>
        <p:nvPicPr>
          <p:cNvPr id="33" name="עותק של הדגמה של הבוט מכללת הרצוג">
            <a:hlinkClick r:id="" action="ppaction://media"/>
            <a:extLst>
              <a:ext uri="{FF2B5EF4-FFF2-40B4-BE49-F238E27FC236}">
                <a16:creationId xmlns:a16="http://schemas.microsoft.com/office/drawing/2014/main" id="{64DBF1E9-90D1-44C7-8509-8387811E1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1200" y="365457"/>
            <a:ext cx="7636032" cy="4295268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8965" y="927423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8965" y="3243442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827683" y="329"/>
            <a:ext cx="3193117" cy="2561759"/>
            <a:chOff x="0" y="0"/>
            <a:chExt cx="4257489" cy="34156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57489" cy="3415679"/>
            </a:xfrm>
            <a:custGeom>
              <a:avLst/>
              <a:gdLst/>
              <a:ahLst/>
              <a:cxnLst/>
              <a:rect l="l" t="t" r="r" b="b"/>
              <a:pathLst>
                <a:path w="4257489" h="3415679">
                  <a:moveTo>
                    <a:pt x="0" y="0"/>
                  </a:moveTo>
                  <a:lnTo>
                    <a:pt x="4257489" y="0"/>
                  </a:lnTo>
                  <a:lnTo>
                    <a:pt x="4257489" y="3415679"/>
                  </a:lnTo>
                  <a:lnTo>
                    <a:pt x="0" y="341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6266" r="-36266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207296" y="980765"/>
              <a:ext cx="3842897" cy="1391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200"/>
                </a:lnSpc>
              </a:pPr>
              <a:r>
                <a:rPr lang="he-IL" sz="3000" b="1" dirty="0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מספר המשתתפים במחקר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8A0BF544-5990-49FD-8564-30BFC59F8526}"/>
              </a:ext>
            </a:extLst>
          </p:cNvPr>
          <p:cNvSpPr txBox="1"/>
          <p:nvPr/>
        </p:nvSpPr>
        <p:spPr>
          <a:xfrm>
            <a:off x="2438400" y="2252988"/>
            <a:ext cx="7412911" cy="2712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he-IL" sz="24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גודל המדגם: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he-IL" sz="24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במחקר זה השתתפו 29 נבדקים מתוך 47 משתתפי הקורס, </a:t>
            </a:r>
            <a:r>
              <a:rPr lang="en-US" sz="24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N=29 </a:t>
            </a:r>
            <a:r>
              <a:rPr lang="he-IL" sz="24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 (שיעור השתתפות 61.7%) שנחקר אצלם השימוש </a:t>
            </a:r>
            <a:r>
              <a:rPr lang="he-IL" sz="2400" b="1" dirty="0" err="1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בבוט</a:t>
            </a:r>
            <a:r>
              <a:rPr lang="he-IL" sz="24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. גודל מדגם זה מתאים למחקר איכותני ומספק בסיס מתודולוגי הולם לבחינת דפוסי השימוש והתנהגות המשתמשים.</a:t>
            </a:r>
            <a:endParaRPr lang="ar-EG" sz="2400" b="1" dirty="0">
              <a:solidFill>
                <a:srgbClr val="000000"/>
              </a:solidFill>
              <a:latin typeface="Assistant Bold"/>
              <a:ea typeface="Assistant Bold"/>
              <a:cs typeface="Assistant Bold"/>
              <a:sym typeface="Assistant Bold"/>
              <a:rtl/>
            </a:endParaRPr>
          </a:p>
        </p:txBody>
      </p:sp>
    </p:spTree>
    <p:extLst>
      <p:ext uri="{BB962C8B-B14F-4D97-AF65-F5344CB8AC3E}">
        <p14:creationId xmlns:p14="http://schemas.microsoft.com/office/powerpoint/2010/main" val="2052599900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8965" y="927423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8965" y="3243442"/>
            <a:ext cx="1714991" cy="782660"/>
          </a:xfrm>
          <a:custGeom>
            <a:avLst/>
            <a:gdLst/>
            <a:ahLst/>
            <a:cxnLst/>
            <a:rect l="l" t="t" r="r" b="b"/>
            <a:pathLst>
              <a:path w="1714991" h="782660">
                <a:moveTo>
                  <a:pt x="0" y="0"/>
                </a:moveTo>
                <a:lnTo>
                  <a:pt x="1714990" y="0"/>
                </a:lnTo>
                <a:lnTo>
                  <a:pt x="1714990" y="782660"/>
                </a:lnTo>
                <a:lnTo>
                  <a:pt x="0" y="78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52" t="-645773" r="-113019" b="-642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27683" y="3127441"/>
            <a:ext cx="1938690" cy="10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  <a:spcBef>
                <a:spcPct val="0"/>
              </a:spcBef>
            </a:pPr>
            <a:r>
              <a:rPr lang="he-IL" sz="20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רובריקה להערכת עומק שאלות ניתוח מקרה (סולם </a:t>
            </a:r>
            <a:r>
              <a:rPr lang="en-US" sz="20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1</a:t>
            </a:r>
            <a:r>
              <a:rPr lang="ar-EG" sz="20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–</a:t>
            </a:r>
            <a:r>
              <a:rPr lang="en-US" sz="20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5</a:t>
            </a:r>
            <a:r>
              <a:rPr lang="ar-EG" sz="2000" b="1" dirty="0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  <a:rtl/>
              </a:rPr>
              <a:t>):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27683" y="329"/>
            <a:ext cx="3193117" cy="2561759"/>
            <a:chOff x="0" y="0"/>
            <a:chExt cx="4257489" cy="34156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57489" cy="3415679"/>
            </a:xfrm>
            <a:custGeom>
              <a:avLst/>
              <a:gdLst/>
              <a:ahLst/>
              <a:cxnLst/>
              <a:rect l="l" t="t" r="r" b="b"/>
              <a:pathLst>
                <a:path w="4257489" h="3415679">
                  <a:moveTo>
                    <a:pt x="0" y="0"/>
                  </a:moveTo>
                  <a:lnTo>
                    <a:pt x="4257489" y="0"/>
                  </a:lnTo>
                  <a:lnTo>
                    <a:pt x="4257489" y="3415679"/>
                  </a:lnTo>
                  <a:lnTo>
                    <a:pt x="0" y="341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6266" r="-36266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207296" y="980766"/>
              <a:ext cx="3842897" cy="1387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200"/>
                </a:lnSpc>
              </a:pPr>
              <a:r>
                <a:rPr lang="he-IL" sz="3000" b="1">
                  <a:solidFill>
                    <a:srgbClr val="F2F2EF"/>
                  </a:solidFill>
                  <a:latin typeface="Assistant Bold"/>
                  <a:ea typeface="Assistant Bold"/>
                  <a:cs typeface="Assistant Bold"/>
                  <a:sym typeface="Assistant Bold"/>
                  <a:rtl/>
                </a:rPr>
                <a:t>דירוג איכות השאלות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60394"/>
            <a:ext cx="14020800" cy="1064406"/>
            <a:chOff x="0" y="0"/>
            <a:chExt cx="18694400" cy="141920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14497"/>
              <a:ext cx="18694400" cy="1304712"/>
              <a:chOff x="0" y="0"/>
              <a:chExt cx="4816593" cy="33615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816592" cy="33615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33615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36158"/>
                    </a:lnTo>
                    <a:lnTo>
                      <a:pt x="0" y="336158"/>
                    </a:lnTo>
                    <a:close/>
                  </a:path>
                </a:pathLst>
              </a:custGeom>
              <a:solidFill>
                <a:srgbClr val="0F535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4816593" cy="364733"/>
              </a:xfrm>
              <a:prstGeom prst="rect">
                <a:avLst/>
              </a:prstGeom>
            </p:spPr>
            <p:txBody>
              <a:bodyPr lIns="38947" tIns="38947" rIns="38947" bIns="38947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085661" y="0"/>
              <a:ext cx="1845542" cy="1404275"/>
              <a:chOff x="0" y="0"/>
              <a:chExt cx="604707" cy="4601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04707" cy="460122"/>
              </a:xfrm>
              <a:custGeom>
                <a:avLst/>
                <a:gdLst/>
                <a:ahLst/>
                <a:cxnLst/>
                <a:rect l="l" t="t" r="r" b="b"/>
                <a:pathLst>
                  <a:path w="604707" h="460122">
                    <a:moveTo>
                      <a:pt x="0" y="0"/>
                    </a:moveTo>
                    <a:lnTo>
                      <a:pt x="604707" y="0"/>
                    </a:lnTo>
                    <a:lnTo>
                      <a:pt x="604707" y="460122"/>
                    </a:lnTo>
                    <a:lnTo>
                      <a:pt x="0" y="4601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604707" cy="498222"/>
              </a:xfrm>
              <a:prstGeom prst="rect">
                <a:avLst/>
              </a:prstGeom>
            </p:spPr>
            <p:txBody>
              <a:bodyPr lIns="39754" tIns="39754" rIns="39754" bIns="3975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6413434" y="221599"/>
              <a:ext cx="1189996" cy="1075573"/>
            </a:xfrm>
            <a:custGeom>
              <a:avLst/>
              <a:gdLst/>
              <a:ahLst/>
              <a:cxnLst/>
              <a:rect l="l" t="t" r="r" b="b"/>
              <a:pathLst>
                <a:path w="1189996" h="1075573">
                  <a:moveTo>
                    <a:pt x="0" y="0"/>
                  </a:moveTo>
                  <a:lnTo>
                    <a:pt x="1189996" y="0"/>
                  </a:lnTo>
                  <a:lnTo>
                    <a:pt x="1189996" y="1075573"/>
                  </a:lnTo>
                  <a:lnTo>
                    <a:pt x="0" y="1075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B766579E-E716-489E-94D5-B341402E5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35903"/>
            <a:ext cx="9715364" cy="5658515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240</Words>
  <Application>Microsoft Office PowerPoint</Application>
  <PresentationFormat>מותאם אישית</PresentationFormat>
  <Paragraphs>30</Paragraphs>
  <Slides>13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8" baseType="lpstr">
      <vt:lpstr>Arial</vt:lpstr>
      <vt:lpstr>Assistant Bold</vt:lpstr>
      <vt:lpstr>Assistant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לכנס מיט"ל מלא סופי</dc:title>
  <dc:creator>ברכה וילנסקי</dc:creator>
  <cp:lastModifiedBy>וילנסקי ברכה</cp:lastModifiedBy>
  <cp:revision>20</cp:revision>
  <dcterms:created xsi:type="dcterms:W3CDTF">2006-08-16T00:00:00Z</dcterms:created>
  <dcterms:modified xsi:type="dcterms:W3CDTF">2025-07-14T12:47:41Z</dcterms:modified>
  <dc:identifier>DAGswS1tFO4</dc:identifier>
</cp:coreProperties>
</file>