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79" r:id="rId10"/>
    <p:sldId id="262" r:id="rId11"/>
    <p:sldId id="264" r:id="rId12"/>
    <p:sldId id="265" r:id="rId13"/>
    <p:sldId id="281" r:id="rId14"/>
    <p:sldId id="278" r:id="rId15"/>
  </p:sldIdLst>
  <p:sldSz cx="18288000" cy="10287000"/>
  <p:notesSz cx="7010400" cy="9296400"/>
  <p:embeddedFontLst>
    <p:embeddedFont>
      <p:font typeface="Assistant" pitchFamily="2" charset="-79"/>
      <p:regular r:id="rId16"/>
      <p:bold r:id="rId17"/>
    </p:embeddedFont>
    <p:embeddedFont>
      <p:font typeface="Bu Tactica" panose="020B0604020202020204" charset="-79"/>
      <p:regular r:id="rId18"/>
    </p:embeddedFont>
    <p:embeddedFont>
      <p:font typeface="Bu Tactica Bold" panose="020B0604020202020204" charset="-79"/>
      <p:regular r:id="rId19"/>
    </p:embeddedFont>
    <p:embeddedFont>
      <p:font typeface="Bu Tactica Light" panose="020B0604020202020204" charset="-79"/>
      <p:regular r:id="rId20"/>
    </p:embeddedFont>
    <p:embeddedFont>
      <p:font typeface="Hata" panose="020B0604020202020204" charset="-79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4" autoAdjust="0"/>
  </p:normalViewPr>
  <p:slideViewPr>
    <p:cSldViewPr>
      <p:cViewPr varScale="1">
        <p:scale>
          <a:sx n="70" d="100"/>
          <a:sy n="70" d="100"/>
        </p:scale>
        <p:origin x="7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001514" y="399570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4" y="0"/>
                </a:lnTo>
                <a:lnTo>
                  <a:pt x="2141224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5897880" y="2384885"/>
            <a:ext cx="12790114" cy="902287"/>
            <a:chOff x="0" y="0"/>
            <a:chExt cx="3628410" cy="25596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628410" cy="255968"/>
            </a:xfrm>
            <a:custGeom>
              <a:avLst/>
              <a:gdLst/>
              <a:ahLst/>
              <a:cxnLst/>
              <a:rect l="l" t="t" r="r" b="b"/>
              <a:pathLst>
                <a:path w="3628410" h="255968">
                  <a:moveTo>
                    <a:pt x="30871" y="0"/>
                  </a:moveTo>
                  <a:lnTo>
                    <a:pt x="3597540" y="0"/>
                  </a:lnTo>
                  <a:cubicBezTo>
                    <a:pt x="3605727" y="0"/>
                    <a:pt x="3613579" y="3252"/>
                    <a:pt x="3619369" y="9042"/>
                  </a:cubicBezTo>
                  <a:cubicBezTo>
                    <a:pt x="3625158" y="14831"/>
                    <a:pt x="3628410" y="22683"/>
                    <a:pt x="3628410" y="30871"/>
                  </a:cubicBezTo>
                  <a:lnTo>
                    <a:pt x="3628410" y="225098"/>
                  </a:lnTo>
                  <a:cubicBezTo>
                    <a:pt x="3628410" y="233285"/>
                    <a:pt x="3625158" y="241137"/>
                    <a:pt x="3619369" y="246927"/>
                  </a:cubicBezTo>
                  <a:cubicBezTo>
                    <a:pt x="3613579" y="252716"/>
                    <a:pt x="3605727" y="255968"/>
                    <a:pt x="3597540" y="255968"/>
                  </a:cubicBezTo>
                  <a:lnTo>
                    <a:pt x="30871" y="255968"/>
                  </a:lnTo>
                  <a:cubicBezTo>
                    <a:pt x="22683" y="255968"/>
                    <a:pt x="14831" y="252716"/>
                    <a:pt x="9042" y="246927"/>
                  </a:cubicBezTo>
                  <a:cubicBezTo>
                    <a:pt x="3252" y="241137"/>
                    <a:pt x="0" y="233285"/>
                    <a:pt x="0" y="225098"/>
                  </a:cubicBezTo>
                  <a:lnTo>
                    <a:pt x="0" y="30871"/>
                  </a:lnTo>
                  <a:cubicBezTo>
                    <a:pt x="0" y="22683"/>
                    <a:pt x="3252" y="14831"/>
                    <a:pt x="9042" y="9042"/>
                  </a:cubicBezTo>
                  <a:cubicBezTo>
                    <a:pt x="14831" y="3252"/>
                    <a:pt x="22683" y="0"/>
                    <a:pt x="30871" y="0"/>
                  </a:cubicBezTo>
                  <a:close/>
                </a:path>
              </a:pathLst>
            </a:custGeom>
            <a:solidFill>
              <a:srgbClr val="9CDDE1">
                <a:alpha val="32941"/>
              </a:srgbClr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3628410" cy="2750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-145262" y="7275987"/>
            <a:ext cx="18288000" cy="5896051"/>
          </a:xfrm>
          <a:custGeom>
            <a:avLst/>
            <a:gdLst/>
            <a:ahLst/>
            <a:cxnLst/>
            <a:rect l="l" t="t" r="r" b="b"/>
            <a:pathLst>
              <a:path w="18288000" h="5896051">
                <a:moveTo>
                  <a:pt x="0" y="0"/>
                </a:moveTo>
                <a:lnTo>
                  <a:pt x="18288000" y="0"/>
                </a:lnTo>
                <a:lnTo>
                  <a:pt x="18288000" y="5896051"/>
                </a:lnTo>
                <a:lnTo>
                  <a:pt x="0" y="58960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7" name="TextBox 7"/>
          <p:cNvSpPr txBox="1"/>
          <p:nvPr/>
        </p:nvSpPr>
        <p:spPr>
          <a:xfrm>
            <a:off x="1219200" y="2383047"/>
            <a:ext cx="16728337" cy="101694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6081"/>
              </a:lnSpc>
              <a:spcBef>
                <a:spcPct val="0"/>
              </a:spcBef>
            </a:pPr>
            <a:r>
              <a:rPr lang="he-IL" sz="4344" b="1" spc="-204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למה מצפים סטודנטים ממרצים בעידן הבינה המלאכותית?</a:t>
            </a: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400" b="1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r>
              <a:rPr lang="he-IL" sz="4400" b="1" spc="-481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כנס מיט"ל, </a:t>
            </a:r>
            <a:r>
              <a:rPr lang="en-US" sz="4400" b="1" spc="-481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</a:rPr>
              <a:t>2025</a:t>
            </a:r>
            <a:endParaRPr lang="he-IL" sz="4400" b="1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en-US" sz="4400" b="1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6081"/>
              </a:lnSpc>
              <a:spcBef>
                <a:spcPct val="0"/>
              </a:spcBef>
            </a:pPr>
            <a:endParaRPr lang="he-IL" sz="4344" b="1" spc="-204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1545202" y="3188006"/>
            <a:ext cx="15197595" cy="2780327"/>
            <a:chOff x="0" y="-276225"/>
            <a:chExt cx="20263460" cy="3707103"/>
          </a:xfrm>
        </p:grpSpPr>
        <p:sp>
          <p:nvSpPr>
            <p:cNvPr id="9" name="TextBox 9"/>
            <p:cNvSpPr txBox="1"/>
            <p:nvPr/>
          </p:nvSpPr>
          <p:spPr>
            <a:xfrm>
              <a:off x="210075" y="-276225"/>
              <a:ext cx="19802635" cy="204235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4333"/>
                </a:lnSpc>
                <a:spcBef>
                  <a:spcPct val="0"/>
                </a:spcBef>
              </a:pPr>
              <a:endParaRPr lang="en-US" sz="6000" b="1" spc="-481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1213262"/>
              <a:ext cx="20263460" cy="22176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6143"/>
                </a:lnSpc>
                <a:spcBef>
                  <a:spcPct val="0"/>
                </a:spcBef>
              </a:pPr>
              <a:endParaRPr lang="he-IL" sz="4400" spc="-541" dirty="0">
                <a:solidFill>
                  <a:srgbClr val="051830"/>
                </a:solidFill>
                <a:latin typeface="Bu Tactica Light"/>
                <a:ea typeface="Bu Tactica Light"/>
                <a:cs typeface="Bu Tactica Light"/>
                <a:sym typeface="Bu Tactica Light"/>
                <a:rtl/>
              </a:endParaRP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981200" y="6743700"/>
            <a:ext cx="15316200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5955"/>
              </a:lnSpc>
              <a:spcBef>
                <a:spcPct val="0"/>
              </a:spcBef>
            </a:pPr>
            <a:r>
              <a:rPr lang="he-IL" sz="4253" spc="-199" dirty="0">
                <a:solidFill>
                  <a:srgbClr val="051830"/>
                </a:solidFill>
                <a:latin typeface="Hata"/>
                <a:ea typeface="Hata"/>
                <a:cs typeface="Hata"/>
                <a:sym typeface="Hata"/>
                <a:rtl/>
              </a:rPr>
              <a:t>פרופ’ ניצה דוידוביץ ופרופ’ רבקה ודמני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52400" y="2220891"/>
            <a:ext cx="17373600" cy="7822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>
              <a:lnSpc>
                <a:spcPts val="3430"/>
              </a:lnSpc>
            </a:pPr>
            <a:endParaRPr dirty="0"/>
          </a:p>
          <a:p>
            <a:pPr marL="685800" indent="-6858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תמיכה בהתפתחות מקצועית של המרצים:</a:t>
            </a:r>
          </a:p>
          <a:p>
            <a:pPr algn="r" rtl="1"/>
            <a:r>
              <a:rPr lang="he-IL" sz="4800" b="1" dirty="0"/>
              <a:t>    </a:t>
            </a:r>
            <a:r>
              <a:rPr lang="he-IL" sz="4800" b="1" dirty="0">
                <a:solidFill>
                  <a:srgbClr val="0070C0"/>
                </a:solidFill>
              </a:rPr>
              <a:t>-</a:t>
            </a:r>
            <a:r>
              <a:rPr lang="he-IL" sz="48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לקיים סדנאות על שימוש בכלים טכנולוגיים והשלכותיהם האתיות</a:t>
            </a:r>
          </a:p>
          <a:p>
            <a:pPr algn="r" rtl="1"/>
            <a:r>
              <a:rPr lang="he-IL" sz="4800" b="1" dirty="0">
                <a:solidFill>
                  <a:srgbClr val="0070C0"/>
                </a:solidFill>
              </a:rPr>
              <a:t>    - </a:t>
            </a:r>
            <a:r>
              <a:rPr lang="he-IL" sz="3600" b="1" dirty="0">
                <a:solidFill>
                  <a:srgbClr val="0070C0"/>
                </a:solidFill>
              </a:rPr>
              <a:t>לפתח קווים מנחים להערכה הוגנת בעידן בינה מלאכותית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עיצוב קוד אתי מוסדי עדכני:</a:t>
            </a:r>
          </a:p>
          <a:p>
            <a:pPr algn="r" rtl="1"/>
            <a:r>
              <a:rPr lang="he-IL" sz="4400" b="1" dirty="0"/>
              <a:t>    </a:t>
            </a:r>
            <a:r>
              <a:rPr lang="he-IL" sz="4400" b="1" dirty="0">
                <a:solidFill>
                  <a:srgbClr val="0070C0"/>
                </a:solidFill>
              </a:rPr>
              <a:t>-</a:t>
            </a:r>
            <a:r>
              <a:rPr lang="he-IL" sz="44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לשתף סגל וסטודנטים בגיבוש מדיניות</a:t>
            </a:r>
          </a:p>
          <a:p>
            <a:pPr algn="r" rtl="1"/>
            <a:r>
              <a:rPr lang="he-IL" sz="3600" b="1" dirty="0">
                <a:solidFill>
                  <a:srgbClr val="0070C0"/>
                </a:solidFill>
              </a:rPr>
              <a:t>     - לנסח עקרונות פעולה ולא תקנות ענישה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העצמת וטיפוח סטודנטים כפועלים אתיים אקטיביים:</a:t>
            </a:r>
          </a:p>
          <a:p>
            <a:pPr algn="r" rtl="1"/>
            <a:r>
              <a:rPr lang="he-IL" sz="4400" b="1" dirty="0"/>
              <a:t>    </a:t>
            </a:r>
            <a:r>
              <a:rPr lang="he-IL" sz="4400" b="1" dirty="0">
                <a:solidFill>
                  <a:srgbClr val="0070C0"/>
                </a:solidFill>
              </a:rPr>
              <a:t>-</a:t>
            </a:r>
            <a:r>
              <a:rPr lang="he-IL" sz="44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לעודד בחירה מודעת בכלי למידה</a:t>
            </a:r>
          </a:p>
          <a:p>
            <a:pPr algn="r" rtl="1"/>
            <a:r>
              <a:rPr lang="he-IL" sz="3600" b="1" dirty="0">
                <a:solidFill>
                  <a:srgbClr val="0070C0"/>
                </a:solidFill>
              </a:rPr>
              <a:t>     - לפתח יכולות לניתוח אתי של מצבים מורכבים</a:t>
            </a:r>
          </a:p>
          <a:p>
            <a:pPr algn="r" rtl="1"/>
            <a:r>
              <a:rPr lang="he-IL" sz="4400" b="1" dirty="0"/>
              <a:t>    </a:t>
            </a:r>
          </a:p>
          <a:p>
            <a:pPr algn="r"/>
            <a:endParaRPr lang="he-IL" sz="4800" b="1" dirty="0"/>
          </a:p>
        </p:txBody>
      </p:sp>
      <p:sp>
        <p:nvSpPr>
          <p:cNvPr id="7" name="TextBox 7"/>
          <p:cNvSpPr txBox="1"/>
          <p:nvPr/>
        </p:nvSpPr>
        <p:spPr>
          <a:xfrm>
            <a:off x="451507" y="1438626"/>
            <a:ext cx="17526000" cy="7268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 rtl="1">
              <a:lnSpc>
                <a:spcPts val="6081"/>
              </a:lnSpc>
              <a:spcBef>
                <a:spcPct val="0"/>
              </a:spcBef>
            </a:pPr>
            <a:r>
              <a:rPr lang="he-IL" sz="4800" b="1" spc="-204" dirty="0">
                <a:solidFill>
                  <a:srgbClr val="051830"/>
                </a:solidFill>
                <a:latin typeface="Bu Tactica Bold"/>
                <a:ea typeface="Bu Tactica Bold"/>
                <a:sym typeface="Bu Tactica Bold"/>
                <a:rtl/>
              </a:rPr>
              <a:t>השלכות לתפקידי מרכזי ההוראה והצוותים האקדמיים (המשך)</a:t>
            </a:r>
            <a:endParaRPr lang="he-IL" sz="4800" b="1" spc="-297" dirty="0">
              <a:solidFill>
                <a:srgbClr val="061931"/>
              </a:solidFill>
              <a:latin typeface="Bu Tactica Bold"/>
              <a:ea typeface="Bu Tactica Bold"/>
              <a:sym typeface="Bu Tactica Bold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3570297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001514" y="399570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4" y="0"/>
                </a:lnTo>
                <a:lnTo>
                  <a:pt x="2141224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>
            <a:off x="28642" y="7279253"/>
            <a:ext cx="18288000" cy="5896051"/>
          </a:xfrm>
          <a:custGeom>
            <a:avLst/>
            <a:gdLst/>
            <a:ahLst/>
            <a:cxnLst/>
            <a:rect l="l" t="t" r="r" b="b"/>
            <a:pathLst>
              <a:path w="18288000" h="5896051">
                <a:moveTo>
                  <a:pt x="0" y="0"/>
                </a:moveTo>
                <a:lnTo>
                  <a:pt x="18288000" y="0"/>
                </a:lnTo>
                <a:lnTo>
                  <a:pt x="18288000" y="5896052"/>
                </a:lnTo>
                <a:lnTo>
                  <a:pt x="0" y="589605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6829440" y="5170607"/>
            <a:ext cx="906860" cy="720790"/>
          </a:xfrm>
          <a:custGeom>
            <a:avLst/>
            <a:gdLst/>
            <a:ahLst/>
            <a:cxnLst/>
            <a:rect l="l" t="t" r="r" b="b"/>
            <a:pathLst>
              <a:path w="590866" h="590866">
                <a:moveTo>
                  <a:pt x="0" y="0"/>
                </a:moveTo>
                <a:lnTo>
                  <a:pt x="590866" y="0"/>
                </a:lnTo>
                <a:lnTo>
                  <a:pt x="590866" y="590866"/>
                </a:lnTo>
                <a:lnTo>
                  <a:pt x="0" y="5908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TextBox 5"/>
          <p:cNvSpPr txBox="1"/>
          <p:nvPr/>
        </p:nvSpPr>
        <p:spPr>
          <a:xfrm>
            <a:off x="1702759" y="1333500"/>
            <a:ext cx="14527841" cy="128368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ts val="14333"/>
              </a:lnSpc>
              <a:spcBef>
                <a:spcPct val="0"/>
              </a:spcBef>
            </a:pPr>
            <a:r>
              <a:rPr lang="he-IL" sz="8000" b="1" spc="-481" dirty="0">
                <a:solidFill>
                  <a:srgbClr val="0070C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                                </a:t>
            </a:r>
            <a:r>
              <a:rPr lang="he-IL" sz="8000" b="1" spc="-481" dirty="0">
                <a:solidFill>
                  <a:srgbClr val="0070C0"/>
                </a:solidFill>
                <a:latin typeface="Bu Tactica Bold"/>
                <a:ea typeface="Bu Tactica Bold"/>
                <a:sym typeface="Bu Tactica Bold"/>
                <a:rtl/>
              </a:rPr>
              <a:t>תודה!</a:t>
            </a: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r>
              <a:rPr lang="he-IL" sz="5400" b="1" spc="-481" dirty="0">
                <a:solidFill>
                  <a:srgbClr val="051830"/>
                </a:solidFill>
                <a:latin typeface="Bu Tactica Bold"/>
                <a:ea typeface="Bu Tactica Bold"/>
                <a:sym typeface="Bu Tactica Bold"/>
                <a:rtl/>
              </a:rPr>
              <a:t>פרופ' ניצה </a:t>
            </a:r>
            <a:r>
              <a:rPr lang="he-IL" sz="5400" b="1" spc="-481" dirty="0" err="1">
                <a:solidFill>
                  <a:srgbClr val="051830"/>
                </a:solidFill>
                <a:latin typeface="Bu Tactica Bold"/>
                <a:ea typeface="Bu Tactica Bold"/>
                <a:sym typeface="Bu Tactica Bold"/>
                <a:rtl/>
              </a:rPr>
              <a:t>דוידוביץ</a:t>
            </a:r>
            <a:r>
              <a:rPr lang="he-IL" sz="5400" b="1" spc="-481" dirty="0">
                <a:solidFill>
                  <a:srgbClr val="051830"/>
                </a:solidFill>
                <a:latin typeface="Bu Tactica Bold"/>
                <a:ea typeface="Bu Tactica Bold"/>
                <a:sym typeface="Bu Tactica Bold"/>
                <a:rtl/>
              </a:rPr>
              <a:t>                    פרופ' רבקה ודמני</a:t>
            </a: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endParaRPr lang="he-IL" sz="6600" b="1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endParaRPr lang="he-IL" sz="6600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r>
              <a:rPr lang="he-IL" sz="10238" b="1" spc="-481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     </a:t>
            </a: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endParaRPr lang="he-IL" sz="10238" b="1" spc="-481" dirty="0">
              <a:solidFill>
                <a:srgbClr val="051830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  <a:p>
            <a:pPr algn="ctr" rtl="1">
              <a:lnSpc>
                <a:spcPts val="14333"/>
              </a:lnSpc>
              <a:spcBef>
                <a:spcPct val="0"/>
              </a:spcBef>
            </a:pPr>
            <a:r>
              <a:rPr lang="he-IL" sz="10238" b="1" spc="-481" dirty="0">
                <a:solidFill>
                  <a:srgbClr val="05183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391401" y="5273861"/>
            <a:ext cx="4724400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7"/>
              </a:lnSpc>
              <a:spcBef>
                <a:spcPct val="0"/>
              </a:spcBef>
            </a:pPr>
            <a:r>
              <a:rPr lang="en-US" sz="3398" dirty="0">
                <a:solidFill>
                  <a:srgbClr val="051830"/>
                </a:solidFill>
                <a:latin typeface="Assistant"/>
                <a:ea typeface="Assistant"/>
                <a:cs typeface="Assistant"/>
                <a:sym typeface="Assistant"/>
              </a:rPr>
              <a:t>D.NITZA@ARIEL.AC.IL</a:t>
            </a:r>
          </a:p>
        </p:txBody>
      </p:sp>
      <p:sp>
        <p:nvSpPr>
          <p:cNvPr id="8" name="מלבן 7"/>
          <p:cNvSpPr/>
          <p:nvPr/>
        </p:nvSpPr>
        <p:spPr>
          <a:xfrm>
            <a:off x="5029200" y="5995754"/>
            <a:ext cx="952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757"/>
              </a:lnSpc>
              <a:spcBef>
                <a:spcPct val="0"/>
              </a:spcBef>
            </a:pPr>
            <a:r>
              <a:rPr lang="en-US" sz="3398" dirty="0">
                <a:solidFill>
                  <a:srgbClr val="051830"/>
                </a:solidFill>
                <a:latin typeface="Assistant"/>
                <a:ea typeface="Assistant"/>
                <a:cs typeface="Assistant"/>
                <a:sym typeface="Assistant"/>
              </a:rPr>
              <a:t>RIVKAW@ARIEL.AC.IL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18" name="Group 18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3F5AB90-3F0F-D34A-9980-4E8CEEB61697}"/>
              </a:ext>
            </a:extLst>
          </p:cNvPr>
          <p:cNvSpPr txBox="1"/>
          <p:nvPr/>
        </p:nvSpPr>
        <p:spPr>
          <a:xfrm>
            <a:off x="152400" y="2095500"/>
            <a:ext cx="172212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/>
            <a:r>
              <a:rPr lang="he-IL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השינוי המהותי בהשכלה הגבוהה: </a:t>
            </a:r>
            <a:r>
              <a:rPr lang="he-IL" sz="4800" b="1" kern="100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החדירה המסיבית של</a:t>
            </a:r>
            <a:r>
              <a:rPr lang="en-US" sz="4800" b="1" kern="100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AI</a:t>
            </a:r>
            <a:r>
              <a:rPr lang="en-US" sz="4800" b="1" kern="100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4800" b="1" kern="100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לאקדמיה</a:t>
            </a:r>
            <a:endParaRPr lang="en-US" sz="4800" kern="100" dirty="0">
              <a:solidFill>
                <a:prstClr val="black"/>
              </a:solidFill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r" rtl="1">
              <a:buNone/>
            </a:pPr>
            <a:endParaRPr lang="he-IL" sz="32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>
              <a:buNone/>
            </a:pPr>
            <a:r>
              <a:rPr lang="he-IL" sz="32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התפתחויות מרכזיות</a:t>
            </a:r>
            <a:r>
              <a:rPr lang="en-US" sz="32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נובמבר 2022</a:t>
            </a:r>
            <a:r>
              <a:rPr lang="en-US" sz="3200" b="1" dirty="0"/>
              <a:t>:</a:t>
            </a:r>
            <a:r>
              <a:rPr lang="en-US" sz="3200" dirty="0"/>
              <a:t> </a:t>
            </a:r>
            <a:r>
              <a:rPr lang="he-IL" sz="3200" dirty="0"/>
              <a:t>השקת</a:t>
            </a:r>
            <a:r>
              <a:rPr lang="en-US" sz="3200" dirty="0"/>
              <a:t> ChatGPT - 100 </a:t>
            </a:r>
            <a:r>
              <a:rPr lang="he-IL" sz="3200" dirty="0"/>
              <a:t>מיליון משתמשים תוך חודשיים</a:t>
            </a:r>
            <a:endParaRPr lang="en-US" sz="3200" dirty="0"/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r>
              <a:rPr lang="en-US" sz="3200" b="1" dirty="0"/>
              <a:t>2023</a:t>
            </a:r>
            <a:r>
              <a:rPr lang="en-US" sz="3200" dirty="0"/>
              <a:t> </a:t>
            </a:r>
            <a:r>
              <a:rPr lang="he-IL" sz="3200" dirty="0"/>
              <a:t> - נגישות אינטנסיבית בשימוש ב- </a:t>
            </a:r>
            <a:r>
              <a:rPr lang="en-US" sz="3200" dirty="0"/>
              <a:t>……,Claude, GPT-4</a:t>
            </a:r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היום</a:t>
            </a:r>
            <a:r>
              <a:rPr lang="en-US" sz="3200" b="1" dirty="0"/>
              <a:t>:</a:t>
            </a:r>
            <a:r>
              <a:rPr lang="en-US" sz="3200" dirty="0"/>
              <a:t> </a:t>
            </a:r>
            <a:r>
              <a:rPr lang="he-IL" sz="3200" dirty="0"/>
              <a:t>מעבר מכלים בסיסיים לכלים המסוגלים לכתוב חיבורים שלמים</a:t>
            </a:r>
            <a:endParaRPr lang="en-US" sz="3200" dirty="0"/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המציאות: נגישות</a:t>
            </a:r>
            <a:r>
              <a:rPr lang="he-IL" sz="3200" dirty="0"/>
              <a:t> </a:t>
            </a:r>
            <a:r>
              <a:rPr lang="he-IL" sz="3200" b="1" dirty="0"/>
              <a:t>מלאה</a:t>
            </a:r>
            <a:r>
              <a:rPr lang="he-IL" sz="3200" dirty="0"/>
              <a:t> - כל סטודנט יכול להשתמש בחינם</a:t>
            </a:r>
            <a:endParaRPr lang="en-US" sz="3200" dirty="0"/>
          </a:p>
          <a:p>
            <a:pPr algn="r" rtl="1">
              <a:buNone/>
            </a:pPr>
            <a:endParaRPr lang="he-IL" sz="44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/>
            <a:r>
              <a:rPr lang="he-IL" sz="4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אתגר חדש ומורכב: </a:t>
            </a:r>
            <a:r>
              <a:rPr lang="he-IL" sz="4400" b="1" kern="100" dirty="0">
                <a:latin typeface="Aptos" panose="020B0004020202020204" pitchFamily="34" charset="0"/>
              </a:rPr>
              <a:t>איך מערכת חינוכית מסורתית מסתגלת לשינוי כה מהיר? פחות משנתיים ממהפכה למחקר</a:t>
            </a:r>
            <a:r>
              <a:rPr lang="en-US" sz="4400" b="1" kern="100" dirty="0">
                <a:latin typeface="Aptos" panose="020B0004020202020204" pitchFamily="34" charset="0"/>
              </a:rPr>
              <a:t>!</a:t>
            </a:r>
          </a:p>
          <a:p>
            <a:pPr algn="r" rtl="1">
              <a:buNone/>
            </a:pP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15" name="TextBox 15"/>
          <p:cNvSpPr txBox="1"/>
          <p:nvPr/>
        </p:nvSpPr>
        <p:spPr>
          <a:xfrm>
            <a:off x="152401" y="1524352"/>
            <a:ext cx="17584868" cy="8848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6898"/>
              </a:lnSpc>
            </a:pPr>
            <a:r>
              <a:rPr lang="he-IL" sz="6898" b="1" spc="-324" dirty="0">
                <a:solidFill>
                  <a:srgbClr val="061931"/>
                </a:solidFill>
                <a:latin typeface="+mj-lt"/>
                <a:ea typeface="Bu Tactica Bold"/>
                <a:sym typeface="Bu Tactica Bold"/>
                <a:rtl/>
              </a:rPr>
              <a:t>האתגר: הפער שהולך ומתרחב בין ערכים למציאות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ECEFB1-D847-A249-E705-07552D6270BD}"/>
              </a:ext>
            </a:extLst>
          </p:cNvPr>
          <p:cNvSpPr txBox="1"/>
          <p:nvPr/>
        </p:nvSpPr>
        <p:spPr>
          <a:xfrm>
            <a:off x="0" y="2628901"/>
            <a:ext cx="17449801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he-IL" sz="4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מציאות</a:t>
            </a:r>
            <a:r>
              <a:rPr lang="en-US" sz="4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4000" b="1" kern="10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מול מדיניות: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just" rtl="1">
              <a:buNone/>
            </a:pPr>
            <a:r>
              <a:rPr lang="en-US" sz="36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67%</a:t>
            </a:r>
            <a:r>
              <a:rPr lang="en-US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מהסטודנטים הישראלים משתמשים ב-</a:t>
            </a:r>
            <a:r>
              <a:rPr lang="en-US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AI </a:t>
            </a: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פעם בשבוע,</a:t>
            </a:r>
            <a:r>
              <a:rPr lang="en-US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+ </a:t>
            </a:r>
            <a:r>
              <a:rPr lang="en-US" sz="36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40%</a:t>
            </a:r>
            <a:r>
              <a:rPr lang="en-US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משתמשים גם כאשר המרצים אוסרים זאת במפורש.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r" rtl="1"/>
            <a:r>
              <a:rPr lang="he-IL" sz="4000" b="1" kern="100" dirty="0">
                <a:latin typeface="Aptos" panose="020B0004020202020204" pitchFamily="34" charset="0"/>
              </a:rPr>
              <a:t>התגובה האקדמית</a:t>
            </a:r>
            <a:r>
              <a:rPr lang="en-US" sz="4000" b="1" kern="100" dirty="0">
                <a:latin typeface="Aptos" panose="020B0004020202020204" pitchFamily="34" charset="0"/>
              </a:rPr>
              <a:t>:</a:t>
            </a: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איסורים גורפים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מדיניות מגבילה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דגש על יושרה אקדמית מסורתית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r" rtl="1">
              <a:buNone/>
            </a:pPr>
            <a:r>
              <a:rPr lang="he-IL" sz="4000" b="1" kern="100" dirty="0">
                <a:latin typeface="Aptos" panose="020B0004020202020204" pitchFamily="34" charset="0"/>
              </a:rPr>
              <a:t>דרישות שוק העבודה</a:t>
            </a:r>
            <a:r>
              <a:rPr lang="en-US" sz="4000" b="1" kern="100" dirty="0">
                <a:latin typeface="Aptos" panose="020B0004020202020204" pitchFamily="34" charset="0"/>
              </a:rPr>
              <a:t>:</a:t>
            </a:r>
          </a:p>
          <a:p>
            <a:pPr marL="34290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latin typeface="Aptos" panose="020B0004020202020204" pitchFamily="34" charset="0"/>
              </a:rPr>
              <a:t>מיומנות בטכנולוגיות מתקדמות</a:t>
            </a:r>
            <a:endParaRPr lang="en-US" sz="3600" kern="100" dirty="0">
              <a:latin typeface="Aptos" panose="020B0004020202020204" pitchFamily="34" charset="0"/>
            </a:endParaRPr>
          </a:p>
          <a:p>
            <a:pPr marL="34290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latin typeface="Aptos" panose="020B0004020202020204" pitchFamily="34" charset="0"/>
              </a:rPr>
              <a:t>יעילות וחדשנות</a:t>
            </a:r>
            <a:endParaRPr lang="en-US" sz="3600" kern="100" dirty="0">
              <a:latin typeface="Aptos" panose="020B0004020202020204" pitchFamily="34" charset="0"/>
            </a:endParaRPr>
          </a:p>
          <a:p>
            <a:pPr marL="34290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3600" kern="100" dirty="0">
                <a:latin typeface="Aptos" panose="020B0004020202020204" pitchFamily="34" charset="0"/>
              </a:rPr>
              <a:t>התנסות מעשית בכלי</a:t>
            </a:r>
            <a:r>
              <a:rPr lang="en-US" sz="3600" kern="100" dirty="0">
                <a:latin typeface="Aptos" panose="020B0004020202020204" pitchFamily="34" charset="0"/>
              </a:rPr>
              <a:t> AI </a:t>
            </a:r>
          </a:p>
          <a:p>
            <a:pPr algn="r" rtl="1">
              <a:buNone/>
            </a:pPr>
            <a:endParaRPr lang="he-IL" sz="4400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>
              <a:buNone/>
            </a:pPr>
            <a:r>
              <a:rPr lang="he-IL" sz="4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הסטודנטים:</a:t>
            </a:r>
            <a:r>
              <a:rPr lang="he-IL" sz="4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36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איך להיות נאמנים לערכים אקדמיים ובו זמנית להתכונן לעולם העבודה</a:t>
            </a:r>
            <a:r>
              <a:rPr lang="en-US" sz="36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?</a:t>
            </a:r>
            <a:endParaRPr lang="en-US" sz="3600" b="1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15" name="TextBox 15"/>
          <p:cNvSpPr txBox="1"/>
          <p:nvPr/>
        </p:nvSpPr>
        <p:spPr>
          <a:xfrm>
            <a:off x="2232485" y="1524352"/>
            <a:ext cx="13417589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898"/>
              </a:lnSpc>
            </a:pPr>
            <a:r>
              <a:rPr lang="he-IL" sz="6898" b="1" spc="-324" dirty="0">
                <a:solidFill>
                  <a:srgbClr val="061931"/>
                </a:solidFill>
                <a:latin typeface="Bu Tactica Bold"/>
                <a:ea typeface="Bu Tactica Bold"/>
                <a:sym typeface="Bu Tactica Bold"/>
                <a:rtl/>
              </a:rPr>
              <a:t>שאלת המחקר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F4AF3CE-A728-AF3A-D238-C29691694C9C}"/>
              </a:ext>
            </a:extLst>
          </p:cNvPr>
          <p:cNvSpPr txBox="1"/>
          <p:nvPr/>
        </p:nvSpPr>
        <p:spPr>
          <a:xfrm>
            <a:off x="609601" y="2247901"/>
            <a:ext cx="16764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buNone/>
            </a:pPr>
            <a:r>
              <a:rPr lang="he-IL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איך סטודנטים תופסים את ההיבטים האתיים של שימוש בבינה מלאכותית בהקשר אקדמי, ומה הקשר בין תפיסות אלה לבין ציפיותיהם מהמרצים</a:t>
            </a:r>
            <a:r>
              <a:rPr lang="en-US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?</a:t>
            </a:r>
            <a:endParaRPr lang="en-US" sz="48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r" rtl="1">
              <a:buNone/>
            </a:pPr>
            <a:endParaRPr lang="he-IL" sz="48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>
              <a:buNone/>
            </a:pPr>
            <a:r>
              <a:rPr lang="he-IL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שתי השערות מרכזיות</a:t>
            </a:r>
            <a:r>
              <a:rPr lang="en-US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endParaRPr lang="en-US" sz="48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just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השערה 1</a:t>
            </a:r>
            <a:r>
              <a:rPr lang="en-US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קיים קשר חיובי בין התנהגות אתית לקויה לתפיסת שיפור ביצועים</a:t>
            </a:r>
            <a:endParaRPr lang="en-US" sz="48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just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השערה 2</a:t>
            </a:r>
            <a:r>
              <a:rPr lang="en-US" sz="4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סטודנטים מבקשים הדרכה אתית מהמרצים, גם כאשר הם "עוברים על החוק</a:t>
            </a:r>
            <a:r>
              <a:rPr lang="en-US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"</a:t>
            </a:r>
            <a:endParaRPr lang="en-US" sz="48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15" name="TextBox 15"/>
          <p:cNvSpPr txBox="1"/>
          <p:nvPr/>
        </p:nvSpPr>
        <p:spPr>
          <a:xfrm>
            <a:off x="2232485" y="1524352"/>
            <a:ext cx="13417589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898"/>
              </a:lnSpc>
            </a:pPr>
            <a:r>
              <a:rPr lang="he-IL" sz="6898" b="1" spc="-324" dirty="0">
                <a:solidFill>
                  <a:srgbClr val="061931"/>
                </a:solidFill>
                <a:latin typeface="Bu Tactica Bold"/>
                <a:ea typeface="Bu Tactica Bold"/>
                <a:sym typeface="Bu Tactica Bold"/>
                <a:rtl/>
              </a:rPr>
              <a:t>מתודולוגיה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ABF854-18A3-19AA-80E7-002E91A0D21C}"/>
              </a:ext>
            </a:extLst>
          </p:cNvPr>
          <p:cNvSpPr txBox="1"/>
          <p:nvPr/>
        </p:nvSpPr>
        <p:spPr>
          <a:xfrm>
            <a:off x="457201" y="2759150"/>
            <a:ext cx="16611600" cy="7386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en-US" sz="6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399</a:t>
            </a:r>
            <a:r>
              <a:rPr lang="en-US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סטודנטים</a:t>
            </a:r>
            <a:r>
              <a:rPr lang="en-US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6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6</a:t>
            </a:r>
            <a:r>
              <a:rPr lang="en-US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I</a:t>
            </a:r>
            <a:r>
              <a:rPr lang="he-IL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מוסדות אקדמיים </a:t>
            </a:r>
            <a:r>
              <a:rPr lang="en-US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6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3</a:t>
            </a:r>
            <a:r>
              <a:rPr lang="en-US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I</a:t>
            </a:r>
            <a:r>
              <a:rPr lang="he-IL" sz="6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תחומים נמדדו</a:t>
            </a:r>
            <a:endParaRPr lang="en-US" sz="60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r" rtl="1">
              <a:buNone/>
            </a:pPr>
            <a:endParaRPr lang="he-IL" sz="60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>
              <a:buNone/>
            </a:pPr>
            <a:r>
              <a:rPr lang="he-IL" sz="6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כלי המחקר</a:t>
            </a:r>
          </a:p>
          <a:p>
            <a:pPr algn="r" rtl="1">
              <a:buNone/>
            </a:pPr>
            <a:endParaRPr lang="he-IL" sz="60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r" rtl="1">
              <a:buNone/>
            </a:pPr>
            <a:r>
              <a:rPr lang="he-IL" sz="5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שאלון ליקרט</a:t>
            </a:r>
            <a:r>
              <a:rPr lang="en-US" sz="5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(1-5)</a:t>
            </a:r>
            <a: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he-IL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הבודק</a:t>
            </a:r>
            <a: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endParaRPr lang="en-US" sz="54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התנהגות אתית לקויה  </a:t>
            </a:r>
            <a: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(Unethical)</a:t>
            </a:r>
            <a:endParaRPr lang="en-US" sz="54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תפיסת שיפור ביצועים </a:t>
            </a:r>
            <a: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5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AI_improve</a:t>
            </a:r>
            <a: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)</a:t>
            </a:r>
            <a:endParaRPr lang="en-US" sz="54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marL="34290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e-IL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ציפיות להדרכה אתית מהמרצים</a:t>
            </a:r>
            <a:endParaRPr lang="en-US" sz="5400" kern="1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33400" y="4085812"/>
            <a:ext cx="5529391" cy="3523918"/>
            <a:chOff x="0" y="0"/>
            <a:chExt cx="1168680" cy="81778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68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6436857" y="3921674"/>
            <a:ext cx="5270523" cy="3688056"/>
            <a:chOff x="0" y="0"/>
            <a:chExt cx="1168680" cy="81778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68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88246" y="3205907"/>
            <a:ext cx="1367745" cy="1367745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9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988776" y="3903545"/>
            <a:ext cx="5270523" cy="3688056"/>
            <a:chOff x="0" y="0"/>
            <a:chExt cx="1168680" cy="817786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68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0" y="1685077"/>
            <a:ext cx="18288000" cy="8042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68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-324" normalizeH="0" baseline="0" noProof="0" dirty="0">
                <a:ln>
                  <a:noFill/>
                </a:ln>
                <a:solidFill>
                  <a:srgbClr val="061931"/>
                </a:solidFill>
                <a:effectLst/>
                <a:uLnTx/>
                <a:uFillTx/>
                <a:latin typeface="Bu Tactica Bold"/>
                <a:ea typeface="Bu Tactica Bold"/>
                <a:sym typeface="Bu Tactica Bold"/>
                <a:rtl/>
              </a:rPr>
              <a:t>הממצאים המרכזיים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2537003" y="4352199"/>
            <a:ext cx="4174071" cy="6317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538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849" b="1" i="0" u="none" strike="noStrike" kern="1200" cap="none" spc="-180" normalizeH="0" baseline="0" noProof="0" dirty="0">
                <a:ln>
                  <a:noFill/>
                </a:ln>
                <a:solidFill>
                  <a:srgbClr val="0C2E50"/>
                </a:solidFill>
                <a:effectLst/>
                <a:uLnTx/>
                <a:uFillTx/>
                <a:latin typeface="Bu Tactica Bold"/>
                <a:ea typeface="Bu Tactica Bold"/>
                <a:sym typeface="Bu Tactica Bold"/>
                <a:rtl/>
              </a:rPr>
              <a:t>השערה 1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615178" y="4352199"/>
            <a:ext cx="4913881" cy="63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5392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852" b="1" i="0" u="none" strike="noStrike" kern="1200" cap="none" spc="-181" normalizeH="0" baseline="0" noProof="0" dirty="0">
                <a:ln>
                  <a:noFill/>
                </a:ln>
                <a:solidFill>
                  <a:srgbClr val="0C2E50"/>
                </a:solidFill>
                <a:effectLst/>
                <a:uLnTx/>
                <a:uFillTx/>
                <a:latin typeface="Bu Tactica Bold"/>
                <a:ea typeface="Bu Tactica Bold"/>
                <a:sym typeface="Bu Tactica Bold"/>
                <a:rtl/>
              </a:rPr>
              <a:t>השערה 2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949083" y="4352199"/>
            <a:ext cx="3142231" cy="63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5392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852" b="1" i="0" u="none" strike="noStrike" kern="1200" cap="none" spc="-181" normalizeH="0" baseline="0" noProof="0" dirty="0">
                <a:ln>
                  <a:noFill/>
                </a:ln>
                <a:solidFill>
                  <a:srgbClr val="0C2E50"/>
                </a:solidFill>
                <a:effectLst/>
                <a:uLnTx/>
                <a:uFillTx/>
                <a:latin typeface="Bu Tactica Bold"/>
                <a:ea typeface="Bu Tactica Bold"/>
                <a:sym typeface="Bu Tactica Bold"/>
                <a:rtl/>
              </a:rPr>
              <a:t>ועוד...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340493" y="5081886"/>
            <a:ext cx="4545550" cy="12926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rtl="1"/>
            <a:r>
              <a:rPr lang="he-IL" sz="2800" dirty="0"/>
              <a:t>82% מהסטודנטים רואים בזה דילמה אתית אמיתית, לא רק עניין של ציות לכללים</a:t>
            </a:r>
            <a:endParaRPr lang="en-US" sz="2800" dirty="0"/>
          </a:p>
        </p:txBody>
      </p:sp>
      <p:sp>
        <p:nvSpPr>
          <p:cNvPr id="32" name="TextBox 32"/>
          <p:cNvSpPr txBox="1"/>
          <p:nvPr/>
        </p:nvSpPr>
        <p:spPr>
          <a:xfrm>
            <a:off x="12167156" y="5140196"/>
            <a:ext cx="5092144" cy="26648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dirty="0"/>
              <a:t>קשר חיובי ומובהק</a:t>
            </a:r>
            <a:r>
              <a:rPr lang="he-IL" sz="2800" dirty="0"/>
              <a:t> בין התנהגות אתית לקויה לתפיסת שיפור ביצועים. סטודנטים ש"עוברים על החוק" מאמינים שה</a:t>
            </a:r>
            <a:r>
              <a:rPr lang="en-US" sz="2800" dirty="0"/>
              <a:t>AI -</a:t>
            </a:r>
            <a:r>
              <a:rPr lang="he-IL" sz="2800" dirty="0"/>
              <a:t>עוזר להם להצליח       </a:t>
            </a:r>
            <a:r>
              <a:rPr lang="he-IL" sz="3200" b="1" dirty="0">
                <a:solidFill>
                  <a:srgbClr val="0070C0"/>
                </a:solidFill>
              </a:rPr>
              <a:t>אושרה!</a:t>
            </a:r>
            <a:endParaRPr lang="en-US" sz="3200" b="1" dirty="0">
              <a:solidFill>
                <a:srgbClr val="0070C0"/>
              </a:solidFill>
            </a:endParaRPr>
          </a:p>
          <a:p>
            <a:pPr marL="0" marR="0" lvl="0" indent="0" algn="just" defTabSz="914400" rtl="1" eaLnBrk="1" fontAlgn="auto" latinLnBrk="0" hangingPunct="1">
              <a:lnSpc>
                <a:spcPts val="34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496" b="0" i="0" u="none" strike="noStrike" kern="1200" cap="none" spc="-117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u Tactica"/>
              <a:ea typeface="Bu Tactica"/>
              <a:cs typeface="Bu Tactica"/>
              <a:sym typeface="Bu Tactica"/>
              <a:rtl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6611016" y="5140196"/>
            <a:ext cx="4918043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/>
            <a:r>
              <a:rPr lang="he-IL" sz="2800" b="1" dirty="0"/>
              <a:t>גם סטודנטים "עוברי החוק" מצפים להדרכה אתית</a:t>
            </a:r>
            <a:r>
              <a:rPr lang="en-US" sz="2800" b="1" dirty="0"/>
              <a:t>!</a:t>
            </a:r>
            <a:r>
              <a:rPr lang="en-US" sz="2800" dirty="0"/>
              <a:t> </a:t>
            </a:r>
            <a:r>
              <a:rPr lang="he-IL" sz="2800" dirty="0"/>
              <a:t> זה לא מרד נגד הערכים - זו בקשה לשיח אתי רלוונטי</a:t>
            </a:r>
          </a:p>
          <a:p>
            <a:pPr lvl="0" algn="ctr" rtl="1"/>
            <a:r>
              <a:rPr lang="he-IL" sz="3200" b="1" dirty="0">
                <a:solidFill>
                  <a:srgbClr val="0070C0"/>
                </a:solidFill>
              </a:rPr>
              <a:t>אושרה!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0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884937" y="4644216"/>
            <a:ext cx="5270523" cy="3688056"/>
            <a:chOff x="0" y="0"/>
            <a:chExt cx="1168680" cy="81778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lvl="0" indent="0" algn="ctr">
                <a:lnSpc>
                  <a:spcPts val="168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2836326" y="3928448"/>
            <a:ext cx="1367745" cy="1367745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90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6436857" y="4644216"/>
            <a:ext cx="5270523" cy="3688056"/>
            <a:chOff x="0" y="0"/>
            <a:chExt cx="1168680" cy="81778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lvl="0" indent="0" algn="ctr">
                <a:lnSpc>
                  <a:spcPts val="168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88246" y="3928448"/>
            <a:ext cx="1367745" cy="1367745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90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988777" y="4644216"/>
            <a:ext cx="5270523" cy="3688056"/>
            <a:chOff x="0" y="0"/>
            <a:chExt cx="1168680" cy="817786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168681" cy="817786"/>
            </a:xfrm>
            <a:custGeom>
              <a:avLst/>
              <a:gdLst/>
              <a:ahLst/>
              <a:cxnLst/>
              <a:rect l="l" t="t" r="r" b="b"/>
              <a:pathLst>
                <a:path w="1168681" h="817786">
                  <a:moveTo>
                    <a:pt x="29378" y="0"/>
                  </a:moveTo>
                  <a:lnTo>
                    <a:pt x="1139302" y="0"/>
                  </a:lnTo>
                  <a:cubicBezTo>
                    <a:pt x="1147094" y="0"/>
                    <a:pt x="1154566" y="3095"/>
                    <a:pt x="1160076" y="8605"/>
                  </a:cubicBezTo>
                  <a:cubicBezTo>
                    <a:pt x="1165585" y="14114"/>
                    <a:pt x="1168681" y="21587"/>
                    <a:pt x="1168681" y="29378"/>
                  </a:cubicBezTo>
                  <a:lnTo>
                    <a:pt x="1168681" y="788408"/>
                  </a:lnTo>
                  <a:cubicBezTo>
                    <a:pt x="1168681" y="804633"/>
                    <a:pt x="1155527" y="817786"/>
                    <a:pt x="1139302" y="817786"/>
                  </a:cubicBezTo>
                  <a:lnTo>
                    <a:pt x="29378" y="817786"/>
                  </a:lnTo>
                  <a:cubicBezTo>
                    <a:pt x="13153" y="817786"/>
                    <a:pt x="0" y="804633"/>
                    <a:pt x="0" y="788408"/>
                  </a:cubicBezTo>
                  <a:lnTo>
                    <a:pt x="0" y="29378"/>
                  </a:lnTo>
                  <a:cubicBezTo>
                    <a:pt x="0" y="13153"/>
                    <a:pt x="13153" y="0"/>
                    <a:pt x="293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FFFF"/>
              </a:solidFill>
              <a:prstDash val="solid"/>
              <a:miter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28575"/>
              <a:ext cx="1168680" cy="846361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marL="0" lvl="0" indent="0" algn="ctr">
                <a:lnSpc>
                  <a:spcPts val="16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4" name="Freeform 24"/>
          <p:cNvSpPr/>
          <p:nvPr/>
        </p:nvSpPr>
        <p:spPr>
          <a:xfrm>
            <a:off x="8548764" y="4088966"/>
            <a:ext cx="1046710" cy="1046710"/>
          </a:xfrm>
          <a:custGeom>
            <a:avLst/>
            <a:gdLst/>
            <a:ahLst/>
            <a:cxnLst/>
            <a:rect l="l" t="t" r="r" b="b"/>
            <a:pathLst>
              <a:path w="1046710" h="1046710">
                <a:moveTo>
                  <a:pt x="0" y="0"/>
                </a:moveTo>
                <a:lnTo>
                  <a:pt x="1046710" y="0"/>
                </a:lnTo>
                <a:lnTo>
                  <a:pt x="1046710" y="1046710"/>
                </a:lnTo>
                <a:lnTo>
                  <a:pt x="0" y="104671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25" name="Freeform 25"/>
          <p:cNvSpPr/>
          <p:nvPr/>
        </p:nvSpPr>
        <p:spPr>
          <a:xfrm>
            <a:off x="14229631" y="4227953"/>
            <a:ext cx="788813" cy="768734"/>
          </a:xfrm>
          <a:custGeom>
            <a:avLst/>
            <a:gdLst/>
            <a:ahLst/>
            <a:cxnLst/>
            <a:rect l="l" t="t" r="r" b="b"/>
            <a:pathLst>
              <a:path w="788813" h="768734">
                <a:moveTo>
                  <a:pt x="0" y="0"/>
                </a:moveTo>
                <a:lnTo>
                  <a:pt x="788813" y="0"/>
                </a:lnTo>
                <a:lnTo>
                  <a:pt x="788813" y="768734"/>
                </a:lnTo>
                <a:lnTo>
                  <a:pt x="0" y="76873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r>
              <a:rPr lang="en-US" dirty="0"/>
              <a:t>x</a:t>
            </a:r>
            <a:endParaRPr lang="he-IL" dirty="0"/>
          </a:p>
        </p:txBody>
      </p:sp>
      <p:sp>
        <p:nvSpPr>
          <p:cNvPr id="26" name="Freeform 26"/>
          <p:cNvSpPr/>
          <p:nvPr/>
        </p:nvSpPr>
        <p:spPr>
          <a:xfrm>
            <a:off x="3055597" y="4211919"/>
            <a:ext cx="929203" cy="800804"/>
          </a:xfrm>
          <a:custGeom>
            <a:avLst/>
            <a:gdLst/>
            <a:ahLst/>
            <a:cxnLst/>
            <a:rect l="l" t="t" r="r" b="b"/>
            <a:pathLst>
              <a:path w="929203" h="800804">
                <a:moveTo>
                  <a:pt x="0" y="0"/>
                </a:moveTo>
                <a:lnTo>
                  <a:pt x="929203" y="0"/>
                </a:lnTo>
                <a:lnTo>
                  <a:pt x="929203" y="800804"/>
                </a:lnTo>
                <a:lnTo>
                  <a:pt x="0" y="800804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27" name="TextBox 27"/>
          <p:cNvSpPr txBox="1"/>
          <p:nvPr/>
        </p:nvSpPr>
        <p:spPr>
          <a:xfrm>
            <a:off x="2435206" y="1114425"/>
            <a:ext cx="13417589" cy="8009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898"/>
              </a:lnSpc>
            </a:pPr>
            <a:r>
              <a:rPr lang="he-IL" sz="4800" b="1" dirty="0"/>
              <a:t>מה הסטודנטים באמת רוצים? </a:t>
            </a:r>
            <a:endParaRPr lang="he-IL" sz="4800" b="1" spc="-324" dirty="0">
              <a:solidFill>
                <a:srgbClr val="061931"/>
              </a:solidFill>
              <a:latin typeface="Bu Tactica Bold"/>
              <a:ea typeface="Bu Tactica Bold"/>
              <a:cs typeface="Bu Tactica Bold"/>
              <a:sym typeface="Bu Tactica Bold"/>
              <a:rtl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12287642" y="5804427"/>
            <a:ext cx="4672793" cy="1492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en-US" sz="2496" spc="-117" dirty="0">
                <a:solidFill>
                  <a:srgbClr val="000000"/>
                </a:solidFill>
                <a:latin typeface="Bu Tactica"/>
                <a:ea typeface="Bu Tactica"/>
                <a:cs typeface="Bu Tactica"/>
                <a:sym typeface="Bu Tactica"/>
              </a:rPr>
              <a:t> </a:t>
            </a:r>
            <a:r>
              <a:rPr lang="he-IL" sz="2400" dirty="0"/>
              <a:t>איסורים גורפים ללא הסבר</a:t>
            </a:r>
            <a:endParaRPr lang="en-US" sz="2400" dirty="0"/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כללים בינאריים (מותר/אסור)</a:t>
            </a:r>
            <a:endParaRPr lang="en-US" sz="2400" dirty="0"/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התעלמות מהמציאות הטכנולוגית</a:t>
            </a:r>
            <a:endParaRPr lang="en-US" sz="2400" dirty="0"/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אכיפה ללא שיח</a:t>
            </a:r>
            <a:endParaRPr lang="en-US" sz="2400" dirty="0"/>
          </a:p>
        </p:txBody>
      </p:sp>
      <p:sp>
        <p:nvSpPr>
          <p:cNvPr id="30" name="TextBox 30"/>
          <p:cNvSpPr txBox="1"/>
          <p:nvPr/>
        </p:nvSpPr>
        <p:spPr>
          <a:xfrm>
            <a:off x="12744153" y="5074740"/>
            <a:ext cx="4216282" cy="6294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5389"/>
              </a:lnSpc>
              <a:spcBef>
                <a:spcPct val="0"/>
              </a:spcBef>
            </a:pPr>
            <a:r>
              <a:rPr lang="he-IL" sz="3849" b="1" spc="-180" dirty="0">
                <a:solidFill>
                  <a:srgbClr val="0C2E50"/>
                </a:solidFill>
                <a:latin typeface="Bu Tactica Bold"/>
                <a:ea typeface="Bu Tactica Bold"/>
                <a:cs typeface="Bu Tactica Bold"/>
                <a:sym typeface="Bu Tactica Bold"/>
                <a:rtl/>
              </a:rPr>
              <a:t> </a:t>
            </a:r>
            <a:r>
              <a:rPr lang="he-IL" sz="3849" b="1" spc="-180" dirty="0">
                <a:solidFill>
                  <a:srgbClr val="0C2E50"/>
                </a:solidFill>
                <a:latin typeface="Bu Tactica Bold"/>
                <a:ea typeface="Bu Tactica Bold"/>
                <a:sym typeface="Bu Tactica Bold"/>
                <a:rtl/>
              </a:rPr>
              <a:t>מה לא?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932041" y="5804427"/>
            <a:ext cx="4280154" cy="1477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דיונים פתוחים וביקורתיים</a:t>
            </a:r>
            <a:endParaRPr lang="en-US" sz="24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הנחיה רפלקטיבית ומתחשבת</a:t>
            </a:r>
            <a:endParaRPr lang="en-US" sz="24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פיתוח כלים לחשיבה אתית</a:t>
            </a:r>
            <a:endParaRPr lang="en-US" sz="24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שיתוף בעיצוב הכללים</a:t>
            </a:r>
            <a:endParaRPr lang="he-IL" sz="2400" dirty="0">
              <a:sym typeface="Bu Tactica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6611016" y="5012723"/>
            <a:ext cx="5078896" cy="6197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5392"/>
              </a:lnSpc>
              <a:spcBef>
                <a:spcPct val="0"/>
              </a:spcBef>
            </a:pPr>
            <a:r>
              <a:rPr lang="he-IL" sz="3600" b="1" spc="-181" dirty="0">
                <a:solidFill>
                  <a:srgbClr val="0C2E50"/>
                </a:solidFill>
                <a:latin typeface="Bu Tactica Bold"/>
                <a:ea typeface="Bu Tactica Bold"/>
                <a:sym typeface="Bu Tactica Bold"/>
                <a:rtl/>
              </a:rPr>
              <a:t>מה כן?</a:t>
            </a:r>
            <a:endParaRPr lang="he-IL" sz="3852" b="1" spc="-181" dirty="0">
              <a:solidFill>
                <a:srgbClr val="0C2E50"/>
              </a:solidFill>
              <a:latin typeface="Bu Tactica Bold"/>
              <a:ea typeface="Bu Tactica Bold"/>
              <a:sym typeface="Bu Tactica Bold"/>
              <a:rtl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949083" y="5074740"/>
            <a:ext cx="3142231" cy="63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5392"/>
              </a:lnSpc>
              <a:spcBef>
                <a:spcPct val="0"/>
              </a:spcBef>
            </a:pPr>
            <a:r>
              <a:rPr lang="he-IL" sz="3852" b="1" spc="-181" dirty="0">
                <a:solidFill>
                  <a:srgbClr val="0C2E50"/>
                </a:solidFill>
                <a:latin typeface="Bu Tactica Bold"/>
                <a:ea typeface="Bu Tactica Bold"/>
                <a:sym typeface="Bu Tactica Bold"/>
                <a:rtl/>
              </a:rPr>
              <a:t>פענוח הציפיות: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67464" y="5804427"/>
            <a:ext cx="527052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/>
            <a:r>
              <a:rPr lang="he-IL" sz="2400" b="1" dirty="0"/>
              <a:t>המסר המרכזי: לא דחייה של שיח אתי – אלא בקשה להיות שותפים בעיצובו</a:t>
            </a:r>
            <a:r>
              <a:rPr lang="en-US" sz="2400" b="1" dirty="0"/>
              <a:t>!</a:t>
            </a:r>
            <a:endParaRPr lang="en-US" sz="2400" dirty="0"/>
          </a:p>
          <a:p>
            <a:pPr algn="just" rtl="1"/>
            <a:r>
              <a:rPr lang="he-IL" sz="2400" b="1" dirty="0"/>
              <a:t>הדואליות האתית שמעלים הסטודנטים (73%): </a:t>
            </a:r>
            <a:r>
              <a:rPr lang="he-IL" sz="2400" dirty="0"/>
              <a:t>מרצים נושאים באחריות כפולה</a:t>
            </a:r>
            <a:r>
              <a:rPr lang="en-US" sz="2400" dirty="0"/>
              <a:t> - </a:t>
            </a:r>
            <a:r>
              <a:rPr lang="he-IL" sz="2400" dirty="0"/>
              <a:t>שמירה על סטנדרטים אקדמיים + הכנה לשוק העבודה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70502" y="1891253"/>
            <a:ext cx="17607004" cy="7035811"/>
            <a:chOff x="0" y="0"/>
            <a:chExt cx="4637236" cy="185305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637236" cy="1853053"/>
            </a:xfrm>
            <a:custGeom>
              <a:avLst/>
              <a:gdLst/>
              <a:ahLst/>
              <a:cxnLst/>
              <a:rect l="l" t="t" r="r" b="b"/>
              <a:pathLst>
                <a:path w="4637236" h="1853053">
                  <a:moveTo>
                    <a:pt x="0" y="0"/>
                  </a:moveTo>
                  <a:lnTo>
                    <a:pt x="4637236" y="0"/>
                  </a:lnTo>
                  <a:lnTo>
                    <a:pt x="4637236" y="1853053"/>
                  </a:lnTo>
                  <a:lnTo>
                    <a:pt x="0" y="185305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19050"/>
              <a:ext cx="4637236" cy="187210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2128876" y="1104900"/>
            <a:ext cx="14025523" cy="8079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6300"/>
              </a:lnSpc>
            </a:pPr>
            <a:r>
              <a:rPr lang="he-IL" sz="6300" b="1" spc="-296" dirty="0">
                <a:solidFill>
                  <a:srgbClr val="061931"/>
                </a:solidFill>
                <a:latin typeface="Bu Tactica Bold"/>
                <a:ea typeface="Bu Tactica Bold"/>
                <a:sym typeface="Bu Tactica Bold"/>
                <a:rtl/>
              </a:rPr>
              <a:t>המלצות יישומיות – למוסדות האקדמיים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861511" y="1891253"/>
            <a:ext cx="846608" cy="10291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7980"/>
              </a:lnSpc>
            </a:pPr>
            <a:r>
              <a:rPr lang="en-US" sz="6138" b="1" spc="-288">
                <a:solidFill>
                  <a:srgbClr val="061931"/>
                </a:solidFill>
                <a:latin typeface="Bu Tactica Bold"/>
                <a:ea typeface="Bu Tactica Bold"/>
                <a:cs typeface="Bu Tactica Bold"/>
                <a:sym typeface="Bu Tactica Bold"/>
              </a:rPr>
              <a:t>01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73894" y="2955159"/>
            <a:ext cx="7434225" cy="15881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 rtl="1">
              <a:lnSpc>
                <a:spcPts val="3730"/>
              </a:lnSpc>
            </a:pPr>
            <a:r>
              <a:rPr lang="he-IL" sz="2664" b="1" spc="-125" dirty="0">
                <a:solidFill>
                  <a:srgbClr val="061831"/>
                </a:solidFill>
                <a:latin typeface="Bu Tactica Bold"/>
                <a:ea typeface="Bu Tactica Bold"/>
                <a:sym typeface="Bu Tactica Bold"/>
                <a:rtl/>
              </a:rPr>
              <a:t>סדנאות לחשיבה אתית|</a:t>
            </a:r>
          </a:p>
          <a:p>
            <a:pPr algn="r" rtl="1">
              <a:lnSpc>
                <a:spcPts val="2993"/>
              </a:lnSpc>
            </a:pPr>
            <a:r>
              <a:rPr lang="he-IL" sz="2100" spc="-98" dirty="0">
                <a:solidFill>
                  <a:srgbClr val="061831"/>
                </a:solidFill>
                <a:latin typeface="Bu Tactica"/>
                <a:rtl/>
              </a:rPr>
              <a:t>לא רק הרצאות על אתיקה</a:t>
            </a:r>
          </a:p>
          <a:p>
            <a:pPr algn="r" rtl="1">
              <a:lnSpc>
                <a:spcPts val="2993"/>
              </a:lnSpc>
            </a:pPr>
            <a:r>
              <a:rPr lang="he-IL" sz="2100" spc="-98" dirty="0">
                <a:solidFill>
                  <a:srgbClr val="061831"/>
                </a:solidFill>
                <a:latin typeface="Bu Tactica"/>
                <a:rtl/>
              </a:rPr>
              <a:t>תרגילים בקבלת החלטות אתיות במצבים מורכבים</a:t>
            </a:r>
            <a:endParaRPr lang="en-US" sz="2100" spc="-98" dirty="0">
              <a:solidFill>
                <a:srgbClr val="061831"/>
              </a:solidFill>
              <a:latin typeface="Bu Tactica"/>
              <a:rtl/>
            </a:endParaRPr>
          </a:p>
          <a:p>
            <a:pPr marL="0" lvl="0" indent="0" algn="r" rtl="1">
              <a:lnSpc>
                <a:spcPts val="2993"/>
              </a:lnSpc>
            </a:pPr>
            <a:r>
              <a:rPr lang="he-IL" sz="2138" spc="-100" dirty="0">
                <a:solidFill>
                  <a:srgbClr val="061831"/>
                </a:solidFill>
                <a:latin typeface="Bu Tactica"/>
                <a:ea typeface="Bu Tactica"/>
                <a:cs typeface="Bu Tactica"/>
                <a:sym typeface="Bu Tactica"/>
                <a:rtl/>
              </a:rPr>
              <a:t>.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10749927" y="4208128"/>
            <a:ext cx="6958192" cy="2117887"/>
            <a:chOff x="0" y="-104775"/>
            <a:chExt cx="9277589" cy="2823850"/>
          </a:xfrm>
        </p:grpSpPr>
        <p:sp>
          <p:nvSpPr>
            <p:cNvPr id="13" name="TextBox 13"/>
            <p:cNvSpPr txBox="1"/>
            <p:nvPr/>
          </p:nvSpPr>
          <p:spPr>
            <a:xfrm>
              <a:off x="0" y="-104775"/>
              <a:ext cx="9277589" cy="13284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40"/>
                </a:lnSpc>
              </a:pPr>
              <a:r>
                <a:rPr lang="en-US" sz="6031" b="1" spc="-283">
                  <a:solidFill>
                    <a:srgbClr val="061931"/>
                  </a:solidFill>
                  <a:latin typeface="Bu Tactica Bold"/>
                  <a:ea typeface="Bu Tactica Bold"/>
                  <a:cs typeface="Bu Tactica Bold"/>
                  <a:sym typeface="Bu Tactica Bold"/>
                </a:rPr>
                <a:t>02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35545" y="1224648"/>
              <a:ext cx="8542044" cy="14944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r" rtl="1">
                <a:lnSpc>
                  <a:spcPts val="3665"/>
                </a:lnSpc>
              </a:pPr>
              <a:r>
                <a:rPr lang="he-IL" sz="2618" b="1" spc="-123" dirty="0">
                  <a:solidFill>
                    <a:srgbClr val="061831"/>
                  </a:solidFill>
                  <a:latin typeface="Bu Tactica Bold"/>
                  <a:ea typeface="Bu Tactica Bold"/>
                  <a:sym typeface="Bu Tactica Bold"/>
                  <a:rtl/>
                </a:rPr>
                <a:t>יצירת מרחבים להתנסות| </a:t>
              </a:r>
            </a:p>
            <a:p>
              <a:pPr lvl="0" algn="r" rtl="1"/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סביבות שבהן סטודנטים יכולים להתנסות </a:t>
              </a:r>
            </a:p>
            <a:p>
              <a:pPr lvl="0" algn="r" rtl="1"/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הדרכה וליווי</a:t>
              </a:r>
              <a:endParaRPr lang="en-US" sz="2100" spc="-98" dirty="0">
                <a:solidFill>
                  <a:srgbClr val="061831"/>
                </a:solidFill>
                <a:latin typeface="Bu Tactica"/>
                <a:rtl/>
              </a:endParaRP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205051" y="3978584"/>
            <a:ext cx="9068843" cy="1863100"/>
            <a:chOff x="0" y="-104775"/>
            <a:chExt cx="12091790" cy="2484132"/>
          </a:xfrm>
        </p:grpSpPr>
        <p:sp>
          <p:nvSpPr>
            <p:cNvPr id="16" name="TextBox 16"/>
            <p:cNvSpPr txBox="1"/>
            <p:nvPr/>
          </p:nvSpPr>
          <p:spPr>
            <a:xfrm>
              <a:off x="1312051" y="-104775"/>
              <a:ext cx="10779739" cy="13270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19"/>
                </a:lnSpc>
              </a:pPr>
              <a:r>
                <a:rPr lang="en-US" sz="6014" b="1" spc="-282">
                  <a:solidFill>
                    <a:srgbClr val="061931"/>
                  </a:solidFill>
                  <a:latin typeface="Bu Tactica Bold"/>
                  <a:ea typeface="Bu Tactica Bold"/>
                  <a:cs typeface="Bu Tactica Bold"/>
                  <a:sym typeface="Bu Tactica Bold"/>
                </a:rPr>
                <a:t>04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1224683"/>
              <a:ext cx="12091790" cy="11546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r" rtl="1">
                <a:lnSpc>
                  <a:spcPts val="4070"/>
                </a:lnSpc>
              </a:pPr>
              <a:r>
                <a:rPr lang="he-IL" sz="2907" b="1" spc="-136" dirty="0">
                  <a:solidFill>
                    <a:srgbClr val="061831"/>
                  </a:solidFill>
                  <a:latin typeface="Bu Tactica Bold"/>
                  <a:ea typeface="Bu Tactica Bold"/>
                  <a:sym typeface="Bu Tactica Bold"/>
                  <a:rtl/>
                </a:rPr>
                <a:t>מדיניות מותאמת למציאות| </a:t>
              </a:r>
            </a:p>
            <a:p>
              <a:pPr lvl="0" algn="r" rtl="1">
                <a:lnSpc>
                  <a:spcPts val="2933"/>
                </a:lnSpc>
              </a:pPr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כללים שמכירים בשימושים לגיטימיים וברורים בהקשר</a:t>
              </a:r>
              <a:endParaRPr lang="he-IL" sz="2100" spc="-98" dirty="0">
                <a:solidFill>
                  <a:srgbClr val="061831"/>
                </a:solidFill>
                <a:latin typeface="Bu Tactica"/>
                <a:sym typeface="Bu Tactica"/>
                <a:rtl/>
              </a:endParaRP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205051" y="6316496"/>
            <a:ext cx="9068843" cy="3149090"/>
            <a:chOff x="0" y="-104775"/>
            <a:chExt cx="12091790" cy="4198788"/>
          </a:xfrm>
        </p:grpSpPr>
        <p:sp>
          <p:nvSpPr>
            <p:cNvPr id="19" name="TextBox 19"/>
            <p:cNvSpPr txBox="1"/>
            <p:nvPr/>
          </p:nvSpPr>
          <p:spPr>
            <a:xfrm>
              <a:off x="1312051" y="-104775"/>
              <a:ext cx="10779739" cy="13270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19"/>
                </a:lnSpc>
              </a:pPr>
              <a:r>
                <a:rPr lang="en-US" sz="6014" b="1" spc="-282">
                  <a:solidFill>
                    <a:srgbClr val="061931"/>
                  </a:solidFill>
                  <a:latin typeface="Bu Tactica Bold"/>
                  <a:ea typeface="Bu Tactica Bold"/>
                  <a:cs typeface="Bu Tactica Bold"/>
                  <a:sym typeface="Bu Tactica Bold"/>
                </a:rPr>
                <a:t>05</a:t>
              </a: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1224680"/>
              <a:ext cx="12091790" cy="28693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r" rtl="1">
                <a:lnSpc>
                  <a:spcPts val="4070"/>
                </a:lnSpc>
              </a:pPr>
              <a:r>
                <a:rPr lang="he-IL" sz="2907" b="1" spc="-136" dirty="0">
                  <a:solidFill>
                    <a:srgbClr val="061831"/>
                  </a:solidFill>
                  <a:latin typeface="Bu Tactica Bold"/>
                  <a:ea typeface="Bu Tactica Bold"/>
                  <a:sym typeface="Bu Tactica Bold"/>
                  <a:rtl/>
                </a:rPr>
                <a:t>הכשרת סגל| </a:t>
              </a:r>
            </a:p>
            <a:p>
              <a:pPr lvl="0" algn="r" rtl="1"/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הכנת מרצים לתפקיד של מנחים אתיים</a:t>
              </a:r>
            </a:p>
            <a:p>
              <a:pPr algn="r" rtl="1"/>
              <a:r>
                <a:rPr lang="he-IL" sz="2100" b="1" spc="-98" dirty="0">
                  <a:solidFill>
                    <a:srgbClr val="061831"/>
                  </a:solidFill>
                  <a:latin typeface="Bu Tactica"/>
                  <a:rtl/>
                </a:rPr>
                <a:t>המטרה</a:t>
              </a:r>
              <a:r>
                <a:rPr lang="en-US" sz="2100" b="1" spc="-98" dirty="0">
                  <a:solidFill>
                    <a:srgbClr val="061831"/>
                  </a:solidFill>
                  <a:latin typeface="Bu Tactica"/>
                  <a:rtl/>
                </a:rPr>
                <a:t>: </a:t>
              </a:r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פיתוח מצפן אתי אישי אצל הסטודנטים - יכולת לקבל החלטות אתיות מושכלות במצבים מורכבים, לא ציות עיוור לכללים</a:t>
              </a:r>
              <a:endParaRPr lang="en-US" sz="2100" spc="-98" dirty="0">
                <a:solidFill>
                  <a:srgbClr val="061831"/>
                </a:solidFill>
                <a:latin typeface="Bu Tactica"/>
                <a:rtl/>
              </a:endParaRPr>
            </a:p>
            <a:p>
              <a:pPr lvl="0" algn="r" rtl="1"/>
              <a:endParaRPr lang="en-US" sz="2100" spc="-98" dirty="0">
                <a:solidFill>
                  <a:srgbClr val="061831"/>
                </a:solidFill>
                <a:latin typeface="Bu Tactica"/>
                <a:cs typeface="Bu Tactica"/>
                <a:rtl/>
              </a:endParaRPr>
            </a:p>
            <a:p>
              <a:pPr marL="0" lvl="0" indent="0" algn="r" rtl="1">
                <a:lnSpc>
                  <a:spcPts val="2933"/>
                </a:lnSpc>
              </a:pPr>
              <a:r>
                <a:rPr lang="he-IL" sz="2095" spc="-98" dirty="0">
                  <a:solidFill>
                    <a:srgbClr val="061831"/>
                  </a:solidFill>
                  <a:latin typeface="Bu Tactica"/>
                  <a:ea typeface="Bu Tactica"/>
                  <a:cs typeface="Bu Tactica"/>
                  <a:sym typeface="Bu Tactica"/>
                  <a:rtl/>
                </a:rPr>
                <a:t>.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0617120" y="6316496"/>
            <a:ext cx="6958192" cy="2215348"/>
            <a:chOff x="0" y="-104775"/>
            <a:chExt cx="9277589" cy="2953799"/>
          </a:xfrm>
        </p:grpSpPr>
        <p:sp>
          <p:nvSpPr>
            <p:cNvPr id="22" name="TextBox 22"/>
            <p:cNvSpPr txBox="1"/>
            <p:nvPr/>
          </p:nvSpPr>
          <p:spPr>
            <a:xfrm>
              <a:off x="0" y="-104775"/>
              <a:ext cx="9277589" cy="13284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40"/>
                </a:lnSpc>
              </a:pPr>
              <a:r>
                <a:rPr lang="en-US" sz="6031" b="1" spc="-283">
                  <a:solidFill>
                    <a:srgbClr val="061931"/>
                  </a:solidFill>
                  <a:latin typeface="Bu Tactica Bold"/>
                  <a:ea typeface="Bu Tactica Bold"/>
                  <a:cs typeface="Bu Tactica Bold"/>
                  <a:sym typeface="Bu Tactica Bold"/>
                </a:rPr>
                <a:t>03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1224647"/>
              <a:ext cx="9277589" cy="16243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r" rtl="1">
                <a:lnSpc>
                  <a:spcPts val="3665"/>
                </a:lnSpc>
              </a:pPr>
              <a:r>
                <a:rPr lang="he-IL" sz="2618" b="1" spc="-123" dirty="0">
                  <a:solidFill>
                    <a:srgbClr val="061831"/>
                  </a:solidFill>
                  <a:latin typeface="Bu Tactica Bold"/>
                  <a:ea typeface="Bu Tactica Bold"/>
                  <a:sym typeface="Bu Tactica Bold"/>
                  <a:rtl/>
                </a:rPr>
                <a:t>שיח פתוח משתף| </a:t>
              </a:r>
            </a:p>
            <a:p>
              <a:pPr lvl="0" algn="r" rtl="1">
                <a:lnSpc>
                  <a:spcPts val="2940"/>
                </a:lnSpc>
              </a:pPr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דיונים</a:t>
              </a:r>
            </a:p>
            <a:p>
              <a:pPr lvl="0" algn="r" rtl="1">
                <a:lnSpc>
                  <a:spcPts val="2940"/>
                </a:lnSpc>
              </a:pPr>
              <a:r>
                <a:rPr lang="he-IL" sz="2100" spc="-98" dirty="0">
                  <a:solidFill>
                    <a:srgbClr val="061831"/>
                  </a:solidFill>
                  <a:latin typeface="Bu Tactica"/>
                  <a:rtl/>
                </a:rPr>
                <a:t>דילמות אתיות אמיתיות ורלוונטיות</a:t>
              </a:r>
              <a:r>
                <a:rPr lang="he-IL" sz="2100" spc="-98" dirty="0">
                  <a:solidFill>
                    <a:srgbClr val="061831"/>
                  </a:solidFill>
                  <a:latin typeface="Bu Tactica"/>
                  <a:ea typeface="Bu Tactica"/>
                  <a:sym typeface="Bu Tactica"/>
                  <a:rtl/>
                </a:rPr>
                <a:t>.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6283" y="252924"/>
            <a:ext cx="2141223" cy="1185702"/>
          </a:xfrm>
          <a:custGeom>
            <a:avLst/>
            <a:gdLst/>
            <a:ahLst/>
            <a:cxnLst/>
            <a:rect l="l" t="t" r="r" b="b"/>
            <a:pathLst>
              <a:path w="2141223" h="1185702">
                <a:moveTo>
                  <a:pt x="0" y="0"/>
                </a:moveTo>
                <a:lnTo>
                  <a:pt x="2141223" y="0"/>
                </a:lnTo>
                <a:lnTo>
                  <a:pt x="2141223" y="1185703"/>
                </a:lnTo>
                <a:lnTo>
                  <a:pt x="0" y="11857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-276540" y="9455880"/>
            <a:ext cx="18811288" cy="3086100"/>
            <a:chOff x="0" y="0"/>
            <a:chExt cx="4954413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954413" cy="812800"/>
            </a:xfrm>
            <a:custGeom>
              <a:avLst/>
              <a:gdLst/>
              <a:ahLst/>
              <a:cxnLst/>
              <a:rect l="l" t="t" r="r" b="b"/>
              <a:pathLst>
                <a:path w="4954413" h="812800">
                  <a:moveTo>
                    <a:pt x="0" y="0"/>
                  </a:moveTo>
                  <a:lnTo>
                    <a:pt x="4954413" y="0"/>
                  </a:lnTo>
                  <a:lnTo>
                    <a:pt x="495441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C2E50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4954413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52400" y="2220891"/>
            <a:ext cx="17373600" cy="7822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>
              <a:lnSpc>
                <a:spcPts val="3430"/>
              </a:lnSpc>
            </a:pPr>
            <a:endParaRPr dirty="0"/>
          </a:p>
          <a:p>
            <a:pPr marL="685800" indent="-6858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הובלת שיח אתי רפלקטיבי ומורכב:</a:t>
            </a:r>
          </a:p>
          <a:p>
            <a:pPr algn="r" rtl="1"/>
            <a:r>
              <a:rPr lang="he-IL" sz="4800" b="1" dirty="0"/>
              <a:t>    </a:t>
            </a:r>
            <a:r>
              <a:rPr lang="he-IL" sz="4800" b="1" dirty="0">
                <a:solidFill>
                  <a:srgbClr val="0070C0"/>
                </a:solidFill>
              </a:rPr>
              <a:t>-</a:t>
            </a:r>
            <a:r>
              <a:rPr lang="he-IL" sz="48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ליצור מרחבים לשיח פתוח בין מרצים לסטודנטים</a:t>
            </a:r>
          </a:p>
          <a:p>
            <a:pPr algn="r" rtl="1"/>
            <a:r>
              <a:rPr lang="he-IL" sz="4800" b="1" dirty="0">
                <a:solidFill>
                  <a:srgbClr val="0070C0"/>
                </a:solidFill>
              </a:rPr>
              <a:t>    - </a:t>
            </a:r>
            <a:r>
              <a:rPr lang="he-IL" sz="3600" b="1" dirty="0">
                <a:solidFill>
                  <a:srgbClr val="0070C0"/>
                </a:solidFill>
              </a:rPr>
              <a:t>לקדם חשיבה מוסרית לצד חדשנות טכנולוגית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פיתוח והטמעה של </a:t>
            </a:r>
            <a:r>
              <a:rPr lang="he-IL" sz="4400" b="1" dirty="0" err="1"/>
              <a:t>תוכניות</a:t>
            </a:r>
            <a:r>
              <a:rPr lang="he-IL" sz="4400" b="1" dirty="0"/>
              <a:t> להדרכה אתית לשימוש ב-</a:t>
            </a:r>
            <a:r>
              <a:rPr lang="en-US" sz="4400" b="1" dirty="0"/>
              <a:t>AI</a:t>
            </a:r>
            <a:r>
              <a:rPr lang="he-IL" sz="4400" b="1" dirty="0"/>
              <a:t>:</a:t>
            </a:r>
          </a:p>
          <a:p>
            <a:pPr algn="r" rtl="1"/>
            <a:r>
              <a:rPr lang="he-IL" sz="4400" b="1" dirty="0"/>
              <a:t>    </a:t>
            </a:r>
            <a:r>
              <a:rPr lang="he-IL" sz="4400" b="1" dirty="0">
                <a:solidFill>
                  <a:srgbClr val="0070C0"/>
                </a:solidFill>
              </a:rPr>
              <a:t>-</a:t>
            </a:r>
            <a:r>
              <a:rPr lang="he-IL" sz="44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להכשיר סגל בנושאי אתיקה וטכנולוגיה</a:t>
            </a:r>
          </a:p>
          <a:p>
            <a:pPr algn="r" rtl="1"/>
            <a:r>
              <a:rPr lang="he-IL" sz="3600" b="1" dirty="0">
                <a:solidFill>
                  <a:srgbClr val="0070C0"/>
                </a:solidFill>
              </a:rPr>
              <a:t>     - לשלב אתיקה בתוכניות הלימודים ובמטלות הקורס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4400" b="1" dirty="0"/>
              <a:t>גישור בין ערכי האקדמיה לדרישות השוק</a:t>
            </a:r>
          </a:p>
          <a:p>
            <a:pPr algn="r" rtl="1"/>
            <a:r>
              <a:rPr lang="he-IL" sz="4400" b="1" dirty="0"/>
              <a:t>    </a:t>
            </a:r>
            <a:r>
              <a:rPr lang="he-IL" sz="4400" b="1" dirty="0">
                <a:solidFill>
                  <a:srgbClr val="0070C0"/>
                </a:solidFill>
              </a:rPr>
              <a:t>-</a:t>
            </a:r>
            <a:r>
              <a:rPr lang="he-IL" sz="4400" b="1" dirty="0"/>
              <a:t> </a:t>
            </a:r>
            <a:r>
              <a:rPr lang="he-IL" sz="3600" b="1" dirty="0">
                <a:solidFill>
                  <a:srgbClr val="0070C0"/>
                </a:solidFill>
              </a:rPr>
              <a:t>לעודד התנסות בכלי </a:t>
            </a:r>
            <a:r>
              <a:rPr lang="en-US" sz="3600" b="1" dirty="0">
                <a:solidFill>
                  <a:srgbClr val="0070C0"/>
                </a:solidFill>
              </a:rPr>
              <a:t>AI </a:t>
            </a:r>
            <a:r>
              <a:rPr lang="he-IL" sz="3600" b="1" dirty="0">
                <a:solidFill>
                  <a:srgbClr val="0070C0"/>
                </a:solidFill>
              </a:rPr>
              <a:t> בצורה מונחית, שקופה וביקורתית</a:t>
            </a:r>
          </a:p>
          <a:p>
            <a:pPr algn="r" rtl="1"/>
            <a:r>
              <a:rPr lang="he-IL" sz="3600" b="1" dirty="0">
                <a:solidFill>
                  <a:srgbClr val="0070C0"/>
                </a:solidFill>
              </a:rPr>
              <a:t>     - לפתח מדיניות המשלבת בין סטנדרטים אקדמיים להכנה תעסוקתית</a:t>
            </a:r>
          </a:p>
          <a:p>
            <a:pPr algn="r" rtl="1"/>
            <a:r>
              <a:rPr lang="he-IL" sz="4400" b="1" dirty="0"/>
              <a:t>    </a:t>
            </a:r>
          </a:p>
          <a:p>
            <a:pPr algn="r"/>
            <a:endParaRPr lang="he-IL" sz="4800" b="1" dirty="0"/>
          </a:p>
        </p:txBody>
      </p:sp>
      <p:sp>
        <p:nvSpPr>
          <p:cNvPr id="7" name="TextBox 7"/>
          <p:cNvSpPr txBox="1"/>
          <p:nvPr/>
        </p:nvSpPr>
        <p:spPr>
          <a:xfrm>
            <a:off x="451507" y="1438626"/>
            <a:ext cx="17526000" cy="7822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 rtl="1">
              <a:lnSpc>
                <a:spcPts val="6081"/>
              </a:lnSpc>
              <a:spcBef>
                <a:spcPct val="0"/>
              </a:spcBef>
            </a:pPr>
            <a:r>
              <a:rPr lang="he-IL" sz="6000" b="1" spc="-204" dirty="0">
                <a:solidFill>
                  <a:srgbClr val="051830"/>
                </a:solidFill>
                <a:latin typeface="Bu Tactica Bold"/>
                <a:ea typeface="Bu Tactica Bold"/>
                <a:sym typeface="Bu Tactica Bold"/>
                <a:rtl/>
              </a:rPr>
              <a:t>השלכות לתפקידי מרכזי ההוראה והצוותים האקדמיים</a:t>
            </a:r>
            <a:endParaRPr lang="he-IL" sz="6000" b="1" spc="-297" dirty="0">
              <a:solidFill>
                <a:srgbClr val="061931"/>
              </a:solidFill>
              <a:latin typeface="Bu Tactica Bold"/>
              <a:ea typeface="Bu Tactica Bold"/>
              <a:sym typeface="Bu Tactica Bold"/>
              <a:rtl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AC4392B2A9FA4F8FD1540C91EBC504" ma:contentTypeVersion="12" ma:contentTypeDescription="Create a new document." ma:contentTypeScope="" ma:versionID="71368b0e00182938b6e4943cb4e414e5">
  <xsd:schema xmlns:xsd="http://www.w3.org/2001/XMLSchema" xmlns:xs="http://www.w3.org/2001/XMLSchema" xmlns:p="http://schemas.microsoft.com/office/2006/metadata/properties" xmlns:ns3="5432bfb7-00fa-4b96-a50c-0540f32502d7" xmlns:ns4="5ce4be64-e1bf-463d-b0f2-863b0cdc08ed" targetNamespace="http://schemas.microsoft.com/office/2006/metadata/properties" ma:root="true" ma:fieldsID="203d6fa9a651c4b0c03062d7c8e67bf6" ns3:_="" ns4:_="">
    <xsd:import namespace="5432bfb7-00fa-4b96-a50c-0540f32502d7"/>
    <xsd:import namespace="5ce4be64-e1bf-463d-b0f2-863b0cdc08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2bfb7-00fa-4b96-a50c-0540f325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4be64-e1bf-463d-b0f2-863b0cdc08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4FC9E-7DD6-4A43-9C95-D14290395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32bfb7-00fa-4b96-a50c-0540f32502d7"/>
    <ds:schemaRef ds:uri="5ce4be64-e1bf-463d-b0f2-863b0cdc08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DDBB74-F7EF-4F8D-9A0B-A626DC63BAAD}">
  <ds:schemaRefs>
    <ds:schemaRef ds:uri="http://purl.org/dc/dcmitype/"/>
    <ds:schemaRef ds:uri="http://schemas.microsoft.com/office/infopath/2007/PartnerControls"/>
    <ds:schemaRef ds:uri="5ce4be64-e1bf-463d-b0f2-863b0cdc08ed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432bfb7-00fa-4b96-a50c-0540f32502d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4E74D6B-2622-42F9-991E-16DE61BE71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5199</TotalTime>
  <Words>691</Words>
  <Application>Microsoft Office PowerPoint</Application>
  <PresentationFormat>מותאם אישית</PresentationFormat>
  <Paragraphs>128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22" baseType="lpstr">
      <vt:lpstr>Wingdings</vt:lpstr>
      <vt:lpstr>Symbol</vt:lpstr>
      <vt:lpstr>Assistant</vt:lpstr>
      <vt:lpstr>Bu Tactica Bold</vt:lpstr>
      <vt:lpstr>Arial</vt:lpstr>
      <vt:lpstr>Bu Tactica Light</vt:lpstr>
      <vt:lpstr>Calibri</vt:lpstr>
      <vt:lpstr>Aptos</vt:lpstr>
      <vt:lpstr>Hata</vt:lpstr>
      <vt:lpstr>Bu Tactica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כנס מגמות מנהל החינוך</dc:title>
  <dc:creator>User</dc:creator>
  <cp:lastModifiedBy>Idit Miara</cp:lastModifiedBy>
  <cp:revision>30</cp:revision>
  <cp:lastPrinted>2025-07-15T21:43:52Z</cp:lastPrinted>
  <dcterms:created xsi:type="dcterms:W3CDTF">2006-08-16T00:00:00Z</dcterms:created>
  <dcterms:modified xsi:type="dcterms:W3CDTF">2025-07-23T07:24:53Z</dcterms:modified>
  <dc:identifier>DAGUPVILUBk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0x010100E8AC4392B2A9FA4F8FD1540C91EBC504</vt:lpwstr>
  </property>
</Properties>
</file>