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Open Sans ExtraBold"/>
      <p:bold r:id="rId25"/>
      <p:boldItalic r:id="rId26"/>
    </p:embeddedFont>
    <p:embeddedFont>
      <p:font typeface="Open Sans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9" roundtripDataSignature="AMtx7mikRMMsNdJHPvC9x5oz2vNEFFsj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ExtraBold-boldItalic.fntdata"/><Relationship Id="rId25" Type="http://schemas.openxmlformats.org/officeDocument/2006/relationships/font" Target="fonts/OpenSansExtraBold-bold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youtube.com/playlist?list=PLAdfCY2ZAad0&amp;si=9S0t56yTfJ0-xF7G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7.png"/><Relationship Id="rId6" Type="http://schemas.openxmlformats.org/officeDocument/2006/relationships/hyperlink" Target="https://www.openu.ac.il/deanacademicstudies/teachandlearn/leaders/pages/default.aspx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5.jpg"/><Relationship Id="rId6" Type="http://schemas.openxmlformats.org/officeDocument/2006/relationships/image" Target="../media/image17.png"/><Relationship Id="rId7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s://teach-learn.my.canva.site/leaders" TargetMode="External"/><Relationship Id="rId5" Type="http://schemas.openxmlformats.org/officeDocument/2006/relationships/hyperlink" Target="https://teach-learn.my.canva.site/leader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661084" y="591794"/>
            <a:ext cx="16995403" cy="9001500"/>
          </a:xfrm>
          <a:custGeom>
            <a:rect b="b" l="l" r="r" t="t"/>
            <a:pathLst>
              <a:path extrusionOk="0" h="9001500" w="16995403">
                <a:moveTo>
                  <a:pt x="0" y="0"/>
                </a:moveTo>
                <a:lnTo>
                  <a:pt x="16995403" y="0"/>
                </a:lnTo>
                <a:lnTo>
                  <a:pt x="16995403" y="9001499"/>
                </a:lnTo>
                <a:lnTo>
                  <a:pt x="0" y="9001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193" r="-942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3023619" y="1110794"/>
            <a:ext cx="3941924" cy="838555"/>
          </a:xfrm>
          <a:custGeom>
            <a:rect b="b" l="l" r="r" t="t"/>
            <a:pathLst>
              <a:path extrusionOk="0" h="838555" w="3941924">
                <a:moveTo>
                  <a:pt x="0" y="0"/>
                </a:moveTo>
                <a:lnTo>
                  <a:pt x="3941924" y="0"/>
                </a:lnTo>
                <a:lnTo>
                  <a:pt x="3941924" y="838555"/>
                </a:lnTo>
                <a:lnTo>
                  <a:pt x="0" y="838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1104493" y="2549424"/>
            <a:ext cx="5861050" cy="325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25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מובילים </a:t>
            </a:r>
            <a:endParaRPr/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250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בהוראה</a:t>
            </a:r>
            <a:endParaRPr/>
          </a:p>
        </p:txBody>
      </p:sp>
      <p:grpSp>
        <p:nvGrpSpPr>
          <p:cNvPr id="87" name="Google Shape;87;p1"/>
          <p:cNvGrpSpPr/>
          <p:nvPr/>
        </p:nvGrpSpPr>
        <p:grpSpPr>
          <a:xfrm>
            <a:off x="9078983" y="6124590"/>
            <a:ext cx="7889273" cy="1245082"/>
            <a:chOff x="0" y="-47625"/>
            <a:chExt cx="2077833" cy="327923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2077833" cy="280298"/>
            </a:xfrm>
            <a:custGeom>
              <a:rect b="b" l="l" r="r" t="t"/>
              <a:pathLst>
                <a:path extrusionOk="0" h="280298" w="2077833">
                  <a:moveTo>
                    <a:pt x="0" y="0"/>
                  </a:moveTo>
                  <a:lnTo>
                    <a:pt x="2077833" y="0"/>
                  </a:lnTo>
                  <a:lnTo>
                    <a:pt x="2077833" y="280298"/>
                  </a:lnTo>
                  <a:lnTo>
                    <a:pt x="0" y="280298"/>
                  </a:ln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47625"/>
              <a:ext cx="2077833" cy="327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4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8700330" y="6545444"/>
            <a:ext cx="788927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0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כנס מיט”ל - 15 ביולי 2026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14768593" y="7609700"/>
            <a:ext cx="2182882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מושב ב’ 4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2698485" y="8620622"/>
            <a:ext cx="14269771" cy="497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הלה דלל | המחלקה להוראה וללמידה | דיקנט הלימודים האקדמיים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0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236" name="Google Shape;236;p10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0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0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239" name="Google Shape;239;p10"/>
          <p:cNvSpPr txBox="1"/>
          <p:nvPr/>
        </p:nvSpPr>
        <p:spPr>
          <a:xfrm>
            <a:off x="11164509" y="625223"/>
            <a:ext cx="3790411" cy="491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9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cxnSp>
        <p:nvCxnSpPr>
          <p:cNvPr id="240" name="Google Shape;240;p10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1" name="Google Shape;241;p10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 txBox="1"/>
          <p:nvPr/>
        </p:nvSpPr>
        <p:spPr>
          <a:xfrm>
            <a:off x="705025" y="4308362"/>
            <a:ext cx="4986871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פיתוח מיומנויות שנדרשות 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בעולם העבודה</a:t>
            </a:r>
            <a:endParaRPr/>
          </a:p>
        </p:txBody>
      </p:sp>
      <p:sp>
        <p:nvSpPr>
          <p:cNvPr id="243" name="Google Shape;243;p10"/>
          <p:cNvSpPr txBox="1"/>
          <p:nvPr/>
        </p:nvSpPr>
        <p:spPr>
          <a:xfrm>
            <a:off x="6332112" y="2726935"/>
            <a:ext cx="9980713" cy="1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0" lvl="1" marL="863599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999"/>
              <a:buFont typeface="Arial"/>
              <a:buChar char="•"/>
            </a:pPr>
            <a:r>
              <a:rPr b="1" i="0" lang="iw-IL" sz="3999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פיתוח מיומנויות יישומיות שנדרשות בעולם העבודה</a:t>
            </a:r>
            <a:endParaRPr/>
          </a:p>
        </p:txBody>
      </p:sp>
      <p:sp>
        <p:nvSpPr>
          <p:cNvPr id="244" name="Google Shape;244;p10"/>
          <p:cNvSpPr txBox="1"/>
          <p:nvPr/>
        </p:nvSpPr>
        <p:spPr>
          <a:xfrm>
            <a:off x="6332112" y="4239516"/>
            <a:ext cx="9089314" cy="12516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(ני</a:t>
            </a:r>
            <a:r>
              <a:rPr lang="iw-IL" sz="3600" u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תוח נתונים|פרזנטציה|פרויקט| יצירת שיעור| הקלטת פודקאסט וכדומה)</a:t>
            </a:r>
            <a:endParaRPr/>
          </a:p>
        </p:txBody>
      </p:sp>
      <p:sp>
        <p:nvSpPr>
          <p:cNvPr id="245" name="Google Shape;245;p10"/>
          <p:cNvSpPr txBox="1"/>
          <p:nvPr/>
        </p:nvSpPr>
        <p:spPr>
          <a:xfrm>
            <a:off x="8641430" y="5916023"/>
            <a:ext cx="7671395" cy="1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31800" lvl="1" marL="863599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999"/>
              <a:buFont typeface="Arial"/>
              <a:buChar char="•"/>
            </a:pPr>
            <a:r>
              <a:rPr b="1" i="0" lang="iw-IL" sz="3999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שימוש בכלי בינה מלאכותית ברכיבי ההערכה</a:t>
            </a:r>
            <a:endParaRPr/>
          </a:p>
        </p:txBody>
      </p:sp>
      <p:grpSp>
        <p:nvGrpSpPr>
          <p:cNvPr id="246" name="Google Shape;246;p10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47" name="Google Shape;247;p10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0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11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54" name="Google Shape;254;p11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1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11"/>
          <p:cNvSpPr/>
          <p:nvPr/>
        </p:nvSpPr>
        <p:spPr>
          <a:xfrm>
            <a:off x="8183308" y="3117548"/>
            <a:ext cx="9919119" cy="5879148"/>
          </a:xfrm>
          <a:custGeom>
            <a:rect b="b" l="l" r="r" t="t"/>
            <a:pathLst>
              <a:path extrusionOk="0" h="5879148" w="9919119">
                <a:moveTo>
                  <a:pt x="0" y="0"/>
                </a:moveTo>
                <a:lnTo>
                  <a:pt x="9919119" y="0"/>
                </a:lnTo>
                <a:lnTo>
                  <a:pt x="9919119" y="5879148"/>
                </a:lnTo>
                <a:lnTo>
                  <a:pt x="0" y="5879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392" r="0" t="-187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 txBox="1"/>
          <p:nvPr/>
        </p:nvSpPr>
        <p:spPr>
          <a:xfrm>
            <a:off x="2357101" y="838557"/>
            <a:ext cx="15534907" cy="1095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שילוב מיומנות תעסוקתית בקורס</a:t>
            </a:r>
            <a:endParaRPr/>
          </a:p>
        </p:txBody>
      </p:sp>
      <p:sp>
        <p:nvSpPr>
          <p:cNvPr id="258" name="Google Shape;258;p11"/>
          <p:cNvSpPr txBox="1"/>
          <p:nvPr/>
        </p:nvSpPr>
        <p:spPr>
          <a:xfrm>
            <a:off x="-248883" y="4649327"/>
            <a:ext cx="8221773" cy="2710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פיתוח מטלת פרזנטציה בזוגות</a:t>
            </a:r>
            <a:endParaRPr/>
          </a:p>
          <a:p>
            <a:pPr indent="-388620" lvl="1" marL="77724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סרטון הדרכה</a:t>
            </a:r>
            <a:endParaRPr/>
          </a:p>
          <a:p>
            <a:pPr indent="-388620" lvl="1" marL="77724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מחוון לסטודנטים כיצד בונים פרזנטציה</a:t>
            </a:r>
            <a:endParaRPr/>
          </a:p>
          <a:p>
            <a:pPr indent="-388620" lvl="1" marL="77724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הקניית כלי בדיקה למנחות ולמנחים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2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264" name="Google Shape;264;p12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2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2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267" name="Google Shape;267;p12"/>
          <p:cNvSpPr txBox="1"/>
          <p:nvPr/>
        </p:nvSpPr>
        <p:spPr>
          <a:xfrm>
            <a:off x="11164509" y="625223"/>
            <a:ext cx="3790411" cy="491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9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cxnSp>
        <p:nvCxnSpPr>
          <p:cNvPr id="268" name="Google Shape;268;p12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p12"/>
          <p:cNvSpPr txBox="1"/>
          <p:nvPr/>
        </p:nvSpPr>
        <p:spPr>
          <a:xfrm>
            <a:off x="6753175" y="4820218"/>
            <a:ext cx="9108392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הוספת מיומנויות שנדרשות במחקר</a:t>
            </a:r>
            <a:endParaRPr/>
          </a:p>
        </p:txBody>
      </p:sp>
      <p:sp>
        <p:nvSpPr>
          <p:cNvPr id="270" name="Google Shape;270;p12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2"/>
          <p:cNvSpPr txBox="1"/>
          <p:nvPr/>
        </p:nvSpPr>
        <p:spPr>
          <a:xfrm>
            <a:off x="1330298" y="5891460"/>
            <a:ext cx="3673300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 u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מיומנויות שנדרשות במחקר</a:t>
            </a:r>
            <a:endParaRPr/>
          </a:p>
        </p:txBody>
      </p:sp>
      <p:sp>
        <p:nvSpPr>
          <p:cNvPr id="272" name="Google Shape;272;p12"/>
          <p:cNvSpPr txBox="1"/>
          <p:nvPr/>
        </p:nvSpPr>
        <p:spPr>
          <a:xfrm>
            <a:off x="6319913" y="5605647"/>
            <a:ext cx="9541654" cy="131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0210" lvl="1" marL="820421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800"/>
              <a:buFont typeface="Arial"/>
              <a:buChar char="•"/>
            </a:pPr>
            <a:r>
              <a:rPr b="0" i="0" lang="iw-IL" sz="38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סרטוני הדרכה לשימוש בבינה מלאכותית לעבודה סמינריונית </a:t>
            </a:r>
            <a:endParaRPr/>
          </a:p>
        </p:txBody>
      </p:sp>
      <p:sp>
        <p:nvSpPr>
          <p:cNvPr id="273" name="Google Shape;273;p12"/>
          <p:cNvSpPr txBox="1"/>
          <p:nvPr/>
        </p:nvSpPr>
        <p:spPr>
          <a:xfrm>
            <a:off x="6319913" y="7107011"/>
            <a:ext cx="9541654" cy="131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0210" lvl="1" marL="820421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800"/>
              <a:buFont typeface="Arial"/>
              <a:buChar char="•"/>
            </a:pPr>
            <a:r>
              <a:rPr b="0" i="0" lang="iw-IL" sz="38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שינוי מבנה המטלות במטרה להכשיר סטודנטים וסטודנטיות לבנות מחקר</a:t>
            </a:r>
            <a:endParaRPr/>
          </a:p>
        </p:txBody>
      </p:sp>
      <p:grpSp>
        <p:nvGrpSpPr>
          <p:cNvPr id="274" name="Google Shape;274;p12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75" name="Google Shape;275;p12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2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>
            <a:hlinkClick r:id="rId3"/>
          </p:cNvPr>
          <p:cNvSpPr/>
          <p:nvPr/>
        </p:nvSpPr>
        <p:spPr>
          <a:xfrm>
            <a:off x="0" y="0"/>
            <a:ext cx="18327147" cy="9784346"/>
          </a:xfrm>
          <a:custGeom>
            <a:rect b="b" l="l" r="r" t="t"/>
            <a:pathLst>
              <a:path extrusionOk="0" h="9784346" w="18327147">
                <a:moveTo>
                  <a:pt x="0" y="0"/>
                </a:moveTo>
                <a:lnTo>
                  <a:pt x="18327147" y="0"/>
                </a:lnTo>
                <a:lnTo>
                  <a:pt x="18327147" y="9784346"/>
                </a:lnTo>
                <a:lnTo>
                  <a:pt x="0" y="9784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4090" r="-409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2" name="Google Shape;282;p13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83" name="Google Shape;283;p13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3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9" name="Google Shape;289;p14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14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4"/>
          <p:cNvSpPr txBox="1"/>
          <p:nvPr/>
        </p:nvSpPr>
        <p:spPr>
          <a:xfrm>
            <a:off x="849361" y="7462932"/>
            <a:ext cx="4578024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שינוי 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רכיבי ההערכה </a:t>
            </a:r>
            <a:endParaRPr/>
          </a:p>
        </p:txBody>
      </p:sp>
      <p:grpSp>
        <p:nvGrpSpPr>
          <p:cNvPr id="292" name="Google Shape;292;p14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293" name="Google Shape;293;p14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4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14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296" name="Google Shape;296;p14"/>
          <p:cNvSpPr txBox="1"/>
          <p:nvPr/>
        </p:nvSpPr>
        <p:spPr>
          <a:xfrm>
            <a:off x="11164509" y="625223"/>
            <a:ext cx="3790411" cy="491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9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sp>
        <p:nvSpPr>
          <p:cNvPr id="297" name="Google Shape;297;p14"/>
          <p:cNvSpPr txBox="1"/>
          <p:nvPr/>
        </p:nvSpPr>
        <p:spPr>
          <a:xfrm>
            <a:off x="6319913" y="4511608"/>
            <a:ext cx="9541654" cy="679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מטלות שמעודדות יצירת תוצרים:</a:t>
            </a:r>
            <a:endParaRPr/>
          </a:p>
        </p:txBody>
      </p:sp>
      <p:sp>
        <p:nvSpPr>
          <p:cNvPr id="298" name="Google Shape;298;p14"/>
          <p:cNvSpPr txBox="1"/>
          <p:nvPr/>
        </p:nvSpPr>
        <p:spPr>
          <a:xfrm>
            <a:off x="6607546" y="5721117"/>
            <a:ext cx="9372109" cy="3166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1" lvl="1" marL="777242" marR="0" rtl="1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העלאת שאלות לדיון על חומרי קריאה</a:t>
            </a:r>
            <a:endParaRPr/>
          </a:p>
          <a:p>
            <a:pPr indent="-388621" lvl="1" marL="777242" marR="0" rtl="1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מטלה שיתופית בשילוב בינה מלאכותית</a:t>
            </a:r>
            <a:endParaRPr/>
          </a:p>
          <a:p>
            <a:pPr indent="-388621" lvl="1" marL="777242" marR="0" rtl="1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הנגשה של נושאי הקורס לקהל הרחב דרך כתיבת פוסט לפרסום בקבוצת הפייסבוק של המחלקה</a:t>
            </a:r>
            <a:endParaRPr/>
          </a:p>
          <a:p>
            <a:pPr indent="-388621" lvl="1" marL="777242" marR="0" rtl="1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60644"/>
              </a:buClr>
              <a:buSzPts val="3600"/>
              <a:buFont typeface="Arial"/>
              <a:buChar char="•"/>
            </a:pPr>
            <a:r>
              <a:rPr b="0" i="0" lang="iw-IL" sz="3600" u="none" cap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סימולציות המדמות פתרון סכסוכים</a:t>
            </a:r>
            <a:endParaRPr/>
          </a:p>
        </p:txBody>
      </p:sp>
      <p:grpSp>
        <p:nvGrpSpPr>
          <p:cNvPr id="299" name="Google Shape;299;p14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300" name="Google Shape;300;p14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4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"/>
          <p:cNvSpPr/>
          <p:nvPr/>
        </p:nvSpPr>
        <p:spPr>
          <a:xfrm>
            <a:off x="9253097" y="7430732"/>
            <a:ext cx="6820686" cy="2020628"/>
          </a:xfrm>
          <a:custGeom>
            <a:rect b="b" l="l" r="r" t="t"/>
            <a:pathLst>
              <a:path extrusionOk="0" h="2020628" w="6820686">
                <a:moveTo>
                  <a:pt x="0" y="0"/>
                </a:moveTo>
                <a:lnTo>
                  <a:pt x="6820686" y="0"/>
                </a:lnTo>
                <a:lnTo>
                  <a:pt x="6820686" y="2020628"/>
                </a:lnTo>
                <a:lnTo>
                  <a:pt x="0" y="20206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5"/>
          <p:cNvSpPr/>
          <p:nvPr/>
        </p:nvSpPr>
        <p:spPr>
          <a:xfrm flipH="1">
            <a:off x="1065898" y="7430732"/>
            <a:ext cx="6820686" cy="2020628"/>
          </a:xfrm>
          <a:custGeom>
            <a:rect b="b" l="l" r="r" t="t"/>
            <a:pathLst>
              <a:path extrusionOk="0" h="2020628" w="6820686">
                <a:moveTo>
                  <a:pt x="6820685" y="0"/>
                </a:moveTo>
                <a:lnTo>
                  <a:pt x="0" y="0"/>
                </a:lnTo>
                <a:lnTo>
                  <a:pt x="0" y="2020628"/>
                </a:lnTo>
                <a:lnTo>
                  <a:pt x="6820685" y="2020628"/>
                </a:lnTo>
                <a:lnTo>
                  <a:pt x="682068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5"/>
          <p:cNvSpPr/>
          <p:nvPr/>
        </p:nvSpPr>
        <p:spPr>
          <a:xfrm>
            <a:off x="5700487" y="689140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7" y="0"/>
                </a:lnTo>
                <a:lnTo>
                  <a:pt x="5738707" y="8908720"/>
                </a:lnTo>
                <a:lnTo>
                  <a:pt x="0" y="8908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9" name="Google Shape;309;p15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310" name="Google Shape;310;p15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5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15"/>
          <p:cNvSpPr txBox="1"/>
          <p:nvPr/>
        </p:nvSpPr>
        <p:spPr>
          <a:xfrm>
            <a:off x="6280828" y="7259282"/>
            <a:ext cx="4578024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שינוי 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רכיבי ההערכה </a:t>
            </a:r>
            <a:endParaRPr/>
          </a:p>
        </p:txBody>
      </p:sp>
      <p:sp>
        <p:nvSpPr>
          <p:cNvPr id="313" name="Google Shape;313;p15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314" name="Google Shape;314;p15"/>
          <p:cNvSpPr txBox="1"/>
          <p:nvPr/>
        </p:nvSpPr>
        <p:spPr>
          <a:xfrm>
            <a:off x="11164509" y="625223"/>
            <a:ext cx="3790411" cy="491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9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sp>
        <p:nvSpPr>
          <p:cNvPr id="315" name="Google Shape;315;p15"/>
          <p:cNvSpPr txBox="1"/>
          <p:nvPr/>
        </p:nvSpPr>
        <p:spPr>
          <a:xfrm>
            <a:off x="6912051" y="971550"/>
            <a:ext cx="3315578" cy="905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10A4F"/>
                </a:solidFill>
                <a:latin typeface="Open Sans"/>
                <a:ea typeface="Open Sans"/>
                <a:cs typeface="Open Sans"/>
                <a:sym typeface="Open Sans"/>
              </a:rPr>
              <a:t>פילוט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10A4F"/>
                </a:solidFill>
                <a:latin typeface="Open Sans"/>
                <a:ea typeface="Open Sans"/>
                <a:cs typeface="Open Sans"/>
                <a:sym typeface="Open Sans"/>
              </a:rPr>
              <a:t>למודל הוראה חדש</a:t>
            </a:r>
            <a:endParaRPr/>
          </a:p>
        </p:txBody>
      </p:sp>
      <p:sp>
        <p:nvSpPr>
          <p:cNvPr id="316" name="Google Shape;316;p15"/>
          <p:cNvSpPr txBox="1"/>
          <p:nvPr/>
        </p:nvSpPr>
        <p:spPr>
          <a:xfrm>
            <a:off x="6996692" y="2782145"/>
            <a:ext cx="3315578" cy="448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sp>
        <p:nvSpPr>
          <p:cNvPr id="317" name="Google Shape;317;p15"/>
          <p:cNvSpPr txBox="1"/>
          <p:nvPr/>
        </p:nvSpPr>
        <p:spPr>
          <a:xfrm>
            <a:off x="6132471" y="4115431"/>
            <a:ext cx="4986871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פיתוח מיומנויות שנדרשות 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בעולם העבודה</a:t>
            </a:r>
            <a:endParaRPr/>
          </a:p>
        </p:txBody>
      </p:sp>
      <p:sp>
        <p:nvSpPr>
          <p:cNvPr id="318" name="Google Shape;318;p15"/>
          <p:cNvSpPr txBox="1"/>
          <p:nvPr/>
        </p:nvSpPr>
        <p:spPr>
          <a:xfrm>
            <a:off x="6733190" y="5687691"/>
            <a:ext cx="3673300" cy="905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 u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מיומנויות שנדרשות במחקר</a:t>
            </a:r>
            <a:endParaRPr/>
          </a:p>
        </p:txBody>
      </p:sp>
      <p:grpSp>
        <p:nvGrpSpPr>
          <p:cNvPr id="319" name="Google Shape;319;p15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320" name="Google Shape;320;p15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5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16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327" name="Google Shape;327;p16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6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16"/>
          <p:cNvSpPr/>
          <p:nvPr/>
        </p:nvSpPr>
        <p:spPr>
          <a:xfrm>
            <a:off x="6035182" y="3032091"/>
            <a:ext cx="6217635" cy="5619442"/>
          </a:xfrm>
          <a:custGeom>
            <a:rect b="b" l="l" r="r" t="t"/>
            <a:pathLst>
              <a:path extrusionOk="0" h="5619442" w="6217635">
                <a:moveTo>
                  <a:pt x="0" y="0"/>
                </a:moveTo>
                <a:lnTo>
                  <a:pt x="6217636" y="0"/>
                </a:lnTo>
                <a:lnTo>
                  <a:pt x="6217636" y="5619442"/>
                </a:lnTo>
                <a:lnTo>
                  <a:pt x="0" y="5619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2486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0" name="Google Shape;330;p16"/>
          <p:cNvGrpSpPr/>
          <p:nvPr/>
        </p:nvGrpSpPr>
        <p:grpSpPr>
          <a:xfrm>
            <a:off x="-766491" y="3191664"/>
            <a:ext cx="16927511" cy="4587929"/>
            <a:chOff x="0" y="-76200"/>
            <a:chExt cx="22570015" cy="6117239"/>
          </a:xfrm>
        </p:grpSpPr>
        <p:sp>
          <p:nvSpPr>
            <p:cNvPr id="331" name="Google Shape;331;p16"/>
            <p:cNvSpPr txBox="1"/>
            <p:nvPr/>
          </p:nvSpPr>
          <p:spPr>
            <a:xfrm>
              <a:off x="0" y="-76200"/>
              <a:ext cx="22313633" cy="27601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מפגש חגיגי: </a:t>
              </a:r>
              <a:endParaRPr/>
            </a:p>
            <a:p>
              <a:pPr indent="-431800" lvl="1" marL="863599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644"/>
                </a:buClr>
                <a:buSzPts val="3999"/>
                <a:buFont typeface="Arial"/>
                <a:buChar char="•"/>
              </a:pPr>
              <a:r>
                <a:rPr b="1" i="0" lang="iw-IL" sz="3999" u="none" cap="none" strike="noStrike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 הצגת הפרויקטים באמצעות פוסטרים</a:t>
              </a:r>
              <a:endParaRPr/>
            </a:p>
            <a:p>
              <a:pPr indent="-431800" lvl="1" marL="863599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644"/>
                </a:buClr>
                <a:buSzPts val="3999"/>
                <a:buFont typeface="Arial"/>
                <a:buChar char="•"/>
              </a:pPr>
              <a:r>
                <a:rPr b="1" i="0" lang="iw-IL" sz="3999" u="none" cap="none" strike="noStrike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 חלוקת תעודות </a:t>
              </a:r>
              <a:endParaRPr/>
            </a:p>
          </p:txBody>
        </p:sp>
        <p:sp>
          <p:nvSpPr>
            <p:cNvPr id="332" name="Google Shape;332;p16"/>
            <p:cNvSpPr txBox="1"/>
            <p:nvPr/>
          </p:nvSpPr>
          <p:spPr>
            <a:xfrm>
              <a:off x="9205400" y="5126567"/>
              <a:ext cx="13364615" cy="914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just">
                <a:lnSpc>
                  <a:spcPct val="3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" name="Google Shape;333;p16"/>
          <p:cNvSpPr/>
          <p:nvPr/>
        </p:nvSpPr>
        <p:spPr>
          <a:xfrm>
            <a:off x="736067" y="1640457"/>
            <a:ext cx="8604556" cy="9329796"/>
          </a:xfrm>
          <a:custGeom>
            <a:rect b="b" l="l" r="r" t="t"/>
            <a:pathLst>
              <a:path extrusionOk="0" h="9329796" w="8604556">
                <a:moveTo>
                  <a:pt x="0" y="0"/>
                </a:moveTo>
                <a:lnTo>
                  <a:pt x="8604556" y="0"/>
                </a:lnTo>
                <a:lnTo>
                  <a:pt x="8604556" y="9329796"/>
                </a:lnTo>
                <a:lnTo>
                  <a:pt x="0" y="9329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999"/>
            </a:blip>
            <a:stretch>
              <a:fillRect b="0" l="-364453" r="-4525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6"/>
          <p:cNvSpPr/>
          <p:nvPr/>
        </p:nvSpPr>
        <p:spPr>
          <a:xfrm>
            <a:off x="15671970" y="2744326"/>
            <a:ext cx="1861995" cy="1861995"/>
          </a:xfrm>
          <a:custGeom>
            <a:rect b="b" l="l" r="r" t="t"/>
            <a:pathLst>
              <a:path extrusionOk="0" h="1861995" w="1861995">
                <a:moveTo>
                  <a:pt x="0" y="0"/>
                </a:moveTo>
                <a:lnTo>
                  <a:pt x="1861995" y="0"/>
                </a:lnTo>
                <a:lnTo>
                  <a:pt x="1861995" y="1861995"/>
                </a:lnTo>
                <a:lnTo>
                  <a:pt x="0" y="1861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6"/>
          <p:cNvSpPr txBox="1"/>
          <p:nvPr/>
        </p:nvSpPr>
        <p:spPr>
          <a:xfrm>
            <a:off x="7454318" y="921504"/>
            <a:ext cx="9805711" cy="1093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הצגת הפרויקטים</a:t>
            </a:r>
            <a:endParaRPr/>
          </a:p>
        </p:txBody>
      </p:sp>
      <p:sp>
        <p:nvSpPr>
          <p:cNvPr id="336" name="Google Shape;336;p16"/>
          <p:cNvSpPr txBox="1"/>
          <p:nvPr/>
        </p:nvSpPr>
        <p:spPr>
          <a:xfrm>
            <a:off x="5924329" y="6062467"/>
            <a:ext cx="10023461" cy="679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 u="sng">
                <a:solidFill>
                  <a:srgbClr val="2364DB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אתר </a:t>
            </a: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המרכז את פירות העשייה</a:t>
            </a:r>
            <a:endParaRPr/>
          </a:p>
        </p:txBody>
      </p:sp>
      <p:sp>
        <p:nvSpPr>
          <p:cNvPr id="337" name="Google Shape;337;p16"/>
          <p:cNvSpPr/>
          <p:nvPr/>
        </p:nvSpPr>
        <p:spPr>
          <a:xfrm>
            <a:off x="15671970" y="5514204"/>
            <a:ext cx="1861995" cy="1861995"/>
          </a:xfrm>
          <a:custGeom>
            <a:rect b="b" l="l" r="r" t="t"/>
            <a:pathLst>
              <a:path extrusionOk="0" h="1861995" w="1861995">
                <a:moveTo>
                  <a:pt x="0" y="0"/>
                </a:moveTo>
                <a:lnTo>
                  <a:pt x="1861995" y="0"/>
                </a:lnTo>
                <a:lnTo>
                  <a:pt x="1861995" y="1861995"/>
                </a:lnTo>
                <a:lnTo>
                  <a:pt x="0" y="1861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17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43" name="Google Shape;343;p17"/>
            <p:cNvPicPr preferRelativeResize="0"/>
            <p:nvPr/>
          </p:nvPicPr>
          <p:blipFill rotWithShape="1">
            <a:blip r:embed="rId3">
              <a:alphaModFix/>
            </a:blip>
            <a:srcRect b="9052" l="0" r="0" t="9052"/>
            <a:stretch/>
          </p:blipFill>
          <p:spPr>
            <a:xfrm>
              <a:off x="0" y="0"/>
              <a:ext cx="16213667" cy="9101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17"/>
            <p:cNvPicPr preferRelativeResize="0"/>
            <p:nvPr/>
          </p:nvPicPr>
          <p:blipFill rotWithShape="1">
            <a:blip r:embed="rId4">
              <a:alphaModFix/>
            </a:blip>
            <a:srcRect b="14224" l="8467" r="0" t="5757"/>
            <a:stretch/>
          </p:blipFill>
          <p:spPr>
            <a:xfrm>
              <a:off x="16340667" y="0"/>
              <a:ext cx="8043333" cy="4487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17"/>
            <p:cNvPicPr preferRelativeResize="0"/>
            <p:nvPr/>
          </p:nvPicPr>
          <p:blipFill rotWithShape="1">
            <a:blip r:embed="rId5">
              <a:alphaModFix/>
            </a:blip>
            <a:srcRect b="19968" l="0" r="0" t="6375"/>
            <a:stretch/>
          </p:blipFill>
          <p:spPr>
            <a:xfrm>
              <a:off x="16340667" y="4614333"/>
              <a:ext cx="8043333" cy="9101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17"/>
            <p:cNvPicPr preferRelativeResize="0"/>
            <p:nvPr/>
          </p:nvPicPr>
          <p:blipFill rotWithShape="1">
            <a:blip r:embed="rId6">
              <a:alphaModFix/>
            </a:blip>
            <a:srcRect b="0" l="7373" r="7373" t="0"/>
            <a:stretch/>
          </p:blipFill>
          <p:spPr>
            <a:xfrm>
              <a:off x="8170333" y="9228667"/>
              <a:ext cx="8043333" cy="4487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17"/>
            <p:cNvPicPr preferRelativeResize="0"/>
            <p:nvPr/>
          </p:nvPicPr>
          <p:blipFill rotWithShape="1">
            <a:blip r:embed="rId7">
              <a:alphaModFix/>
            </a:blip>
            <a:srcRect b="10661" l="0" r="0" t="10661"/>
            <a:stretch/>
          </p:blipFill>
          <p:spPr>
            <a:xfrm>
              <a:off x="0" y="9228667"/>
              <a:ext cx="8043333" cy="448733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18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353" name="Google Shape;353;p18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8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8"/>
          <p:cNvSpPr/>
          <p:nvPr/>
        </p:nvSpPr>
        <p:spPr>
          <a:xfrm>
            <a:off x="6035182" y="3032091"/>
            <a:ext cx="6217635" cy="5619442"/>
          </a:xfrm>
          <a:custGeom>
            <a:rect b="b" l="l" r="r" t="t"/>
            <a:pathLst>
              <a:path extrusionOk="0" h="5619442" w="6217635">
                <a:moveTo>
                  <a:pt x="0" y="0"/>
                </a:moveTo>
                <a:lnTo>
                  <a:pt x="6217636" y="0"/>
                </a:lnTo>
                <a:lnTo>
                  <a:pt x="6217636" y="5619442"/>
                </a:lnTo>
                <a:lnTo>
                  <a:pt x="0" y="5619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2486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8"/>
          <p:cNvSpPr/>
          <p:nvPr/>
        </p:nvSpPr>
        <p:spPr>
          <a:xfrm>
            <a:off x="1028700" y="1387203"/>
            <a:ext cx="8604556" cy="9329796"/>
          </a:xfrm>
          <a:custGeom>
            <a:rect b="b" l="l" r="r" t="t"/>
            <a:pathLst>
              <a:path extrusionOk="0" h="9329796" w="8604556">
                <a:moveTo>
                  <a:pt x="0" y="0"/>
                </a:moveTo>
                <a:lnTo>
                  <a:pt x="8604556" y="0"/>
                </a:lnTo>
                <a:lnTo>
                  <a:pt x="8604556" y="9329796"/>
                </a:lnTo>
                <a:lnTo>
                  <a:pt x="0" y="9329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999"/>
            </a:blip>
            <a:stretch>
              <a:fillRect b="0" l="-364453" r="-4525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7" name="Google Shape;357;p18"/>
          <p:cNvGrpSpPr/>
          <p:nvPr/>
        </p:nvGrpSpPr>
        <p:grpSpPr>
          <a:xfrm>
            <a:off x="-1041030" y="3212110"/>
            <a:ext cx="18020634" cy="1061994"/>
            <a:chOff x="0" y="0"/>
            <a:chExt cx="24027511" cy="1415992"/>
          </a:xfrm>
        </p:grpSpPr>
        <p:sp>
          <p:nvSpPr>
            <p:cNvPr id="358" name="Google Shape;358;p18"/>
            <p:cNvSpPr txBox="1"/>
            <p:nvPr/>
          </p:nvSpPr>
          <p:spPr>
            <a:xfrm>
              <a:off x="0" y="229629"/>
              <a:ext cx="22313633" cy="880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הקפדה על תכנים מותאמים ואיכותיים</a:t>
              </a:r>
              <a:endParaRPr/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22758459" y="0"/>
              <a:ext cx="1269052" cy="1415992"/>
            </a:xfrm>
            <a:custGeom>
              <a:rect b="b" l="l" r="r" t="t"/>
              <a:pathLst>
                <a:path extrusionOk="0" h="1415992" w="1269052">
                  <a:moveTo>
                    <a:pt x="0" y="0"/>
                  </a:moveTo>
                  <a:lnTo>
                    <a:pt x="1269051" y="0"/>
                  </a:lnTo>
                  <a:lnTo>
                    <a:pt x="1269051" y="1415992"/>
                  </a:lnTo>
                  <a:lnTo>
                    <a:pt x="0" y="14159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9274" l="-127375" r="-119101" t="-346514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0" name="Google Shape;360;p18"/>
          <p:cNvSpPr txBox="1"/>
          <p:nvPr/>
        </p:nvSpPr>
        <p:spPr>
          <a:xfrm>
            <a:off x="7454318" y="921504"/>
            <a:ext cx="9805711" cy="1093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מפתחות להצלחה</a:t>
            </a:r>
            <a:endParaRPr/>
          </a:p>
        </p:txBody>
      </p:sp>
      <p:grpSp>
        <p:nvGrpSpPr>
          <p:cNvPr id="361" name="Google Shape;361;p18"/>
          <p:cNvGrpSpPr/>
          <p:nvPr/>
        </p:nvGrpSpPr>
        <p:grpSpPr>
          <a:xfrm>
            <a:off x="5670733" y="4537391"/>
            <a:ext cx="11308870" cy="1061994"/>
            <a:chOff x="0" y="0"/>
            <a:chExt cx="15078493" cy="1415992"/>
          </a:xfrm>
        </p:grpSpPr>
        <p:sp>
          <p:nvSpPr>
            <p:cNvPr id="362" name="Google Shape;362;p18"/>
            <p:cNvSpPr txBox="1"/>
            <p:nvPr/>
          </p:nvSpPr>
          <p:spPr>
            <a:xfrm>
              <a:off x="0" y="229629"/>
              <a:ext cx="13364615" cy="880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ליווי פדגוגי אישי</a:t>
              </a:r>
              <a:endParaRPr/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13809441" y="0"/>
              <a:ext cx="1269052" cy="1415992"/>
            </a:xfrm>
            <a:custGeom>
              <a:rect b="b" l="l" r="r" t="t"/>
              <a:pathLst>
                <a:path extrusionOk="0" h="1415992" w="1269052">
                  <a:moveTo>
                    <a:pt x="0" y="0"/>
                  </a:moveTo>
                  <a:lnTo>
                    <a:pt x="1269051" y="0"/>
                  </a:lnTo>
                  <a:lnTo>
                    <a:pt x="1269051" y="1415992"/>
                  </a:lnTo>
                  <a:lnTo>
                    <a:pt x="0" y="14159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9274" l="-127375" r="-119101" t="-346514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18"/>
          <p:cNvGrpSpPr/>
          <p:nvPr/>
        </p:nvGrpSpPr>
        <p:grpSpPr>
          <a:xfrm>
            <a:off x="5670733" y="5862672"/>
            <a:ext cx="11308870" cy="1061994"/>
            <a:chOff x="0" y="0"/>
            <a:chExt cx="15078493" cy="1415992"/>
          </a:xfrm>
        </p:grpSpPr>
        <p:sp>
          <p:nvSpPr>
            <p:cNvPr id="365" name="Google Shape;365;p18"/>
            <p:cNvSpPr txBox="1"/>
            <p:nvPr/>
          </p:nvSpPr>
          <p:spPr>
            <a:xfrm>
              <a:off x="0" y="193610"/>
              <a:ext cx="13364615" cy="9144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just">
                <a:lnSpc>
                  <a:spcPct val="33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8"/>
            <p:cNvSpPr txBox="1"/>
            <p:nvPr/>
          </p:nvSpPr>
          <p:spPr>
            <a:xfrm>
              <a:off x="0" y="229629"/>
              <a:ext cx="13364615" cy="880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טיפוח למידת עמיתים</a:t>
              </a:r>
              <a:endParaRPr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13809441" y="0"/>
              <a:ext cx="1269052" cy="1415992"/>
            </a:xfrm>
            <a:custGeom>
              <a:rect b="b" l="l" r="r" t="t"/>
              <a:pathLst>
                <a:path extrusionOk="0" h="1415992" w="1269052">
                  <a:moveTo>
                    <a:pt x="0" y="0"/>
                  </a:moveTo>
                  <a:lnTo>
                    <a:pt x="1269051" y="0"/>
                  </a:lnTo>
                  <a:lnTo>
                    <a:pt x="1269051" y="1415992"/>
                  </a:lnTo>
                  <a:lnTo>
                    <a:pt x="0" y="14159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9274" l="-127375" r="-119101" t="-346514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18"/>
          <p:cNvGrpSpPr/>
          <p:nvPr/>
        </p:nvGrpSpPr>
        <p:grpSpPr>
          <a:xfrm>
            <a:off x="5670733" y="7187953"/>
            <a:ext cx="11308870" cy="1061994"/>
            <a:chOff x="0" y="0"/>
            <a:chExt cx="15078493" cy="1415992"/>
          </a:xfrm>
        </p:grpSpPr>
        <p:sp>
          <p:nvSpPr>
            <p:cNvPr id="369" name="Google Shape;369;p18"/>
            <p:cNvSpPr txBox="1"/>
            <p:nvPr/>
          </p:nvSpPr>
          <p:spPr>
            <a:xfrm>
              <a:off x="0" y="229629"/>
              <a:ext cx="13364615" cy="880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מיתוג ושיווק</a:t>
              </a:r>
              <a:endParaRPr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13809441" y="0"/>
              <a:ext cx="1269052" cy="1415992"/>
            </a:xfrm>
            <a:custGeom>
              <a:rect b="b" l="l" r="r" t="t"/>
              <a:pathLst>
                <a:path extrusionOk="0" h="1415992" w="1269052">
                  <a:moveTo>
                    <a:pt x="0" y="0"/>
                  </a:moveTo>
                  <a:lnTo>
                    <a:pt x="1269051" y="0"/>
                  </a:lnTo>
                  <a:lnTo>
                    <a:pt x="1269051" y="1415992"/>
                  </a:lnTo>
                  <a:lnTo>
                    <a:pt x="0" y="14159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9274" l="-127375" r="-119101" t="-346514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98" name="Google Shape;98;p2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2"/>
          <p:cNvSpPr/>
          <p:nvPr/>
        </p:nvSpPr>
        <p:spPr>
          <a:xfrm>
            <a:off x="14742603" y="2727447"/>
            <a:ext cx="1203764" cy="1443555"/>
          </a:xfrm>
          <a:custGeom>
            <a:rect b="b" l="l" r="r" t="t"/>
            <a:pathLst>
              <a:path extrusionOk="0" h="1443555" w="1203764">
                <a:moveTo>
                  <a:pt x="0" y="0"/>
                </a:moveTo>
                <a:lnTo>
                  <a:pt x="1203765" y="0"/>
                </a:lnTo>
                <a:lnTo>
                  <a:pt x="1203765" y="1443555"/>
                </a:lnTo>
                <a:lnTo>
                  <a:pt x="0" y="1443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6114" l="-130500" r="-14213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4782340" y="4408694"/>
            <a:ext cx="1227614" cy="1312167"/>
          </a:xfrm>
          <a:custGeom>
            <a:rect b="b" l="l" r="r" t="t"/>
            <a:pathLst>
              <a:path extrusionOk="0" h="1312167" w="1227614">
                <a:moveTo>
                  <a:pt x="0" y="0"/>
                </a:moveTo>
                <a:lnTo>
                  <a:pt x="1227615" y="0"/>
                </a:lnTo>
                <a:lnTo>
                  <a:pt x="1227615" y="1312167"/>
                </a:lnTo>
                <a:lnTo>
                  <a:pt x="0" y="1312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12214" l="-132455" r="-132455" t="-9989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14786087" y="6075671"/>
            <a:ext cx="1160281" cy="1097254"/>
          </a:xfrm>
          <a:custGeom>
            <a:rect b="b" l="l" r="r" t="t"/>
            <a:pathLst>
              <a:path extrusionOk="0" h="1097254" w="1160281">
                <a:moveTo>
                  <a:pt x="0" y="0"/>
                </a:moveTo>
                <a:lnTo>
                  <a:pt x="1160281" y="0"/>
                </a:lnTo>
                <a:lnTo>
                  <a:pt x="1160281" y="1097254"/>
                </a:lnTo>
                <a:lnTo>
                  <a:pt x="0" y="10972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34464" l="-118134" r="-130858" t="-21909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4509192" y="7680527"/>
            <a:ext cx="1811173" cy="1316882"/>
          </a:xfrm>
          <a:custGeom>
            <a:rect b="b" l="l" r="r" t="t"/>
            <a:pathLst>
              <a:path extrusionOk="0" h="1316882" w="1811173">
                <a:moveTo>
                  <a:pt x="0" y="0"/>
                </a:moveTo>
                <a:lnTo>
                  <a:pt x="1811173" y="0"/>
                </a:lnTo>
                <a:lnTo>
                  <a:pt x="1811173" y="1316882"/>
                </a:lnTo>
                <a:lnTo>
                  <a:pt x="0" y="13168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30697" l="-87430" r="-84894" t="-33110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9494411" y="921504"/>
            <a:ext cx="7765618" cy="1093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 u="none" strike="noStrike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מובילים בהוראה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2822988" y="2949388"/>
            <a:ext cx="11686205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תוכנית ייחודית לפיתוח מקצועי ואישי של סגל הוראה 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4485731" y="4581392"/>
            <a:ext cx="10023461" cy="679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הובלת שינוי בקורסים ובדרכי ההוראה 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3060522" y="6171861"/>
            <a:ext cx="1144867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just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סדנאות, סיורים ופרויקט יישומי - בליווי פדגוגי אישי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-1015993" y="7961143"/>
            <a:ext cx="15706160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iw-IL" sz="3999" u="sng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iw-IL" sz="3999" u="sng">
                <a:solidFill>
                  <a:srgbClr val="2364DB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קול קורא</a:t>
            </a:r>
            <a:r>
              <a:rPr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שעודד משתתפים/ות להגיש מועמדות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3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114" name="Google Shape;114;p3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3"/>
          <p:cNvSpPr/>
          <p:nvPr/>
        </p:nvSpPr>
        <p:spPr>
          <a:xfrm>
            <a:off x="6035182" y="3032091"/>
            <a:ext cx="6217635" cy="5619442"/>
          </a:xfrm>
          <a:custGeom>
            <a:rect b="b" l="l" r="r" t="t"/>
            <a:pathLst>
              <a:path extrusionOk="0" h="5619442" w="6217635">
                <a:moveTo>
                  <a:pt x="0" y="0"/>
                </a:moveTo>
                <a:lnTo>
                  <a:pt x="6217636" y="0"/>
                </a:lnTo>
                <a:lnTo>
                  <a:pt x="6217636" y="5619442"/>
                </a:lnTo>
                <a:lnTo>
                  <a:pt x="0" y="5619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2486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p3"/>
          <p:cNvGrpSpPr/>
          <p:nvPr/>
        </p:nvGrpSpPr>
        <p:grpSpPr>
          <a:xfrm>
            <a:off x="-775501" y="3711616"/>
            <a:ext cx="16735224" cy="3309805"/>
            <a:chOff x="0" y="-76200"/>
            <a:chExt cx="22313633" cy="4413074"/>
          </a:xfrm>
        </p:grpSpPr>
        <p:sp>
          <p:nvSpPr>
            <p:cNvPr id="118" name="Google Shape;118;p3"/>
            <p:cNvSpPr txBox="1"/>
            <p:nvPr/>
          </p:nvSpPr>
          <p:spPr>
            <a:xfrm>
              <a:off x="0" y="-76200"/>
              <a:ext cx="22313633" cy="1820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גיבוש נבחרת סגל אקדמי מובילה</a:t>
              </a:r>
              <a:endParaRPr/>
            </a:p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שתשמש מנוע לחדשנות פדגוגית והתאמת ההוראה לאתגרי העת הנוכחית</a:t>
              </a:r>
              <a:endParaRPr/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8949018" y="2516541"/>
              <a:ext cx="13364615" cy="1820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ביסוס תשתית ללמידת עמיתים</a:t>
              </a:r>
              <a:endParaRPr/>
            </a:p>
            <a:p>
              <a:pPr indent="0" lvl="0" marL="0" marR="0" rtl="1" algn="r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-IL" sz="3999">
                  <a:solidFill>
                    <a:srgbClr val="060644"/>
                  </a:solidFill>
                  <a:latin typeface="Open Sans"/>
                  <a:ea typeface="Open Sans"/>
                  <a:cs typeface="Open Sans"/>
                  <a:sym typeface="Open Sans"/>
                </a:rPr>
                <a:t>המעודדת שיתוף ידע פנים-ארגוני ובין-מוסדי</a:t>
              </a:r>
              <a:endParaRPr/>
            </a:p>
          </p:txBody>
        </p:sp>
      </p:grpSp>
      <p:sp>
        <p:nvSpPr>
          <p:cNvPr id="120" name="Google Shape;120;p3"/>
          <p:cNvSpPr/>
          <p:nvPr/>
        </p:nvSpPr>
        <p:spPr>
          <a:xfrm>
            <a:off x="736067" y="1640457"/>
            <a:ext cx="8604556" cy="9329796"/>
          </a:xfrm>
          <a:custGeom>
            <a:rect b="b" l="l" r="r" t="t"/>
            <a:pathLst>
              <a:path extrusionOk="0" h="9329796" w="8604556">
                <a:moveTo>
                  <a:pt x="0" y="0"/>
                </a:moveTo>
                <a:lnTo>
                  <a:pt x="8604556" y="0"/>
                </a:lnTo>
                <a:lnTo>
                  <a:pt x="8604556" y="9329796"/>
                </a:lnTo>
                <a:lnTo>
                  <a:pt x="0" y="9329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999"/>
            </a:blip>
            <a:stretch>
              <a:fillRect b="0" l="-364453" r="-4525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16382607" y="3815249"/>
            <a:ext cx="876693" cy="876693"/>
          </a:xfrm>
          <a:custGeom>
            <a:rect b="b" l="l" r="r" t="t"/>
            <a:pathLst>
              <a:path extrusionOk="0" h="876693" w="876693">
                <a:moveTo>
                  <a:pt x="0" y="0"/>
                </a:moveTo>
                <a:lnTo>
                  <a:pt x="876693" y="0"/>
                </a:lnTo>
                <a:lnTo>
                  <a:pt x="876693" y="876693"/>
                </a:lnTo>
                <a:lnTo>
                  <a:pt x="0" y="876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16382607" y="5840367"/>
            <a:ext cx="876693" cy="876693"/>
          </a:xfrm>
          <a:custGeom>
            <a:rect b="b" l="l" r="r" t="t"/>
            <a:pathLst>
              <a:path extrusionOk="0" h="876693" w="876693">
                <a:moveTo>
                  <a:pt x="0" y="0"/>
                </a:moveTo>
                <a:lnTo>
                  <a:pt x="876693" y="0"/>
                </a:lnTo>
                <a:lnTo>
                  <a:pt x="876693" y="876693"/>
                </a:lnTo>
                <a:lnTo>
                  <a:pt x="0" y="876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3"/>
          <p:cNvGrpSpPr/>
          <p:nvPr/>
        </p:nvGrpSpPr>
        <p:grpSpPr>
          <a:xfrm>
            <a:off x="16717939" y="4232609"/>
            <a:ext cx="128181" cy="115373"/>
            <a:chOff x="0" y="-5183"/>
            <a:chExt cx="508724" cy="457893"/>
          </a:xfrm>
        </p:grpSpPr>
        <p:sp>
          <p:nvSpPr>
            <p:cNvPr id="124" name="Google Shape;124;p3"/>
            <p:cNvSpPr/>
            <p:nvPr/>
          </p:nvSpPr>
          <p:spPr>
            <a:xfrm>
              <a:off x="0" y="0"/>
              <a:ext cx="508724" cy="452710"/>
            </a:xfrm>
            <a:custGeom>
              <a:rect b="b" l="l" r="r" t="t"/>
              <a:pathLst>
                <a:path extrusionOk="0" h="452710" w="508724">
                  <a:moveTo>
                    <a:pt x="254362" y="0"/>
                  </a:moveTo>
                  <a:cubicBezTo>
                    <a:pt x="113882" y="0"/>
                    <a:pt x="0" y="101343"/>
                    <a:pt x="0" y="226355"/>
                  </a:cubicBezTo>
                  <a:cubicBezTo>
                    <a:pt x="0" y="351367"/>
                    <a:pt x="113882" y="452710"/>
                    <a:pt x="254362" y="452710"/>
                  </a:cubicBezTo>
                  <a:cubicBezTo>
                    <a:pt x="394842" y="452710"/>
                    <a:pt x="508724" y="351367"/>
                    <a:pt x="508724" y="226355"/>
                  </a:cubicBezTo>
                  <a:cubicBezTo>
                    <a:pt x="508724" y="101343"/>
                    <a:pt x="394842" y="0"/>
                    <a:pt x="254362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47693" y="-5183"/>
              <a:ext cx="413338" cy="4154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3"/>
          <p:cNvSpPr txBox="1"/>
          <p:nvPr/>
        </p:nvSpPr>
        <p:spPr>
          <a:xfrm>
            <a:off x="7454318" y="921504"/>
            <a:ext cx="9805711" cy="1093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 u="none" strike="noStrike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מטרות ברמת הארגון</a:t>
            </a:r>
            <a:endParaRPr/>
          </a:p>
        </p:txBody>
      </p:sp>
      <p:grpSp>
        <p:nvGrpSpPr>
          <p:cNvPr id="127" name="Google Shape;127;p3"/>
          <p:cNvGrpSpPr/>
          <p:nvPr/>
        </p:nvGrpSpPr>
        <p:grpSpPr>
          <a:xfrm>
            <a:off x="16717939" y="6257106"/>
            <a:ext cx="128181" cy="120837"/>
            <a:chOff x="0" y="-2940"/>
            <a:chExt cx="508724" cy="479575"/>
          </a:xfrm>
        </p:grpSpPr>
        <p:sp>
          <p:nvSpPr>
            <p:cNvPr id="128" name="Google Shape;128;p3"/>
            <p:cNvSpPr/>
            <p:nvPr/>
          </p:nvSpPr>
          <p:spPr>
            <a:xfrm>
              <a:off x="0" y="0"/>
              <a:ext cx="508724" cy="476635"/>
            </a:xfrm>
            <a:custGeom>
              <a:rect b="b" l="l" r="r" t="t"/>
              <a:pathLst>
                <a:path extrusionOk="0" h="476635" w="508724">
                  <a:moveTo>
                    <a:pt x="254362" y="0"/>
                  </a:moveTo>
                  <a:cubicBezTo>
                    <a:pt x="113882" y="0"/>
                    <a:pt x="0" y="106698"/>
                    <a:pt x="0" y="238318"/>
                  </a:cubicBezTo>
                  <a:cubicBezTo>
                    <a:pt x="0" y="369937"/>
                    <a:pt x="113882" y="476635"/>
                    <a:pt x="254362" y="476635"/>
                  </a:cubicBezTo>
                  <a:cubicBezTo>
                    <a:pt x="394842" y="476635"/>
                    <a:pt x="508724" y="369937"/>
                    <a:pt x="508724" y="238318"/>
                  </a:cubicBezTo>
                  <a:cubicBezTo>
                    <a:pt x="508724" y="106698"/>
                    <a:pt x="394842" y="0"/>
                    <a:pt x="254362" y="0"/>
                  </a:cubicBezTo>
                  <a:close/>
                </a:path>
              </a:pathLst>
            </a:custGeom>
            <a:solidFill>
              <a:srgbClr val="F1CD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 txBox="1"/>
            <p:nvPr/>
          </p:nvSpPr>
          <p:spPr>
            <a:xfrm>
              <a:off x="47693" y="-2940"/>
              <a:ext cx="413338" cy="4348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4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135" name="Google Shape;135;p4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4"/>
          <p:cNvSpPr/>
          <p:nvPr/>
        </p:nvSpPr>
        <p:spPr>
          <a:xfrm flipH="1">
            <a:off x="11083531" y="2865638"/>
            <a:ext cx="7204469" cy="5304290"/>
          </a:xfrm>
          <a:custGeom>
            <a:rect b="b" l="l" r="r" t="t"/>
            <a:pathLst>
              <a:path extrusionOk="0" h="5304290" w="7204469">
                <a:moveTo>
                  <a:pt x="7204469" y="0"/>
                </a:moveTo>
                <a:lnTo>
                  <a:pt x="0" y="0"/>
                </a:lnTo>
                <a:lnTo>
                  <a:pt x="0" y="5304290"/>
                </a:lnTo>
                <a:lnTo>
                  <a:pt x="7204469" y="5304290"/>
                </a:lnTo>
                <a:lnTo>
                  <a:pt x="720446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7454318" y="921504"/>
            <a:ext cx="9805711" cy="1093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 u="none" strike="noStrike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דגשים תוכניים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>
            <a:off x="1775477" y="3163913"/>
            <a:ext cx="8977559" cy="5638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297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מיפוי אתגרי השעה בהשכלה הגבוהה </a:t>
            </a:r>
            <a:endParaRPr/>
          </a:p>
        </p:txBody>
      </p:sp>
      <p:sp>
        <p:nvSpPr>
          <p:cNvPr id="140" name="Google Shape;140;p4"/>
          <p:cNvSpPr txBox="1"/>
          <p:nvPr/>
        </p:nvSpPr>
        <p:spPr>
          <a:xfrm>
            <a:off x="1548958" y="4504242"/>
            <a:ext cx="9204077" cy="572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333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התייחסות לכל אתגר ולאפשרויות שגלומות בו</a:t>
            </a:r>
            <a:endParaRPr/>
          </a:p>
        </p:txBody>
      </p:sp>
      <p:sp>
        <p:nvSpPr>
          <p:cNvPr id="141" name="Google Shape;141;p4"/>
          <p:cNvSpPr txBox="1"/>
          <p:nvPr/>
        </p:nvSpPr>
        <p:spPr>
          <a:xfrm>
            <a:off x="4542835" y="5840696"/>
            <a:ext cx="6210200" cy="572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333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פיתוח אישי להובלת שינויים</a:t>
            </a: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2532925" y="7212970"/>
            <a:ext cx="8220110" cy="572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333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למידת עמיתים: פנים-ארגונית ובין-מוסדית</a:t>
            </a:r>
            <a:endParaRPr/>
          </a:p>
        </p:txBody>
      </p:sp>
      <p:sp>
        <p:nvSpPr>
          <p:cNvPr id="143" name="Google Shape;143;p4"/>
          <p:cNvSpPr txBox="1"/>
          <p:nvPr/>
        </p:nvSpPr>
        <p:spPr>
          <a:xfrm>
            <a:off x="11772430" y="2917331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01</a:t>
            </a:r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11772430" y="4225966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02</a:t>
            </a:r>
            <a:endParaRPr/>
          </a:p>
        </p:txBody>
      </p:sp>
      <p:sp>
        <p:nvSpPr>
          <p:cNvPr id="145" name="Google Shape;145;p4"/>
          <p:cNvSpPr txBox="1"/>
          <p:nvPr/>
        </p:nvSpPr>
        <p:spPr>
          <a:xfrm>
            <a:off x="11772430" y="5598459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03</a:t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11772430" y="6913583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04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5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152" name="Google Shape;152;p5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5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5"/>
          <p:cNvSpPr/>
          <p:nvPr/>
        </p:nvSpPr>
        <p:spPr>
          <a:xfrm>
            <a:off x="-80041" y="2159641"/>
            <a:ext cx="18448082" cy="7300822"/>
          </a:xfrm>
          <a:custGeom>
            <a:rect b="b" l="l" r="r" t="t"/>
            <a:pathLst>
              <a:path extrusionOk="0" h="1698299" w="4291348">
                <a:moveTo>
                  <a:pt x="0" y="0"/>
                </a:moveTo>
                <a:lnTo>
                  <a:pt x="4291348" y="0"/>
                </a:lnTo>
                <a:lnTo>
                  <a:pt x="4291348" y="1698299"/>
                </a:lnTo>
                <a:lnTo>
                  <a:pt x="0" y="16982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84431" y="2727222"/>
            <a:ext cx="18283610" cy="6919664"/>
          </a:xfrm>
          <a:custGeom>
            <a:rect b="b" l="l" r="r" t="t"/>
            <a:pathLst>
              <a:path extrusionOk="0" h="6919664" w="18283610">
                <a:moveTo>
                  <a:pt x="0" y="0"/>
                </a:moveTo>
                <a:lnTo>
                  <a:pt x="18283610" y="0"/>
                </a:lnTo>
                <a:lnTo>
                  <a:pt x="18283610" y="6919664"/>
                </a:lnTo>
                <a:lnTo>
                  <a:pt x="0" y="6919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547" l="0" r="0" t="-1179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9375520" y="4076089"/>
            <a:ext cx="1567636" cy="681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F59181"/>
                </a:solidFill>
                <a:latin typeface="Open Sans"/>
                <a:ea typeface="Open Sans"/>
                <a:cs typeface="Open Sans"/>
                <a:sym typeface="Open Sans"/>
              </a:rPr>
              <a:t>שיטות הערכה </a:t>
            </a:r>
            <a:endParaRPr/>
          </a:p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F59181"/>
                </a:solidFill>
                <a:latin typeface="Open Sans"/>
                <a:ea typeface="Open Sans"/>
                <a:cs typeface="Open Sans"/>
                <a:sym typeface="Open Sans"/>
              </a:rPr>
              <a:t>חדשניות</a:t>
            </a:r>
            <a:endParaRPr/>
          </a:p>
        </p:txBody>
      </p:sp>
      <p:sp>
        <p:nvSpPr>
          <p:cNvPr id="157" name="Google Shape;157;p5"/>
          <p:cNvSpPr txBox="1"/>
          <p:nvPr/>
        </p:nvSpPr>
        <p:spPr>
          <a:xfrm>
            <a:off x="5460621" y="3908807"/>
            <a:ext cx="1927636" cy="1027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8F79B8"/>
                </a:solidFill>
                <a:latin typeface="Open Sans"/>
                <a:ea typeface="Open Sans"/>
                <a:cs typeface="Open Sans"/>
                <a:sym typeface="Open Sans"/>
              </a:rPr>
              <a:t>ביקור באוניברסיטת </a:t>
            </a:r>
            <a:endParaRPr/>
          </a:p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8F79B8"/>
                </a:solidFill>
                <a:latin typeface="Open Sans"/>
                <a:ea typeface="Open Sans"/>
                <a:cs typeface="Open Sans"/>
                <a:sym typeface="Open Sans"/>
              </a:rPr>
              <a:t>בר-אילן</a:t>
            </a:r>
            <a:endParaRPr/>
          </a:p>
        </p:txBody>
      </p:sp>
      <p:sp>
        <p:nvSpPr>
          <p:cNvPr id="158" name="Google Shape;158;p5"/>
          <p:cNvSpPr txBox="1"/>
          <p:nvPr/>
        </p:nvSpPr>
        <p:spPr>
          <a:xfrm>
            <a:off x="15403158" y="3250772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01</a:t>
            </a:r>
            <a:endParaRPr/>
          </a:p>
        </p:txBody>
      </p:sp>
      <p:sp>
        <p:nvSpPr>
          <p:cNvPr id="159" name="Google Shape;159;p5"/>
          <p:cNvSpPr txBox="1"/>
          <p:nvPr/>
        </p:nvSpPr>
        <p:spPr>
          <a:xfrm>
            <a:off x="13490414" y="7666136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02</a:t>
            </a: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11584391" y="3250772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03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9732987" y="7666136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04</a:t>
            </a:r>
            <a:endParaRPr/>
          </a:p>
        </p:txBody>
      </p:sp>
      <p:sp>
        <p:nvSpPr>
          <p:cNvPr id="162" name="Google Shape;162;p5"/>
          <p:cNvSpPr txBox="1"/>
          <p:nvPr/>
        </p:nvSpPr>
        <p:spPr>
          <a:xfrm>
            <a:off x="7762807" y="3095234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05</a:t>
            </a:r>
            <a:endParaRPr/>
          </a:p>
        </p:txBody>
      </p:sp>
      <p:sp>
        <p:nvSpPr>
          <p:cNvPr id="163" name="Google Shape;163;p5"/>
          <p:cNvSpPr txBox="1"/>
          <p:nvPr/>
        </p:nvSpPr>
        <p:spPr>
          <a:xfrm>
            <a:off x="3944040" y="3095234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07</a:t>
            </a:r>
            <a:endParaRPr/>
          </a:p>
        </p:txBody>
      </p:sp>
      <p:sp>
        <p:nvSpPr>
          <p:cNvPr id="164" name="Google Shape;164;p5"/>
          <p:cNvSpPr txBox="1"/>
          <p:nvPr/>
        </p:nvSpPr>
        <p:spPr>
          <a:xfrm>
            <a:off x="5978062" y="7666136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06</a:t>
            </a:r>
            <a:endParaRPr/>
          </a:p>
        </p:txBody>
      </p:sp>
      <p:sp>
        <p:nvSpPr>
          <p:cNvPr id="165" name="Google Shape;165;p5"/>
          <p:cNvSpPr txBox="1"/>
          <p:nvPr/>
        </p:nvSpPr>
        <p:spPr>
          <a:xfrm>
            <a:off x="2220634" y="7666136"/>
            <a:ext cx="892754" cy="1018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5998">
                <a:solidFill>
                  <a:srgbClr val="010A4F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08</a:t>
            </a:r>
            <a:endParaRPr/>
          </a:p>
        </p:txBody>
      </p:sp>
      <p:sp>
        <p:nvSpPr>
          <p:cNvPr id="166" name="Google Shape;166;p5"/>
          <p:cNvSpPr txBox="1"/>
          <p:nvPr/>
        </p:nvSpPr>
        <p:spPr>
          <a:xfrm>
            <a:off x="14912262" y="7105526"/>
            <a:ext cx="1817396" cy="10281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67">
                <a:solidFill>
                  <a:srgbClr val="B65843"/>
                </a:solidFill>
                <a:latin typeface="Open Sans"/>
                <a:ea typeface="Open Sans"/>
                <a:cs typeface="Open Sans"/>
                <a:sym typeface="Open Sans"/>
              </a:rPr>
              <a:t>פדגוגיה חדשנית </a:t>
            </a:r>
            <a:endParaRPr/>
          </a:p>
          <a:p>
            <a:pPr indent="0" lvl="0" marL="0" marR="0" rtl="1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67">
                <a:solidFill>
                  <a:srgbClr val="B65843"/>
                </a:solidFill>
                <a:latin typeface="Open Sans"/>
                <a:ea typeface="Open Sans"/>
                <a:cs typeface="Open Sans"/>
                <a:sym typeface="Open Sans"/>
              </a:rPr>
              <a:t>בעולם של </a:t>
            </a:r>
            <a:endParaRPr/>
          </a:p>
          <a:p>
            <a:pPr indent="0" lvl="0" marL="0" marR="0" rtl="1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67">
                <a:solidFill>
                  <a:srgbClr val="B65843"/>
                </a:solidFill>
                <a:latin typeface="Open Sans"/>
                <a:ea typeface="Open Sans"/>
                <a:cs typeface="Open Sans"/>
                <a:sym typeface="Open Sans"/>
              </a:rPr>
              <a:t>שינויים</a:t>
            </a:r>
            <a:endParaRPr/>
          </a:p>
        </p:txBody>
      </p:sp>
      <p:sp>
        <p:nvSpPr>
          <p:cNvPr id="167" name="Google Shape;167;p5"/>
          <p:cNvSpPr txBox="1"/>
          <p:nvPr/>
        </p:nvSpPr>
        <p:spPr>
          <a:xfrm>
            <a:off x="13035869" y="3860262"/>
            <a:ext cx="1808564" cy="1374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8FCB72"/>
                </a:solidFill>
                <a:latin typeface="Open Sans"/>
                <a:ea typeface="Open Sans"/>
                <a:cs typeface="Open Sans"/>
                <a:sym typeface="Open Sans"/>
              </a:rPr>
              <a:t>טכנופדגוגיה בדגש </a:t>
            </a:r>
            <a:endParaRPr/>
          </a:p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8FCB72"/>
                </a:solidFill>
                <a:latin typeface="Open Sans"/>
                <a:ea typeface="Open Sans"/>
                <a:cs typeface="Open Sans"/>
                <a:sym typeface="Open Sans"/>
              </a:rPr>
              <a:t>על בינה מלאכותית</a:t>
            </a:r>
            <a:endParaRPr/>
          </a:p>
        </p:txBody>
      </p:sp>
      <p:sp>
        <p:nvSpPr>
          <p:cNvPr id="168" name="Google Shape;168;p5"/>
          <p:cNvSpPr txBox="1"/>
          <p:nvPr/>
        </p:nvSpPr>
        <p:spPr>
          <a:xfrm>
            <a:off x="11319830" y="7157732"/>
            <a:ext cx="1421876" cy="334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F7C36D"/>
                </a:solidFill>
                <a:latin typeface="Open Sans"/>
                <a:ea typeface="Open Sans"/>
                <a:cs typeface="Open Sans"/>
                <a:sym typeface="Open Sans"/>
              </a:rPr>
              <a:t>ביקור בטכניון</a:t>
            </a:r>
            <a:endParaRPr/>
          </a:p>
        </p:txBody>
      </p:sp>
      <p:sp>
        <p:nvSpPr>
          <p:cNvPr id="169" name="Google Shape;169;p5"/>
          <p:cNvSpPr txBox="1"/>
          <p:nvPr/>
        </p:nvSpPr>
        <p:spPr>
          <a:xfrm>
            <a:off x="7451517" y="7157732"/>
            <a:ext cx="1667698" cy="681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DD6F9E"/>
                </a:solidFill>
                <a:latin typeface="Open Sans"/>
                <a:ea typeface="Open Sans"/>
                <a:cs typeface="Open Sans"/>
                <a:sym typeface="Open Sans"/>
              </a:rPr>
              <a:t>הובלת שינויים, </a:t>
            </a:r>
            <a:endParaRPr/>
          </a:p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DD6F9E"/>
                </a:solidFill>
                <a:latin typeface="Open Sans"/>
                <a:ea typeface="Open Sans"/>
                <a:cs typeface="Open Sans"/>
                <a:sym typeface="Open Sans"/>
              </a:rPr>
              <a:t>ניהול ומנהיגות</a:t>
            </a:r>
            <a:endParaRPr/>
          </a:p>
        </p:txBody>
      </p:sp>
      <p:sp>
        <p:nvSpPr>
          <p:cNvPr id="170" name="Google Shape;170;p5"/>
          <p:cNvSpPr txBox="1"/>
          <p:nvPr/>
        </p:nvSpPr>
        <p:spPr>
          <a:xfrm>
            <a:off x="3549009" y="7157732"/>
            <a:ext cx="1850356" cy="334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63A3D8"/>
                </a:solidFill>
                <a:latin typeface="Open Sans"/>
                <a:ea typeface="Open Sans"/>
                <a:cs typeface="Open Sans"/>
                <a:sym typeface="Open Sans"/>
              </a:rPr>
              <a:t>הוראת מיומנויות </a:t>
            </a:r>
            <a:endParaRPr/>
          </a:p>
        </p:txBody>
      </p:sp>
      <p:sp>
        <p:nvSpPr>
          <p:cNvPr id="171" name="Google Shape;171;p5"/>
          <p:cNvSpPr txBox="1"/>
          <p:nvPr/>
        </p:nvSpPr>
        <p:spPr>
          <a:xfrm>
            <a:off x="1822214" y="4076089"/>
            <a:ext cx="1535595" cy="681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4AC7D7"/>
                </a:solidFill>
                <a:latin typeface="Open Sans"/>
                <a:ea typeface="Open Sans"/>
                <a:cs typeface="Open Sans"/>
                <a:sym typeface="Open Sans"/>
              </a:rPr>
              <a:t>סיכום חגיגי </a:t>
            </a:r>
            <a:endParaRPr/>
          </a:p>
          <a:p>
            <a:pPr indent="0" lvl="0" marL="0" marR="0" rtl="1" algn="ctr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1978">
                <a:solidFill>
                  <a:srgbClr val="4AC7D7"/>
                </a:solidFill>
                <a:latin typeface="Open Sans"/>
                <a:ea typeface="Open Sans"/>
                <a:cs typeface="Open Sans"/>
                <a:sym typeface="Open Sans"/>
              </a:rPr>
              <a:t>והצגת תוצרים</a:t>
            </a:r>
            <a:endParaRPr/>
          </a:p>
        </p:txBody>
      </p:sp>
      <p:sp>
        <p:nvSpPr>
          <p:cNvPr id="172" name="Google Shape;172;p5"/>
          <p:cNvSpPr txBox="1"/>
          <p:nvPr/>
        </p:nvSpPr>
        <p:spPr>
          <a:xfrm>
            <a:off x="1028335" y="921504"/>
            <a:ext cx="16231329" cy="1095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8267">
                <a:solidFill>
                  <a:srgbClr val="010A4F"/>
                </a:solidFill>
                <a:latin typeface="Open Sans"/>
                <a:ea typeface="Open Sans"/>
                <a:cs typeface="Open Sans"/>
                <a:sym typeface="Open Sans"/>
              </a:rPr>
              <a:t>פירוט התוכנית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6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8" name="Google Shape;178;p6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179" name="Google Shape;179;p6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6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6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182" name="Google Shape;182;p6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6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4062119" y="3759200"/>
            <a:ext cx="11686205" cy="1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במחזור הראשון השתתפו שתי קבוצות:</a:t>
            </a:r>
            <a:endParaRPr/>
          </a:p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בסה”כ 50 חברי וחברות סגל  הוראה 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1" name="Google Shape;191;p7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2" name="Google Shape;192;p7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193" name="Google Shape;193;p7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7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" name="Google Shape;195;p7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196" name="Google Shape;196;p7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7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 txBox="1"/>
          <p:nvPr/>
        </p:nvSpPr>
        <p:spPr>
          <a:xfrm>
            <a:off x="1509158" y="1124213"/>
            <a:ext cx="3315578" cy="905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פילוט</a:t>
            </a:r>
            <a:endParaRPr/>
          </a:p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למודל הוראה חדש</a:t>
            </a:r>
            <a:endParaRPr/>
          </a:p>
        </p:txBody>
      </p:sp>
      <p:sp>
        <p:nvSpPr>
          <p:cNvPr id="200" name="Google Shape;200;p7"/>
          <p:cNvSpPr txBox="1"/>
          <p:nvPr/>
        </p:nvSpPr>
        <p:spPr>
          <a:xfrm>
            <a:off x="6067815" y="914606"/>
            <a:ext cx="9803872" cy="1322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פילוט למודל הוראה חדש</a:t>
            </a:r>
            <a:endParaRPr/>
          </a:p>
          <a:p>
            <a:pPr indent="0" lvl="0" marL="0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מודל קורסים גמישים | מודל תשתית-למידה</a:t>
            </a:r>
            <a:endParaRPr/>
          </a:p>
        </p:txBody>
      </p:sp>
      <p:sp>
        <p:nvSpPr>
          <p:cNvPr id="201" name="Google Shape;201;p7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8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207" name="Google Shape;207;p8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8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8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  <p:sp>
        <p:nvSpPr>
          <p:cNvPr id="210" name="Google Shape;210;p8"/>
          <p:cNvSpPr txBox="1"/>
          <p:nvPr/>
        </p:nvSpPr>
        <p:spPr>
          <a:xfrm>
            <a:off x="7036797" y="1980238"/>
            <a:ext cx="8828204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3999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sp>
        <p:nvSpPr>
          <p:cNvPr id="211" name="Google Shape;211;p8"/>
          <p:cNvSpPr txBox="1"/>
          <p:nvPr/>
        </p:nvSpPr>
        <p:spPr>
          <a:xfrm>
            <a:off x="8178291" y="2781832"/>
            <a:ext cx="7686710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600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בוטים ל: </a:t>
            </a:r>
            <a:r>
              <a:rPr lang="iw-IL" sz="3600" u="none" strike="noStrike">
                <a:solidFill>
                  <a:srgbClr val="060644"/>
                </a:solidFill>
                <a:latin typeface="Open Sans"/>
                <a:ea typeface="Open Sans"/>
                <a:cs typeface="Open Sans"/>
                <a:sym typeface="Open Sans"/>
              </a:rPr>
              <a:t>תרגול שפה | מענה על טענות | תרגול שאלות בשיטות מחקר</a:t>
            </a:r>
            <a:endParaRPr/>
          </a:p>
        </p:txBody>
      </p:sp>
      <p:sp>
        <p:nvSpPr>
          <p:cNvPr id="212" name="Google Shape;212;p8"/>
          <p:cNvSpPr txBox="1"/>
          <p:nvPr/>
        </p:nvSpPr>
        <p:spPr>
          <a:xfrm>
            <a:off x="11164509" y="625223"/>
            <a:ext cx="3790411" cy="491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91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cxnSp>
        <p:nvCxnSpPr>
          <p:cNvPr id="213" name="Google Shape;213;p8"/>
          <p:cNvCxnSpPr/>
          <p:nvPr/>
        </p:nvCxnSpPr>
        <p:spPr>
          <a:xfrm>
            <a:off x="6319913" y="0"/>
            <a:ext cx="0" cy="10287000"/>
          </a:xfrm>
          <a:prstGeom prst="straightConnector1">
            <a:avLst/>
          </a:prstGeom>
          <a:noFill/>
          <a:ln cap="flat" cmpd="sng" w="9525">
            <a:solidFill>
              <a:srgbClr val="010A4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p8"/>
          <p:cNvSpPr/>
          <p:nvPr/>
        </p:nvSpPr>
        <p:spPr>
          <a:xfrm>
            <a:off x="329107" y="882981"/>
            <a:ext cx="5738708" cy="8908719"/>
          </a:xfrm>
          <a:custGeom>
            <a:rect b="b" l="l" r="r" t="t"/>
            <a:pathLst>
              <a:path extrusionOk="0" h="8908719" w="5738708">
                <a:moveTo>
                  <a:pt x="0" y="0"/>
                </a:moveTo>
                <a:lnTo>
                  <a:pt x="5738708" y="0"/>
                </a:lnTo>
                <a:lnTo>
                  <a:pt x="5738708" y="8908719"/>
                </a:lnTo>
                <a:lnTo>
                  <a:pt x="0" y="8908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60" r="-1560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 txBox="1"/>
          <p:nvPr/>
        </p:nvSpPr>
        <p:spPr>
          <a:xfrm>
            <a:off x="1540672" y="2987778"/>
            <a:ext cx="3315578" cy="448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2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הוספת רכיבי תרגול</a:t>
            </a:r>
            <a:endParaRPr/>
          </a:p>
        </p:txBody>
      </p:sp>
      <p:grpSp>
        <p:nvGrpSpPr>
          <p:cNvPr id="216" name="Google Shape;216;p8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17" name="Google Shape;217;p8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8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9119" y="1028700"/>
            <a:ext cx="14226919" cy="79963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4" name="Google Shape;224;p9"/>
          <p:cNvGrpSpPr/>
          <p:nvPr/>
        </p:nvGrpSpPr>
        <p:grpSpPr>
          <a:xfrm>
            <a:off x="0" y="9610873"/>
            <a:ext cx="18288000" cy="676127"/>
            <a:chOff x="0" y="-47625"/>
            <a:chExt cx="4816593" cy="178074"/>
          </a:xfrm>
        </p:grpSpPr>
        <p:sp>
          <p:nvSpPr>
            <p:cNvPr id="225" name="Google Shape;225;p9"/>
            <p:cNvSpPr/>
            <p:nvPr/>
          </p:nvSpPr>
          <p:spPr>
            <a:xfrm>
              <a:off x="0" y="0"/>
              <a:ext cx="4816592" cy="130449"/>
            </a:xfrm>
            <a:custGeom>
              <a:rect b="b" l="l" r="r" t="t"/>
              <a:pathLst>
                <a:path extrusionOk="0" h="1304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0449"/>
                  </a:lnTo>
                  <a:lnTo>
                    <a:pt x="0" y="130449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50000">
                  <a:srgbClr val="F9E9B8"/>
                </a:gs>
                <a:gs pos="100000">
                  <a:srgbClr val="FDC32C"/>
                </a:gs>
              </a:gsLst>
              <a:lin ang="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9"/>
            <p:cNvSpPr txBox="1"/>
            <p:nvPr/>
          </p:nvSpPr>
          <p:spPr>
            <a:xfrm>
              <a:off x="0" y="-47625"/>
              <a:ext cx="4816593" cy="178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9"/>
          <p:cNvGrpSpPr/>
          <p:nvPr/>
        </p:nvGrpSpPr>
        <p:grpSpPr>
          <a:xfrm>
            <a:off x="16262526" y="135131"/>
            <a:ext cx="1692817" cy="9377912"/>
            <a:chOff x="0" y="-38100"/>
            <a:chExt cx="445845" cy="2469903"/>
          </a:xfrm>
        </p:grpSpPr>
        <p:sp>
          <p:nvSpPr>
            <p:cNvPr id="228" name="Google Shape;228;p9"/>
            <p:cNvSpPr/>
            <p:nvPr/>
          </p:nvSpPr>
          <p:spPr>
            <a:xfrm>
              <a:off x="0" y="0"/>
              <a:ext cx="445845" cy="2431803"/>
            </a:xfrm>
            <a:custGeom>
              <a:rect b="b" l="l" r="r" t="t"/>
              <a:pathLst>
                <a:path extrusionOk="0" h="2431803" w="445845">
                  <a:moveTo>
                    <a:pt x="0" y="0"/>
                  </a:moveTo>
                  <a:lnTo>
                    <a:pt x="445845" y="0"/>
                  </a:lnTo>
                  <a:lnTo>
                    <a:pt x="445845" y="2431803"/>
                  </a:lnTo>
                  <a:lnTo>
                    <a:pt x="0" y="2431803"/>
                  </a:lnTo>
                  <a:close/>
                </a:path>
              </a:pathLst>
            </a:custGeom>
            <a:solidFill>
              <a:srgbClr val="010A4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9"/>
            <p:cNvSpPr txBox="1"/>
            <p:nvPr/>
          </p:nvSpPr>
          <p:spPr>
            <a:xfrm>
              <a:off x="0" y="-38100"/>
              <a:ext cx="445845" cy="2469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230;p9"/>
          <p:cNvSpPr txBox="1"/>
          <p:nvPr/>
        </p:nvSpPr>
        <p:spPr>
          <a:xfrm rot="-5400000">
            <a:off x="13646168" y="4678363"/>
            <a:ext cx="70588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w-IL" sz="69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תחומי הפרויקטים</a:t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